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9" r:id="rId3"/>
  </p:sldMasterIdLst>
  <p:notesMasterIdLst>
    <p:notesMasterId r:id="rId47"/>
  </p:notesMasterIdLst>
  <p:handoutMasterIdLst>
    <p:handoutMasterId r:id="rId48"/>
  </p:handoutMasterIdLst>
  <p:sldIdLst>
    <p:sldId id="261" r:id="rId4"/>
    <p:sldId id="265" r:id="rId5"/>
    <p:sldId id="262" r:id="rId6"/>
    <p:sldId id="316" r:id="rId7"/>
    <p:sldId id="359" r:id="rId8"/>
    <p:sldId id="325" r:id="rId9"/>
    <p:sldId id="326" r:id="rId10"/>
    <p:sldId id="336" r:id="rId11"/>
    <p:sldId id="340" r:id="rId12"/>
    <p:sldId id="348" r:id="rId13"/>
    <p:sldId id="349" r:id="rId14"/>
    <p:sldId id="363" r:id="rId15"/>
    <p:sldId id="350" r:id="rId16"/>
    <p:sldId id="358" r:id="rId17"/>
    <p:sldId id="342" r:id="rId18"/>
    <p:sldId id="343" r:id="rId19"/>
    <p:sldId id="345" r:id="rId20"/>
    <p:sldId id="346" r:id="rId21"/>
    <p:sldId id="351" r:id="rId22"/>
    <p:sldId id="331" r:id="rId23"/>
    <p:sldId id="356" r:id="rId24"/>
    <p:sldId id="278" r:id="rId25"/>
    <p:sldId id="334" r:id="rId26"/>
    <p:sldId id="333" r:id="rId27"/>
    <p:sldId id="332" r:id="rId28"/>
    <p:sldId id="330" r:id="rId29"/>
    <p:sldId id="341" r:id="rId30"/>
    <p:sldId id="347" r:id="rId31"/>
    <p:sldId id="338" r:id="rId32"/>
    <p:sldId id="355" r:id="rId33"/>
    <p:sldId id="324" r:id="rId34"/>
    <p:sldId id="279" r:id="rId35"/>
    <p:sldId id="314" r:id="rId36"/>
    <p:sldId id="281" r:id="rId37"/>
    <p:sldId id="282" r:id="rId38"/>
    <p:sldId id="366" r:id="rId39"/>
    <p:sldId id="364" r:id="rId40"/>
    <p:sldId id="365" r:id="rId41"/>
    <p:sldId id="291" r:id="rId42"/>
    <p:sldId id="292" r:id="rId43"/>
    <p:sldId id="293" r:id="rId44"/>
    <p:sldId id="295" r:id="rId45"/>
    <p:sldId id="297" r:id="rId46"/>
  </p:sldIdLst>
  <p:sldSz cx="12192000" cy="6858000"/>
  <p:notesSz cx="7077075" cy="9345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RESH" initials="S" lastIdx="44" clrIdx="0">
    <p:extLst>
      <p:ext uri="{19B8F6BF-5375-455C-9EA6-DF929625EA0E}">
        <p15:presenceInfo xmlns:p15="http://schemas.microsoft.com/office/powerpoint/2012/main" userId="e958753c5bd2381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E6"/>
    <a:srgbClr val="0062AC"/>
    <a:srgbClr val="0070C4"/>
    <a:srgbClr val="0072C8"/>
    <a:srgbClr val="336699"/>
    <a:srgbClr val="0066CC"/>
    <a:srgbClr val="99CC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778" y="53"/>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AD4D35-4B04-4A98-997A-BF28D3C49BC9}" type="doc">
      <dgm:prSet loTypeId="urn:microsoft.com/office/officeart/2005/8/layout/list1" loCatId="list" qsTypeId="urn:microsoft.com/office/officeart/2005/8/quickstyle/simple1" qsCatId="simple" csTypeId="urn:microsoft.com/office/officeart/2005/8/colors/accent2_3" csCatId="accent2" phldr="1"/>
      <dgm:spPr/>
      <dgm:t>
        <a:bodyPr/>
        <a:lstStyle/>
        <a:p>
          <a:endParaRPr lang="en-US"/>
        </a:p>
      </dgm:t>
    </dgm:pt>
    <dgm:pt modelId="{FC9E957D-FAEF-4BAE-945E-66315B8F89ED}">
      <dgm:prSet phldrT="[Text]" custT="1"/>
      <dgm:spPr>
        <a:solidFill>
          <a:srgbClr val="0062AC"/>
        </a:solidFill>
      </dgm:spPr>
      <dgm:t>
        <a:bodyPr/>
        <a:lstStyle/>
        <a:p>
          <a:r>
            <a:rPr lang="en-US" altLang="en-US" sz="2400" dirty="0">
              <a:latin typeface="Trebuchet MS" panose="020B0603020202020204" pitchFamily="34" charset="0"/>
            </a:rPr>
            <a:t>Consider the pros and cons of making IRR positive</a:t>
          </a:r>
          <a:endParaRPr lang="en-US" sz="2400" dirty="0"/>
        </a:p>
      </dgm:t>
    </dgm:pt>
    <dgm:pt modelId="{CAA87FFB-2D3C-4F7F-8E46-58DE8E88BF10}" type="parTrans" cxnId="{3024DDF9-96D1-4870-9796-2521183C8D31}">
      <dgm:prSet/>
      <dgm:spPr/>
      <dgm:t>
        <a:bodyPr/>
        <a:lstStyle/>
        <a:p>
          <a:endParaRPr lang="en-US"/>
        </a:p>
      </dgm:t>
    </dgm:pt>
    <dgm:pt modelId="{CB9A54EB-E22F-4D98-9FDC-E336C551DABD}" type="sibTrans" cxnId="{3024DDF9-96D1-4870-9796-2521183C8D31}">
      <dgm:prSet/>
      <dgm:spPr/>
      <dgm:t>
        <a:bodyPr/>
        <a:lstStyle/>
        <a:p>
          <a:endParaRPr lang="en-US"/>
        </a:p>
      </dgm:t>
    </dgm:pt>
    <dgm:pt modelId="{51DE241E-84DF-4712-841B-7BF15ED45123}">
      <dgm:prSet phldrT="[Text]" custT="1"/>
      <dgm:spPr>
        <a:solidFill>
          <a:srgbClr val="0062AC"/>
        </a:solidFill>
      </dgm:spPr>
      <dgm:t>
        <a:bodyPr/>
        <a:lstStyle/>
        <a:p>
          <a:r>
            <a:rPr lang="en-US" altLang="en-US" sz="2400" dirty="0">
              <a:latin typeface="Trebuchet MS" panose="020B0603020202020204" pitchFamily="34" charset="0"/>
            </a:rPr>
            <a:t>Consider the key issues that may be faced before deciding any course of action</a:t>
          </a:r>
          <a:endParaRPr lang="en-US" sz="2400" dirty="0"/>
        </a:p>
      </dgm:t>
    </dgm:pt>
    <dgm:pt modelId="{8C6144BA-4395-4CDB-BED2-80A0679594BD}" type="parTrans" cxnId="{80800E74-8E3A-4E33-9528-D4F1CA354EA2}">
      <dgm:prSet/>
      <dgm:spPr/>
      <dgm:t>
        <a:bodyPr/>
        <a:lstStyle/>
        <a:p>
          <a:endParaRPr lang="en-US"/>
        </a:p>
      </dgm:t>
    </dgm:pt>
    <dgm:pt modelId="{E48D8B0A-F204-4D8C-B899-AE18CB049C1B}" type="sibTrans" cxnId="{80800E74-8E3A-4E33-9528-D4F1CA354EA2}">
      <dgm:prSet/>
      <dgm:spPr/>
      <dgm:t>
        <a:bodyPr/>
        <a:lstStyle/>
        <a:p>
          <a:endParaRPr lang="en-US"/>
        </a:p>
      </dgm:t>
    </dgm:pt>
    <dgm:pt modelId="{8EBC9F09-6452-4EC1-8FF0-454406BCE977}">
      <dgm:prSet phldrT="[Text]" custT="1"/>
      <dgm:spPr>
        <a:solidFill>
          <a:srgbClr val="0062AC"/>
        </a:solidFill>
      </dgm:spPr>
      <dgm:t>
        <a:bodyPr/>
        <a:lstStyle/>
        <a:p>
          <a:r>
            <a:rPr lang="en-US" altLang="en-US" sz="2400" dirty="0">
              <a:latin typeface="Trebuchet MS" panose="020B0603020202020204" pitchFamily="34" charset="0"/>
            </a:rPr>
            <a:t>Course of action that can be taken considering all stakeholders</a:t>
          </a:r>
          <a:endParaRPr lang="en-US" sz="2400" dirty="0"/>
        </a:p>
      </dgm:t>
    </dgm:pt>
    <dgm:pt modelId="{EEDEB76E-EE74-459A-9089-4F24C49053BB}" type="parTrans" cxnId="{A970B8E8-A206-4DA8-9189-9EF38CCF51FF}">
      <dgm:prSet/>
      <dgm:spPr/>
      <dgm:t>
        <a:bodyPr/>
        <a:lstStyle/>
        <a:p>
          <a:endParaRPr lang="en-US"/>
        </a:p>
      </dgm:t>
    </dgm:pt>
    <dgm:pt modelId="{554A7C2F-5633-4150-B428-70E3FE2855AE}" type="sibTrans" cxnId="{A970B8E8-A206-4DA8-9189-9EF38CCF51FF}">
      <dgm:prSet/>
      <dgm:spPr/>
      <dgm:t>
        <a:bodyPr/>
        <a:lstStyle/>
        <a:p>
          <a:endParaRPr lang="en-US"/>
        </a:p>
      </dgm:t>
    </dgm:pt>
    <dgm:pt modelId="{CF7DA6CA-F627-43F4-9B89-77488943C7DA}" type="pres">
      <dgm:prSet presAssocID="{71AD4D35-4B04-4A98-997A-BF28D3C49BC9}" presName="linear" presStyleCnt="0">
        <dgm:presLayoutVars>
          <dgm:dir/>
          <dgm:animLvl val="lvl"/>
          <dgm:resizeHandles val="exact"/>
        </dgm:presLayoutVars>
      </dgm:prSet>
      <dgm:spPr/>
    </dgm:pt>
    <dgm:pt modelId="{AC76B7EA-DB44-4198-9736-AB0F772A3C54}" type="pres">
      <dgm:prSet presAssocID="{FC9E957D-FAEF-4BAE-945E-66315B8F89ED}" presName="parentLin" presStyleCnt="0"/>
      <dgm:spPr/>
    </dgm:pt>
    <dgm:pt modelId="{6DC2AE4A-AB14-4BDE-926B-0F4F1123AE3E}" type="pres">
      <dgm:prSet presAssocID="{FC9E957D-FAEF-4BAE-945E-66315B8F89ED}" presName="parentLeftMargin" presStyleLbl="node1" presStyleIdx="0" presStyleCnt="3"/>
      <dgm:spPr/>
    </dgm:pt>
    <dgm:pt modelId="{46F9D4AF-48C9-450F-8A0D-C5B1A91DF128}" type="pres">
      <dgm:prSet presAssocID="{FC9E957D-FAEF-4BAE-945E-66315B8F89ED}" presName="parentText" presStyleLbl="node1" presStyleIdx="0" presStyleCnt="3" custScaleX="127825" custLinFactNeighborY="-559">
        <dgm:presLayoutVars>
          <dgm:chMax val="0"/>
          <dgm:bulletEnabled val="1"/>
        </dgm:presLayoutVars>
      </dgm:prSet>
      <dgm:spPr/>
    </dgm:pt>
    <dgm:pt modelId="{EB1BB2A1-15FD-4022-8829-80A25AA0E792}" type="pres">
      <dgm:prSet presAssocID="{FC9E957D-FAEF-4BAE-945E-66315B8F89ED}" presName="negativeSpace" presStyleCnt="0"/>
      <dgm:spPr/>
    </dgm:pt>
    <dgm:pt modelId="{D80B846C-1C4A-4C73-9FCF-FAB435700B7F}" type="pres">
      <dgm:prSet presAssocID="{FC9E957D-FAEF-4BAE-945E-66315B8F89ED}" presName="childText" presStyleLbl="conFgAcc1" presStyleIdx="0" presStyleCnt="3">
        <dgm:presLayoutVars>
          <dgm:bulletEnabled val="1"/>
        </dgm:presLayoutVars>
      </dgm:prSet>
      <dgm:spPr/>
    </dgm:pt>
    <dgm:pt modelId="{C4A20BDC-A91F-4FF3-9986-76D07BE25A07}" type="pres">
      <dgm:prSet presAssocID="{CB9A54EB-E22F-4D98-9FDC-E336C551DABD}" presName="spaceBetweenRectangles" presStyleCnt="0"/>
      <dgm:spPr/>
    </dgm:pt>
    <dgm:pt modelId="{62980D12-51C5-4B6A-840B-53ED93456479}" type="pres">
      <dgm:prSet presAssocID="{51DE241E-84DF-4712-841B-7BF15ED45123}" presName="parentLin" presStyleCnt="0"/>
      <dgm:spPr/>
    </dgm:pt>
    <dgm:pt modelId="{12986D18-BA99-42BC-B98A-7A5C65CEC5EA}" type="pres">
      <dgm:prSet presAssocID="{51DE241E-84DF-4712-841B-7BF15ED45123}" presName="parentLeftMargin" presStyleLbl="node1" presStyleIdx="0" presStyleCnt="3"/>
      <dgm:spPr/>
    </dgm:pt>
    <dgm:pt modelId="{0CAB4C9B-5B73-4719-8BDA-CDFAC01FA674}" type="pres">
      <dgm:prSet presAssocID="{51DE241E-84DF-4712-841B-7BF15ED45123}" presName="parentText" presStyleLbl="node1" presStyleIdx="1" presStyleCnt="3" custScaleX="127825">
        <dgm:presLayoutVars>
          <dgm:chMax val="0"/>
          <dgm:bulletEnabled val="1"/>
        </dgm:presLayoutVars>
      </dgm:prSet>
      <dgm:spPr/>
    </dgm:pt>
    <dgm:pt modelId="{8676C5C8-C5EB-41EC-94B2-BBD14223B4C9}" type="pres">
      <dgm:prSet presAssocID="{51DE241E-84DF-4712-841B-7BF15ED45123}" presName="negativeSpace" presStyleCnt="0"/>
      <dgm:spPr/>
    </dgm:pt>
    <dgm:pt modelId="{62153443-4116-448D-B0C2-121DEB4C70C5}" type="pres">
      <dgm:prSet presAssocID="{51DE241E-84DF-4712-841B-7BF15ED45123}" presName="childText" presStyleLbl="conFgAcc1" presStyleIdx="1" presStyleCnt="3">
        <dgm:presLayoutVars>
          <dgm:bulletEnabled val="1"/>
        </dgm:presLayoutVars>
      </dgm:prSet>
      <dgm:spPr>
        <a:solidFill>
          <a:schemeClr val="bg1"/>
        </a:solidFill>
        <a:ln>
          <a:solidFill>
            <a:srgbClr val="0062AC"/>
          </a:solidFill>
        </a:ln>
      </dgm:spPr>
    </dgm:pt>
    <dgm:pt modelId="{819AE8FF-3FED-4F20-9DF3-CBB244343BA7}" type="pres">
      <dgm:prSet presAssocID="{E48D8B0A-F204-4D8C-B899-AE18CB049C1B}" presName="spaceBetweenRectangles" presStyleCnt="0"/>
      <dgm:spPr/>
    </dgm:pt>
    <dgm:pt modelId="{C8DF60AD-D840-4A06-984E-31FFF6EF9D62}" type="pres">
      <dgm:prSet presAssocID="{8EBC9F09-6452-4EC1-8FF0-454406BCE977}" presName="parentLin" presStyleCnt="0"/>
      <dgm:spPr/>
    </dgm:pt>
    <dgm:pt modelId="{EED01C27-6C7B-443E-84B2-2C2C2968B882}" type="pres">
      <dgm:prSet presAssocID="{8EBC9F09-6452-4EC1-8FF0-454406BCE977}" presName="parentLeftMargin" presStyleLbl="node1" presStyleIdx="1" presStyleCnt="3"/>
      <dgm:spPr/>
    </dgm:pt>
    <dgm:pt modelId="{C70D463F-EF87-46A7-BD0A-179F630C6048}" type="pres">
      <dgm:prSet presAssocID="{8EBC9F09-6452-4EC1-8FF0-454406BCE977}" presName="parentText" presStyleLbl="node1" presStyleIdx="2" presStyleCnt="3" custScaleX="127825">
        <dgm:presLayoutVars>
          <dgm:chMax val="0"/>
          <dgm:bulletEnabled val="1"/>
        </dgm:presLayoutVars>
      </dgm:prSet>
      <dgm:spPr/>
    </dgm:pt>
    <dgm:pt modelId="{BC3D2C4E-F9F6-4EBF-9F93-31921118E801}" type="pres">
      <dgm:prSet presAssocID="{8EBC9F09-6452-4EC1-8FF0-454406BCE977}" presName="negativeSpace" presStyleCnt="0"/>
      <dgm:spPr/>
    </dgm:pt>
    <dgm:pt modelId="{F80C9940-D283-424E-AD08-61DB9F3129AC}" type="pres">
      <dgm:prSet presAssocID="{8EBC9F09-6452-4EC1-8FF0-454406BCE977}" presName="childText" presStyleLbl="conFgAcc1" presStyleIdx="2" presStyleCnt="3">
        <dgm:presLayoutVars>
          <dgm:bulletEnabled val="1"/>
        </dgm:presLayoutVars>
      </dgm:prSet>
      <dgm:spPr>
        <a:ln>
          <a:solidFill>
            <a:srgbClr val="0062AC"/>
          </a:solidFill>
        </a:ln>
      </dgm:spPr>
    </dgm:pt>
  </dgm:ptLst>
  <dgm:cxnLst>
    <dgm:cxn modelId="{90B0935B-70AD-4956-914D-C243DFBDF22C}" type="presOf" srcId="{51DE241E-84DF-4712-841B-7BF15ED45123}" destId="{0CAB4C9B-5B73-4719-8BDA-CDFAC01FA674}" srcOrd="1" destOrd="0" presId="urn:microsoft.com/office/officeart/2005/8/layout/list1"/>
    <dgm:cxn modelId="{80800E74-8E3A-4E33-9528-D4F1CA354EA2}" srcId="{71AD4D35-4B04-4A98-997A-BF28D3C49BC9}" destId="{51DE241E-84DF-4712-841B-7BF15ED45123}" srcOrd="1" destOrd="0" parTransId="{8C6144BA-4395-4CDB-BED2-80A0679594BD}" sibTransId="{E48D8B0A-F204-4D8C-B899-AE18CB049C1B}"/>
    <dgm:cxn modelId="{1B80B67D-616A-4A97-B749-DA805DECC6B4}" type="presOf" srcId="{FC9E957D-FAEF-4BAE-945E-66315B8F89ED}" destId="{46F9D4AF-48C9-450F-8A0D-C5B1A91DF128}" srcOrd="1" destOrd="0" presId="urn:microsoft.com/office/officeart/2005/8/layout/list1"/>
    <dgm:cxn modelId="{465BF7AD-A330-42F3-8B60-2BA19AF093B0}" type="presOf" srcId="{71AD4D35-4B04-4A98-997A-BF28D3C49BC9}" destId="{CF7DA6CA-F627-43F4-9B89-77488943C7DA}" srcOrd="0" destOrd="0" presId="urn:microsoft.com/office/officeart/2005/8/layout/list1"/>
    <dgm:cxn modelId="{4505B2C0-AD0A-43B7-AECF-4F0A55EDE512}" type="presOf" srcId="{51DE241E-84DF-4712-841B-7BF15ED45123}" destId="{12986D18-BA99-42BC-B98A-7A5C65CEC5EA}" srcOrd="0" destOrd="0" presId="urn:microsoft.com/office/officeart/2005/8/layout/list1"/>
    <dgm:cxn modelId="{C04400C6-18DC-40C2-8880-74927415EFB3}" type="presOf" srcId="{8EBC9F09-6452-4EC1-8FF0-454406BCE977}" destId="{EED01C27-6C7B-443E-84B2-2C2C2968B882}" srcOrd="0" destOrd="0" presId="urn:microsoft.com/office/officeart/2005/8/layout/list1"/>
    <dgm:cxn modelId="{AC2D49D4-4ACC-4267-97F5-2A848B828BE3}" type="presOf" srcId="{FC9E957D-FAEF-4BAE-945E-66315B8F89ED}" destId="{6DC2AE4A-AB14-4BDE-926B-0F4F1123AE3E}" srcOrd="0" destOrd="0" presId="urn:microsoft.com/office/officeart/2005/8/layout/list1"/>
    <dgm:cxn modelId="{444947D8-DA47-47BA-9E50-FA9B9803495A}" type="presOf" srcId="{8EBC9F09-6452-4EC1-8FF0-454406BCE977}" destId="{C70D463F-EF87-46A7-BD0A-179F630C6048}" srcOrd="1" destOrd="0" presId="urn:microsoft.com/office/officeart/2005/8/layout/list1"/>
    <dgm:cxn modelId="{A970B8E8-A206-4DA8-9189-9EF38CCF51FF}" srcId="{71AD4D35-4B04-4A98-997A-BF28D3C49BC9}" destId="{8EBC9F09-6452-4EC1-8FF0-454406BCE977}" srcOrd="2" destOrd="0" parTransId="{EEDEB76E-EE74-459A-9089-4F24C49053BB}" sibTransId="{554A7C2F-5633-4150-B428-70E3FE2855AE}"/>
    <dgm:cxn modelId="{3024DDF9-96D1-4870-9796-2521183C8D31}" srcId="{71AD4D35-4B04-4A98-997A-BF28D3C49BC9}" destId="{FC9E957D-FAEF-4BAE-945E-66315B8F89ED}" srcOrd="0" destOrd="0" parTransId="{CAA87FFB-2D3C-4F7F-8E46-58DE8E88BF10}" sibTransId="{CB9A54EB-E22F-4D98-9FDC-E336C551DABD}"/>
    <dgm:cxn modelId="{C561EB89-BA6D-4B89-96E3-A453458B8CF3}" type="presParOf" srcId="{CF7DA6CA-F627-43F4-9B89-77488943C7DA}" destId="{AC76B7EA-DB44-4198-9736-AB0F772A3C54}" srcOrd="0" destOrd="0" presId="urn:microsoft.com/office/officeart/2005/8/layout/list1"/>
    <dgm:cxn modelId="{BA62C161-6B80-49AD-A0B1-87E3DCC7DBB1}" type="presParOf" srcId="{AC76B7EA-DB44-4198-9736-AB0F772A3C54}" destId="{6DC2AE4A-AB14-4BDE-926B-0F4F1123AE3E}" srcOrd="0" destOrd="0" presId="urn:microsoft.com/office/officeart/2005/8/layout/list1"/>
    <dgm:cxn modelId="{685C5B62-E911-4CC7-BD2B-2F3B3BF34ED3}" type="presParOf" srcId="{AC76B7EA-DB44-4198-9736-AB0F772A3C54}" destId="{46F9D4AF-48C9-450F-8A0D-C5B1A91DF128}" srcOrd="1" destOrd="0" presId="urn:microsoft.com/office/officeart/2005/8/layout/list1"/>
    <dgm:cxn modelId="{718891F8-9801-4384-A9B3-C7FBB791F655}" type="presParOf" srcId="{CF7DA6CA-F627-43F4-9B89-77488943C7DA}" destId="{EB1BB2A1-15FD-4022-8829-80A25AA0E792}" srcOrd="1" destOrd="0" presId="urn:microsoft.com/office/officeart/2005/8/layout/list1"/>
    <dgm:cxn modelId="{4FD6B257-4AD9-4CF8-8894-B8EE530074B1}" type="presParOf" srcId="{CF7DA6CA-F627-43F4-9B89-77488943C7DA}" destId="{D80B846C-1C4A-4C73-9FCF-FAB435700B7F}" srcOrd="2" destOrd="0" presId="urn:microsoft.com/office/officeart/2005/8/layout/list1"/>
    <dgm:cxn modelId="{44769309-6BB7-46FE-96F7-E91721E500B4}" type="presParOf" srcId="{CF7DA6CA-F627-43F4-9B89-77488943C7DA}" destId="{C4A20BDC-A91F-4FF3-9986-76D07BE25A07}" srcOrd="3" destOrd="0" presId="urn:microsoft.com/office/officeart/2005/8/layout/list1"/>
    <dgm:cxn modelId="{D4108F51-2026-4040-9F1F-04EA65D85642}" type="presParOf" srcId="{CF7DA6CA-F627-43F4-9B89-77488943C7DA}" destId="{62980D12-51C5-4B6A-840B-53ED93456479}" srcOrd="4" destOrd="0" presId="urn:microsoft.com/office/officeart/2005/8/layout/list1"/>
    <dgm:cxn modelId="{285E0188-3592-44FB-A4AE-F4FF12C5F4FC}" type="presParOf" srcId="{62980D12-51C5-4B6A-840B-53ED93456479}" destId="{12986D18-BA99-42BC-B98A-7A5C65CEC5EA}" srcOrd="0" destOrd="0" presId="urn:microsoft.com/office/officeart/2005/8/layout/list1"/>
    <dgm:cxn modelId="{5915F60D-9095-474B-85C5-2DE471931633}" type="presParOf" srcId="{62980D12-51C5-4B6A-840B-53ED93456479}" destId="{0CAB4C9B-5B73-4719-8BDA-CDFAC01FA674}" srcOrd="1" destOrd="0" presId="urn:microsoft.com/office/officeart/2005/8/layout/list1"/>
    <dgm:cxn modelId="{B4399181-00E9-40EA-8542-F29BF258DE3A}" type="presParOf" srcId="{CF7DA6CA-F627-43F4-9B89-77488943C7DA}" destId="{8676C5C8-C5EB-41EC-94B2-BBD14223B4C9}" srcOrd="5" destOrd="0" presId="urn:microsoft.com/office/officeart/2005/8/layout/list1"/>
    <dgm:cxn modelId="{410ED7F7-152A-43BA-881C-56D2A17A6354}" type="presParOf" srcId="{CF7DA6CA-F627-43F4-9B89-77488943C7DA}" destId="{62153443-4116-448D-B0C2-121DEB4C70C5}" srcOrd="6" destOrd="0" presId="urn:microsoft.com/office/officeart/2005/8/layout/list1"/>
    <dgm:cxn modelId="{B4DA976E-EAB3-423A-AB51-113F01C65582}" type="presParOf" srcId="{CF7DA6CA-F627-43F4-9B89-77488943C7DA}" destId="{819AE8FF-3FED-4F20-9DF3-CBB244343BA7}" srcOrd="7" destOrd="0" presId="urn:microsoft.com/office/officeart/2005/8/layout/list1"/>
    <dgm:cxn modelId="{36276400-37F2-4A62-A650-28D9EA2BA3C0}" type="presParOf" srcId="{CF7DA6CA-F627-43F4-9B89-77488943C7DA}" destId="{C8DF60AD-D840-4A06-984E-31FFF6EF9D62}" srcOrd="8" destOrd="0" presId="urn:microsoft.com/office/officeart/2005/8/layout/list1"/>
    <dgm:cxn modelId="{D528DA13-B1A1-4A7D-8C1D-80DB5E61AE6B}" type="presParOf" srcId="{C8DF60AD-D840-4A06-984E-31FFF6EF9D62}" destId="{EED01C27-6C7B-443E-84B2-2C2C2968B882}" srcOrd="0" destOrd="0" presId="urn:microsoft.com/office/officeart/2005/8/layout/list1"/>
    <dgm:cxn modelId="{FE45DE64-3415-4E5E-8D3E-1C294876BC2C}" type="presParOf" srcId="{C8DF60AD-D840-4A06-984E-31FFF6EF9D62}" destId="{C70D463F-EF87-46A7-BD0A-179F630C6048}" srcOrd="1" destOrd="0" presId="urn:microsoft.com/office/officeart/2005/8/layout/list1"/>
    <dgm:cxn modelId="{E3A2D705-F6C6-45F6-A936-2CA349AA2BC9}" type="presParOf" srcId="{CF7DA6CA-F627-43F4-9B89-77488943C7DA}" destId="{BC3D2C4E-F9F6-4EBF-9F93-31921118E801}" srcOrd="9" destOrd="0" presId="urn:microsoft.com/office/officeart/2005/8/layout/list1"/>
    <dgm:cxn modelId="{21C2B79D-0C7A-4D69-A440-4ECA67C09ED6}" type="presParOf" srcId="{CF7DA6CA-F627-43F4-9B89-77488943C7DA}" destId="{F80C9940-D283-424E-AD08-61DB9F3129AC}" srcOrd="10"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0174191-A0F7-466F-ABE7-78E9F10E55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4DAFF7E-F978-4DC4-9557-230FA0004059}">
      <dgm:prSet custT="1"/>
      <dgm:spPr>
        <a:solidFill>
          <a:srgbClr val="0062AC"/>
        </a:solidFill>
      </dgm:spPr>
      <dgm:t>
        <a:bodyPr/>
        <a:lstStyle/>
        <a:p>
          <a:pPr algn="ctr" rtl="0"/>
          <a:r>
            <a:rPr lang="en-US" altLang="en-US" sz="5400" u="none" dirty="0">
              <a:solidFill>
                <a:schemeClr val="bg1"/>
              </a:solidFill>
              <a:latin typeface="Trebuchet MS" panose="020B0603020202020204" pitchFamily="34" charset="0"/>
            </a:rPr>
            <a:t>Proposed Course of Action</a:t>
          </a:r>
          <a:endParaRPr lang="en-US" sz="5400" u="none" dirty="0">
            <a:solidFill>
              <a:schemeClr val="bg1"/>
            </a:solidFill>
          </a:endParaRPr>
        </a:p>
      </dgm:t>
    </dgm:pt>
    <dgm:pt modelId="{59E13080-85FE-4885-9950-A12DF43728A8}" type="parTrans" cxnId="{EE3FEEFF-A14E-412B-9949-8A468B55CB47}">
      <dgm:prSet/>
      <dgm:spPr/>
      <dgm:t>
        <a:bodyPr/>
        <a:lstStyle/>
        <a:p>
          <a:endParaRPr lang="en-US"/>
        </a:p>
      </dgm:t>
    </dgm:pt>
    <dgm:pt modelId="{62397792-5E4A-4F3D-AF63-8E3B0114629B}" type="sibTrans" cxnId="{EE3FEEFF-A14E-412B-9949-8A468B55CB47}">
      <dgm:prSet/>
      <dgm:spPr/>
      <dgm:t>
        <a:bodyPr/>
        <a:lstStyle/>
        <a:p>
          <a:endParaRPr lang="en-US"/>
        </a:p>
      </dgm:t>
    </dgm:pt>
    <dgm:pt modelId="{F82F2A25-FB8B-49DE-B24E-12FB09046BF8}" type="pres">
      <dgm:prSet presAssocID="{00174191-A0F7-466F-ABE7-78E9F10E552A}" presName="linear" presStyleCnt="0">
        <dgm:presLayoutVars>
          <dgm:animLvl val="lvl"/>
          <dgm:resizeHandles val="exact"/>
        </dgm:presLayoutVars>
      </dgm:prSet>
      <dgm:spPr/>
    </dgm:pt>
    <dgm:pt modelId="{A392CE25-61D7-42B5-A279-D89331C050A2}" type="pres">
      <dgm:prSet presAssocID="{24DAFF7E-F978-4DC4-9557-230FA0004059}" presName="parentText" presStyleLbl="node1" presStyleIdx="0" presStyleCnt="1" custLinFactNeighborX="-752" custLinFactNeighborY="-40060">
        <dgm:presLayoutVars>
          <dgm:chMax val="0"/>
          <dgm:bulletEnabled val="1"/>
        </dgm:presLayoutVars>
      </dgm:prSet>
      <dgm:spPr/>
    </dgm:pt>
  </dgm:ptLst>
  <dgm:cxnLst>
    <dgm:cxn modelId="{705F8831-2D95-48FE-99F3-8227AB155B1A}" type="presOf" srcId="{24DAFF7E-F978-4DC4-9557-230FA0004059}" destId="{A392CE25-61D7-42B5-A279-D89331C050A2}" srcOrd="0" destOrd="0" presId="urn:microsoft.com/office/officeart/2005/8/layout/vList2"/>
    <dgm:cxn modelId="{85F064D9-2BBA-47DD-AE3E-736BB27C5F3D}" type="presOf" srcId="{00174191-A0F7-466F-ABE7-78E9F10E552A}" destId="{F82F2A25-FB8B-49DE-B24E-12FB09046BF8}" srcOrd="0" destOrd="0" presId="urn:microsoft.com/office/officeart/2005/8/layout/vList2"/>
    <dgm:cxn modelId="{EE3FEEFF-A14E-412B-9949-8A468B55CB47}" srcId="{00174191-A0F7-466F-ABE7-78E9F10E552A}" destId="{24DAFF7E-F978-4DC4-9557-230FA0004059}" srcOrd="0" destOrd="0" parTransId="{59E13080-85FE-4885-9950-A12DF43728A8}" sibTransId="{62397792-5E4A-4F3D-AF63-8E3B0114629B}"/>
    <dgm:cxn modelId="{D9A18C17-F0B6-4707-9DEA-BB609961A2EA}" type="presParOf" srcId="{F82F2A25-FB8B-49DE-B24E-12FB09046BF8}" destId="{A392CE25-61D7-42B5-A279-D89331C050A2}"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C7D5059-0230-4BAF-ABE1-76339DE55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914DBD-C93A-494F-98A7-A4DE14BC1863}">
      <dgm:prSet phldrT="[Text]" custT="1"/>
      <dgm:spPr>
        <a:solidFill>
          <a:srgbClr val="0062AC"/>
        </a:solidFill>
      </dgm:spPr>
      <dgm:t>
        <a:bodyPr/>
        <a:lstStyle/>
        <a:p>
          <a:r>
            <a:rPr lang="en-IN" sz="2400" b="1" dirty="0">
              <a:solidFill>
                <a:schemeClr val="bg1"/>
              </a:solidFill>
              <a:latin typeface="Trebuchet MS" panose="020B0603020202020204" pitchFamily="34" charset="0"/>
            </a:rPr>
            <a:t>IRDAI (ALSM) Regulations, 2016</a:t>
          </a:r>
          <a:endParaRPr lang="en-US" sz="2400" dirty="0"/>
        </a:p>
      </dgm:t>
    </dgm:pt>
    <dgm:pt modelId="{D4324B2F-ADFD-4681-9177-F6B1416FFA45}" type="parTrans" cxnId="{6F9E55F1-49E5-4FC9-8FF3-38D1D6621634}">
      <dgm:prSet/>
      <dgm:spPr/>
      <dgm:t>
        <a:bodyPr/>
        <a:lstStyle/>
        <a:p>
          <a:endParaRPr lang="en-US"/>
        </a:p>
      </dgm:t>
    </dgm:pt>
    <dgm:pt modelId="{AFA14E87-DAFE-4693-ADA6-6A9FA424CB15}" type="sibTrans" cxnId="{6F9E55F1-49E5-4FC9-8FF3-38D1D6621634}">
      <dgm:prSet/>
      <dgm:spPr/>
      <dgm:t>
        <a:bodyPr/>
        <a:lstStyle/>
        <a:p>
          <a:endParaRPr lang="en-US"/>
        </a:p>
      </dgm:t>
    </dgm:pt>
    <dgm:pt modelId="{BE0B4C01-1E56-437C-B799-B7977FC0646E}">
      <dgm:prSet phldrT="[Text]" custT="1"/>
      <dgm:spPr/>
      <dgm:t>
        <a:bodyPr/>
        <a:lstStyle/>
        <a:p>
          <a:r>
            <a:rPr lang="en-IN" sz="1800" i="0" dirty="0">
              <a:solidFill>
                <a:srgbClr val="000000"/>
              </a:solidFill>
              <a:latin typeface="Trebuchet MS" panose="020B0603020202020204" pitchFamily="34" charset="0"/>
            </a:rPr>
            <a:t>The level of benefits shall take into account the reasonable expectations of  policyholders (with regard to bonuses, including terminal bonuses, if any) and any established practices of an insurer for payment of benefits</a:t>
          </a:r>
          <a:endParaRPr lang="en-US" sz="1800" i="0" dirty="0"/>
        </a:p>
      </dgm:t>
    </dgm:pt>
    <dgm:pt modelId="{18E18CE3-EDAA-4BA2-A84E-3D7FE1830C67}" type="parTrans" cxnId="{14EB753E-97D7-4716-B66B-59DA580EE56D}">
      <dgm:prSet/>
      <dgm:spPr/>
      <dgm:t>
        <a:bodyPr/>
        <a:lstStyle/>
        <a:p>
          <a:endParaRPr lang="en-US"/>
        </a:p>
      </dgm:t>
    </dgm:pt>
    <dgm:pt modelId="{13A4CEAA-3E9F-42E4-8091-1B94B835505A}" type="sibTrans" cxnId="{14EB753E-97D7-4716-B66B-59DA580EE56D}">
      <dgm:prSet/>
      <dgm:spPr/>
      <dgm:t>
        <a:bodyPr/>
        <a:lstStyle/>
        <a:p>
          <a:endParaRPr lang="en-US"/>
        </a:p>
      </dgm:t>
    </dgm:pt>
    <dgm:pt modelId="{3F2E3A4A-54B4-485B-B5E7-3277B0757F52}" type="pres">
      <dgm:prSet presAssocID="{EC7D5059-0230-4BAF-ABE1-76339DE550C9}" presName="linear" presStyleCnt="0">
        <dgm:presLayoutVars>
          <dgm:animLvl val="lvl"/>
          <dgm:resizeHandles val="exact"/>
        </dgm:presLayoutVars>
      </dgm:prSet>
      <dgm:spPr/>
    </dgm:pt>
    <dgm:pt modelId="{DC3FDE5E-B73A-4EC3-AFB6-381DCD378EBC}" type="pres">
      <dgm:prSet presAssocID="{FC914DBD-C93A-494F-98A7-A4DE14BC1863}" presName="parentText" presStyleLbl="node1" presStyleIdx="0" presStyleCnt="1" custScaleY="88800">
        <dgm:presLayoutVars>
          <dgm:chMax val="0"/>
          <dgm:bulletEnabled val="1"/>
        </dgm:presLayoutVars>
      </dgm:prSet>
      <dgm:spPr/>
    </dgm:pt>
    <dgm:pt modelId="{700CF03E-2683-46B9-905F-2CBAFF92DB49}" type="pres">
      <dgm:prSet presAssocID="{FC914DBD-C93A-494F-98A7-A4DE14BC1863}" presName="childText" presStyleLbl="revTx" presStyleIdx="0" presStyleCnt="1">
        <dgm:presLayoutVars>
          <dgm:bulletEnabled val="1"/>
        </dgm:presLayoutVars>
      </dgm:prSet>
      <dgm:spPr/>
    </dgm:pt>
  </dgm:ptLst>
  <dgm:cxnLst>
    <dgm:cxn modelId="{14EB753E-97D7-4716-B66B-59DA580EE56D}" srcId="{FC914DBD-C93A-494F-98A7-A4DE14BC1863}" destId="{BE0B4C01-1E56-437C-B799-B7977FC0646E}" srcOrd="0" destOrd="0" parTransId="{18E18CE3-EDAA-4BA2-A84E-3D7FE1830C67}" sibTransId="{13A4CEAA-3E9F-42E4-8091-1B94B835505A}"/>
    <dgm:cxn modelId="{F2D93D51-46F3-4ACB-8AB5-15084DB6BCFA}" type="presOf" srcId="{BE0B4C01-1E56-437C-B799-B7977FC0646E}" destId="{700CF03E-2683-46B9-905F-2CBAFF92DB49}" srcOrd="0" destOrd="0" presId="urn:microsoft.com/office/officeart/2005/8/layout/vList2"/>
    <dgm:cxn modelId="{779A8AAE-907E-4A74-AD8C-9033E284CAAC}" type="presOf" srcId="{FC914DBD-C93A-494F-98A7-A4DE14BC1863}" destId="{DC3FDE5E-B73A-4EC3-AFB6-381DCD378EBC}" srcOrd="0" destOrd="0" presId="urn:microsoft.com/office/officeart/2005/8/layout/vList2"/>
    <dgm:cxn modelId="{EBC38BE7-ECF8-44AE-A2E3-A5319322ED53}" type="presOf" srcId="{EC7D5059-0230-4BAF-ABE1-76339DE550C9}" destId="{3F2E3A4A-54B4-485B-B5E7-3277B0757F52}" srcOrd="0" destOrd="0" presId="urn:microsoft.com/office/officeart/2005/8/layout/vList2"/>
    <dgm:cxn modelId="{6F9E55F1-49E5-4FC9-8FF3-38D1D6621634}" srcId="{EC7D5059-0230-4BAF-ABE1-76339DE550C9}" destId="{FC914DBD-C93A-494F-98A7-A4DE14BC1863}" srcOrd="0" destOrd="0" parTransId="{D4324B2F-ADFD-4681-9177-F6B1416FFA45}" sibTransId="{AFA14E87-DAFE-4693-ADA6-6A9FA424CB15}"/>
    <dgm:cxn modelId="{C85807B5-91D1-496C-8E79-6F97989F201F}" type="presParOf" srcId="{3F2E3A4A-54B4-485B-B5E7-3277B0757F52}" destId="{DC3FDE5E-B73A-4EC3-AFB6-381DCD378EBC}" srcOrd="0" destOrd="0" presId="urn:microsoft.com/office/officeart/2005/8/layout/vList2"/>
    <dgm:cxn modelId="{8B2F1610-CC26-4FDB-AA7E-DEEF25BE87BD}" type="presParOf" srcId="{3F2E3A4A-54B4-485B-B5E7-3277B0757F52}" destId="{700CF03E-2683-46B9-905F-2CBAFF92DB49}" srcOrd="1" destOrd="0" presId="urn:microsoft.com/office/officeart/2005/8/layout/vList2"/>
  </dgm:cxnLst>
  <dgm:bg/>
  <dgm:whole>
    <a:ln>
      <a:solidFill>
        <a:srgbClr val="0062AC"/>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C7D5059-0230-4BAF-ABE1-76339DE55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914DBD-C93A-494F-98A7-A4DE14BC1863}">
      <dgm:prSet phldrT="[Text]" custT="1"/>
      <dgm:spPr>
        <a:solidFill>
          <a:srgbClr val="0062AC"/>
        </a:solidFill>
      </dgm:spPr>
      <dgm:t>
        <a:bodyPr/>
        <a:lstStyle/>
        <a:p>
          <a:r>
            <a:rPr lang="en-US" sz="2400" b="1" dirty="0">
              <a:solidFill>
                <a:schemeClr val="bg1"/>
              </a:solidFill>
              <a:latin typeface="Trebuchet MS" panose="020B0603020202020204" pitchFamily="34" charset="0"/>
            </a:rPr>
            <a:t>IRDAI (Investment) Regulations, 2016</a:t>
          </a:r>
          <a:endParaRPr lang="en-US" sz="2400" dirty="0"/>
        </a:p>
      </dgm:t>
    </dgm:pt>
    <dgm:pt modelId="{D4324B2F-ADFD-4681-9177-F6B1416FFA45}" type="parTrans" cxnId="{6F9E55F1-49E5-4FC9-8FF3-38D1D6621634}">
      <dgm:prSet/>
      <dgm:spPr/>
      <dgm:t>
        <a:bodyPr/>
        <a:lstStyle/>
        <a:p>
          <a:endParaRPr lang="en-US"/>
        </a:p>
      </dgm:t>
    </dgm:pt>
    <dgm:pt modelId="{AFA14E87-DAFE-4693-ADA6-6A9FA424CB15}" type="sibTrans" cxnId="{6F9E55F1-49E5-4FC9-8FF3-38D1D6621634}">
      <dgm:prSet/>
      <dgm:spPr/>
      <dgm:t>
        <a:bodyPr/>
        <a:lstStyle/>
        <a:p>
          <a:endParaRPr lang="en-US"/>
        </a:p>
      </dgm:t>
    </dgm:pt>
    <dgm:pt modelId="{BE0B4C01-1E56-437C-B799-B7977FC0646E}">
      <dgm:prSet phldrT="[Text]"/>
      <dgm:spPr/>
      <dgm:t>
        <a:bodyPr lIns="288000"/>
        <a:lstStyle/>
        <a:p>
          <a:pPr algn="l"/>
          <a:r>
            <a:rPr lang="en-US" sz="1800" b="1" i="0" u="sng" dirty="0">
              <a:latin typeface="Trebuchet MS" panose="020B0603020202020204" pitchFamily="34" charset="0"/>
            </a:rPr>
            <a:t>Investment allowed in Non- Linked Life Insurance Business:- </a:t>
          </a:r>
          <a:endParaRPr lang="en-US" sz="1800" i="0" u="sng" dirty="0">
            <a:latin typeface="Trebuchet MS" panose="020B0603020202020204" pitchFamily="34" charset="0"/>
          </a:endParaRPr>
        </a:p>
      </dgm:t>
    </dgm:pt>
    <dgm:pt modelId="{18E18CE3-EDAA-4BA2-A84E-3D7FE1830C67}" type="parTrans" cxnId="{14EB753E-97D7-4716-B66B-59DA580EE56D}">
      <dgm:prSet/>
      <dgm:spPr/>
      <dgm:t>
        <a:bodyPr/>
        <a:lstStyle/>
        <a:p>
          <a:endParaRPr lang="en-US"/>
        </a:p>
      </dgm:t>
    </dgm:pt>
    <dgm:pt modelId="{13A4CEAA-3E9F-42E4-8091-1B94B835505A}" type="sibTrans" cxnId="{14EB753E-97D7-4716-B66B-59DA580EE56D}">
      <dgm:prSet/>
      <dgm:spPr/>
      <dgm:t>
        <a:bodyPr/>
        <a:lstStyle/>
        <a:p>
          <a:endParaRPr lang="en-US"/>
        </a:p>
      </dgm:t>
    </dgm:pt>
    <dgm:pt modelId="{68B36B15-9296-43BC-94CF-57BF01C76E97}">
      <dgm:prSet custT="1"/>
      <dgm:spPr/>
      <dgm:t>
        <a:bodyPr lIns="288000"/>
        <a:lstStyle/>
        <a:p>
          <a:pPr algn="l"/>
          <a:r>
            <a:rPr lang="en-US" sz="1800" i="0" dirty="0">
              <a:latin typeface="Trebuchet MS" pitchFamily="34" charset="0"/>
            </a:rPr>
            <a:t>Central Government Securities -  Not less than 25%</a:t>
          </a:r>
          <a:endParaRPr lang="en-IN" sz="1800" b="0" i="0" dirty="0">
            <a:latin typeface="Trebuchet MS" pitchFamily="34" charset="0"/>
          </a:endParaRPr>
        </a:p>
      </dgm:t>
    </dgm:pt>
    <dgm:pt modelId="{0660E3AF-6B41-446C-9E6E-C207251FAA8D}" type="parTrans" cxnId="{82541084-B786-4377-844F-D31AA51D10B3}">
      <dgm:prSet/>
      <dgm:spPr/>
      <dgm:t>
        <a:bodyPr/>
        <a:lstStyle/>
        <a:p>
          <a:endParaRPr lang="en-US"/>
        </a:p>
      </dgm:t>
    </dgm:pt>
    <dgm:pt modelId="{C6D709C4-225E-448F-BF93-6B6E3F5A75A2}" type="sibTrans" cxnId="{82541084-B786-4377-844F-D31AA51D10B3}">
      <dgm:prSet/>
      <dgm:spPr/>
      <dgm:t>
        <a:bodyPr/>
        <a:lstStyle/>
        <a:p>
          <a:endParaRPr lang="en-US"/>
        </a:p>
      </dgm:t>
    </dgm:pt>
    <dgm:pt modelId="{7A93A975-B0F1-4757-886F-6BCFC9A919C8}">
      <dgm:prSet custT="1"/>
      <dgm:spPr/>
      <dgm:t>
        <a:bodyPr lIns="288000"/>
        <a:lstStyle/>
        <a:p>
          <a:pPr algn="l"/>
          <a:r>
            <a:rPr lang="en-US" sz="1800" i="0" dirty="0">
              <a:latin typeface="Trebuchet MS" pitchFamily="34" charset="0"/>
            </a:rPr>
            <a:t>Central Government Securities, State Government Securities or Other Approved Securities -  Not less than 50% (including above)</a:t>
          </a:r>
          <a:endParaRPr lang="en-IN" sz="1800" b="0" i="0" dirty="0">
            <a:latin typeface="Trebuchet MS" pitchFamily="34" charset="0"/>
          </a:endParaRPr>
        </a:p>
      </dgm:t>
    </dgm:pt>
    <dgm:pt modelId="{75756142-E920-4C69-8CDF-9724BD7A11F5}" type="parTrans" cxnId="{A8E3E0C5-D7A6-44DD-8D5E-4EE880499B97}">
      <dgm:prSet/>
      <dgm:spPr/>
      <dgm:t>
        <a:bodyPr/>
        <a:lstStyle/>
        <a:p>
          <a:endParaRPr lang="en-US"/>
        </a:p>
      </dgm:t>
    </dgm:pt>
    <dgm:pt modelId="{3C29C791-A435-4617-9EDA-A75BA43E64B7}" type="sibTrans" cxnId="{A8E3E0C5-D7A6-44DD-8D5E-4EE880499B97}">
      <dgm:prSet/>
      <dgm:spPr/>
      <dgm:t>
        <a:bodyPr/>
        <a:lstStyle/>
        <a:p>
          <a:endParaRPr lang="en-US"/>
        </a:p>
      </dgm:t>
    </dgm:pt>
    <dgm:pt modelId="{8BC9CBD5-284C-49DC-B500-D09EB8A91FE0}">
      <dgm:prSet custT="1"/>
      <dgm:spPr/>
      <dgm:t>
        <a:bodyPr lIns="288000"/>
        <a:lstStyle/>
        <a:p>
          <a:pPr algn="l"/>
          <a:r>
            <a:rPr lang="en-US" sz="1800" i="0" dirty="0">
              <a:latin typeface="Trebuchet MS" pitchFamily="34" charset="0"/>
            </a:rPr>
            <a:t>Approved Investments and Other Investments - Not exceeding 50%</a:t>
          </a:r>
          <a:endParaRPr lang="en-IN" sz="1800" b="0" i="0" dirty="0">
            <a:latin typeface="Trebuchet MS" pitchFamily="34" charset="0"/>
          </a:endParaRPr>
        </a:p>
      </dgm:t>
    </dgm:pt>
    <dgm:pt modelId="{54EA0E5E-DACE-4124-BAFD-13143CA9CD3C}" type="parTrans" cxnId="{5BC40CDC-D9B7-4104-8E44-6851CB5309A6}">
      <dgm:prSet/>
      <dgm:spPr/>
      <dgm:t>
        <a:bodyPr/>
        <a:lstStyle/>
        <a:p>
          <a:endParaRPr lang="en-US"/>
        </a:p>
      </dgm:t>
    </dgm:pt>
    <dgm:pt modelId="{DE7AF003-C155-4179-A1CA-4750D347D2BC}" type="sibTrans" cxnId="{5BC40CDC-D9B7-4104-8E44-6851CB5309A6}">
      <dgm:prSet/>
      <dgm:spPr/>
      <dgm:t>
        <a:bodyPr/>
        <a:lstStyle/>
        <a:p>
          <a:endParaRPr lang="en-US"/>
        </a:p>
      </dgm:t>
    </dgm:pt>
    <dgm:pt modelId="{021E2931-09A2-4E8E-A537-5B5E951AC479}">
      <dgm:prSet custT="1"/>
      <dgm:spPr/>
      <dgm:t>
        <a:bodyPr lIns="288000"/>
        <a:lstStyle/>
        <a:p>
          <a:pPr algn="l"/>
          <a:r>
            <a:rPr lang="en-US" sz="1800" i="0" dirty="0">
              <a:latin typeface="Trebuchet MS" pitchFamily="34" charset="0"/>
            </a:rPr>
            <a:t>Other Investments -  Not exceeding 15%</a:t>
          </a:r>
          <a:endParaRPr lang="en-IN" sz="1800" b="0" i="0" dirty="0">
            <a:latin typeface="Trebuchet MS" pitchFamily="34" charset="0"/>
          </a:endParaRPr>
        </a:p>
      </dgm:t>
    </dgm:pt>
    <dgm:pt modelId="{BA89E276-AF83-40CA-894F-0D5A73521E0C}" type="parTrans" cxnId="{F125026C-B2B7-43E6-B6E8-DA881E2C25CC}">
      <dgm:prSet/>
      <dgm:spPr/>
      <dgm:t>
        <a:bodyPr/>
        <a:lstStyle/>
        <a:p>
          <a:endParaRPr lang="en-US"/>
        </a:p>
      </dgm:t>
    </dgm:pt>
    <dgm:pt modelId="{C750833B-86CE-4506-A872-6A876F954DCB}" type="sibTrans" cxnId="{F125026C-B2B7-43E6-B6E8-DA881E2C25CC}">
      <dgm:prSet/>
      <dgm:spPr/>
      <dgm:t>
        <a:bodyPr/>
        <a:lstStyle/>
        <a:p>
          <a:endParaRPr lang="en-US"/>
        </a:p>
      </dgm:t>
    </dgm:pt>
    <dgm:pt modelId="{3C4C239E-0BBD-4D05-958B-D734CD7AF2C5}">
      <dgm:prSet custT="1"/>
      <dgm:spPr/>
      <dgm:t>
        <a:bodyPr lIns="288000"/>
        <a:lstStyle/>
        <a:p>
          <a:pPr algn="l"/>
          <a:r>
            <a:rPr lang="en-US" sz="1800" i="0" dirty="0">
              <a:latin typeface="Trebuchet MS" pitchFamily="34" charset="0"/>
            </a:rPr>
            <a:t>Investment in housing and infrastructure -  Not less than 15%</a:t>
          </a:r>
          <a:endParaRPr lang="en-IN" sz="1800" b="0" i="0" dirty="0">
            <a:latin typeface="Trebuchet MS" pitchFamily="34" charset="0"/>
          </a:endParaRPr>
        </a:p>
      </dgm:t>
    </dgm:pt>
    <dgm:pt modelId="{70DB52A9-DB1B-4168-A06A-EE7521F03390}" type="parTrans" cxnId="{8313E44B-4FF0-415D-A33F-95E19781EA7F}">
      <dgm:prSet/>
      <dgm:spPr/>
      <dgm:t>
        <a:bodyPr/>
        <a:lstStyle/>
        <a:p>
          <a:endParaRPr lang="en-US"/>
        </a:p>
      </dgm:t>
    </dgm:pt>
    <dgm:pt modelId="{689D4115-391A-4DFA-A3E6-B97C21493E5D}" type="sibTrans" cxnId="{8313E44B-4FF0-415D-A33F-95E19781EA7F}">
      <dgm:prSet/>
      <dgm:spPr/>
      <dgm:t>
        <a:bodyPr/>
        <a:lstStyle/>
        <a:p>
          <a:endParaRPr lang="en-US"/>
        </a:p>
      </dgm:t>
    </dgm:pt>
    <dgm:pt modelId="{3F2E3A4A-54B4-485B-B5E7-3277B0757F52}" type="pres">
      <dgm:prSet presAssocID="{EC7D5059-0230-4BAF-ABE1-76339DE550C9}" presName="linear" presStyleCnt="0">
        <dgm:presLayoutVars>
          <dgm:animLvl val="lvl"/>
          <dgm:resizeHandles val="exact"/>
        </dgm:presLayoutVars>
      </dgm:prSet>
      <dgm:spPr/>
    </dgm:pt>
    <dgm:pt modelId="{DC3FDE5E-B73A-4EC3-AFB6-381DCD378EBC}" type="pres">
      <dgm:prSet presAssocID="{FC914DBD-C93A-494F-98A7-A4DE14BC1863}" presName="parentText" presStyleLbl="node1" presStyleIdx="0" presStyleCnt="1" custScaleY="88800">
        <dgm:presLayoutVars>
          <dgm:chMax val="0"/>
          <dgm:bulletEnabled val="1"/>
        </dgm:presLayoutVars>
      </dgm:prSet>
      <dgm:spPr/>
    </dgm:pt>
    <dgm:pt modelId="{700CF03E-2683-46B9-905F-2CBAFF92DB49}" type="pres">
      <dgm:prSet presAssocID="{FC914DBD-C93A-494F-98A7-A4DE14BC1863}" presName="childText" presStyleLbl="revTx" presStyleIdx="0" presStyleCnt="1">
        <dgm:presLayoutVars>
          <dgm:bulletEnabled val="1"/>
        </dgm:presLayoutVars>
      </dgm:prSet>
      <dgm:spPr/>
    </dgm:pt>
  </dgm:ptLst>
  <dgm:cxnLst>
    <dgm:cxn modelId="{D52B0128-158B-4832-B776-5ECF83D7C841}" type="presOf" srcId="{3C4C239E-0BBD-4D05-958B-D734CD7AF2C5}" destId="{700CF03E-2683-46B9-905F-2CBAFF92DB49}" srcOrd="0" destOrd="5" presId="urn:microsoft.com/office/officeart/2005/8/layout/vList2"/>
    <dgm:cxn modelId="{3BF47229-B205-45FC-88C2-96A455FE681B}" type="presOf" srcId="{021E2931-09A2-4E8E-A537-5B5E951AC479}" destId="{700CF03E-2683-46B9-905F-2CBAFF92DB49}" srcOrd="0" destOrd="4" presId="urn:microsoft.com/office/officeart/2005/8/layout/vList2"/>
    <dgm:cxn modelId="{05DB7F2E-58D0-44AA-9C12-0BA265C75BBB}" type="presOf" srcId="{7A93A975-B0F1-4757-886F-6BCFC9A919C8}" destId="{700CF03E-2683-46B9-905F-2CBAFF92DB49}" srcOrd="0" destOrd="2" presId="urn:microsoft.com/office/officeart/2005/8/layout/vList2"/>
    <dgm:cxn modelId="{14EB753E-97D7-4716-B66B-59DA580EE56D}" srcId="{FC914DBD-C93A-494F-98A7-A4DE14BC1863}" destId="{BE0B4C01-1E56-437C-B799-B7977FC0646E}" srcOrd="0" destOrd="0" parTransId="{18E18CE3-EDAA-4BA2-A84E-3D7FE1830C67}" sibTransId="{13A4CEAA-3E9F-42E4-8091-1B94B835505A}"/>
    <dgm:cxn modelId="{8313E44B-4FF0-415D-A33F-95E19781EA7F}" srcId="{FC914DBD-C93A-494F-98A7-A4DE14BC1863}" destId="{3C4C239E-0BBD-4D05-958B-D734CD7AF2C5}" srcOrd="5" destOrd="0" parTransId="{70DB52A9-DB1B-4168-A06A-EE7521F03390}" sibTransId="{689D4115-391A-4DFA-A3E6-B97C21493E5D}"/>
    <dgm:cxn modelId="{F125026C-B2B7-43E6-B6E8-DA881E2C25CC}" srcId="{FC914DBD-C93A-494F-98A7-A4DE14BC1863}" destId="{021E2931-09A2-4E8E-A537-5B5E951AC479}" srcOrd="4" destOrd="0" parTransId="{BA89E276-AF83-40CA-894F-0D5A73521E0C}" sibTransId="{C750833B-86CE-4506-A872-6A876F954DCB}"/>
    <dgm:cxn modelId="{F2D93D51-46F3-4ACB-8AB5-15084DB6BCFA}" type="presOf" srcId="{BE0B4C01-1E56-437C-B799-B7977FC0646E}" destId="{700CF03E-2683-46B9-905F-2CBAFF92DB49}" srcOrd="0" destOrd="0" presId="urn:microsoft.com/office/officeart/2005/8/layout/vList2"/>
    <dgm:cxn modelId="{82541084-B786-4377-844F-D31AA51D10B3}" srcId="{FC914DBD-C93A-494F-98A7-A4DE14BC1863}" destId="{68B36B15-9296-43BC-94CF-57BF01C76E97}" srcOrd="1" destOrd="0" parTransId="{0660E3AF-6B41-446C-9E6E-C207251FAA8D}" sibTransId="{C6D709C4-225E-448F-BF93-6B6E3F5A75A2}"/>
    <dgm:cxn modelId="{B503E99D-2EAB-48EF-903A-AB2BA9D47FA6}" type="presOf" srcId="{8BC9CBD5-284C-49DC-B500-D09EB8A91FE0}" destId="{700CF03E-2683-46B9-905F-2CBAFF92DB49}" srcOrd="0" destOrd="3" presId="urn:microsoft.com/office/officeart/2005/8/layout/vList2"/>
    <dgm:cxn modelId="{779A8AAE-907E-4A74-AD8C-9033E284CAAC}" type="presOf" srcId="{FC914DBD-C93A-494F-98A7-A4DE14BC1863}" destId="{DC3FDE5E-B73A-4EC3-AFB6-381DCD378EBC}" srcOrd="0" destOrd="0" presId="urn:microsoft.com/office/officeart/2005/8/layout/vList2"/>
    <dgm:cxn modelId="{A8E3E0C5-D7A6-44DD-8D5E-4EE880499B97}" srcId="{FC914DBD-C93A-494F-98A7-A4DE14BC1863}" destId="{7A93A975-B0F1-4757-886F-6BCFC9A919C8}" srcOrd="2" destOrd="0" parTransId="{75756142-E920-4C69-8CDF-9724BD7A11F5}" sibTransId="{3C29C791-A435-4617-9EDA-A75BA43E64B7}"/>
    <dgm:cxn modelId="{7A5AECD7-BE5D-4C4C-941E-F08A320B4489}" type="presOf" srcId="{68B36B15-9296-43BC-94CF-57BF01C76E97}" destId="{700CF03E-2683-46B9-905F-2CBAFF92DB49}" srcOrd="0" destOrd="1" presId="urn:microsoft.com/office/officeart/2005/8/layout/vList2"/>
    <dgm:cxn modelId="{5BC40CDC-D9B7-4104-8E44-6851CB5309A6}" srcId="{FC914DBD-C93A-494F-98A7-A4DE14BC1863}" destId="{8BC9CBD5-284C-49DC-B500-D09EB8A91FE0}" srcOrd="3" destOrd="0" parTransId="{54EA0E5E-DACE-4124-BAFD-13143CA9CD3C}" sibTransId="{DE7AF003-C155-4179-A1CA-4750D347D2BC}"/>
    <dgm:cxn modelId="{EBC38BE7-ECF8-44AE-A2E3-A5319322ED53}" type="presOf" srcId="{EC7D5059-0230-4BAF-ABE1-76339DE550C9}" destId="{3F2E3A4A-54B4-485B-B5E7-3277B0757F52}" srcOrd="0" destOrd="0" presId="urn:microsoft.com/office/officeart/2005/8/layout/vList2"/>
    <dgm:cxn modelId="{6F9E55F1-49E5-4FC9-8FF3-38D1D6621634}" srcId="{EC7D5059-0230-4BAF-ABE1-76339DE550C9}" destId="{FC914DBD-C93A-494F-98A7-A4DE14BC1863}" srcOrd="0" destOrd="0" parTransId="{D4324B2F-ADFD-4681-9177-F6B1416FFA45}" sibTransId="{AFA14E87-DAFE-4693-ADA6-6A9FA424CB15}"/>
    <dgm:cxn modelId="{C85807B5-91D1-496C-8E79-6F97989F201F}" type="presParOf" srcId="{3F2E3A4A-54B4-485B-B5E7-3277B0757F52}" destId="{DC3FDE5E-B73A-4EC3-AFB6-381DCD378EBC}" srcOrd="0" destOrd="0" presId="urn:microsoft.com/office/officeart/2005/8/layout/vList2"/>
    <dgm:cxn modelId="{8B2F1610-CC26-4FDB-AA7E-DEEF25BE87BD}" type="presParOf" srcId="{3F2E3A4A-54B4-485B-B5E7-3277B0757F52}" destId="{700CF03E-2683-46B9-905F-2CBAFF92DB49}" srcOrd="1" destOrd="0" presId="urn:microsoft.com/office/officeart/2005/8/layout/vList2"/>
  </dgm:cxnLst>
  <dgm:bg/>
  <dgm:whole>
    <a:ln>
      <a:solidFill>
        <a:srgbClr val="0062AC"/>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C7D5059-0230-4BAF-ABE1-76339DE55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914DBD-C93A-494F-98A7-A4DE14BC1863}">
      <dgm:prSet phldrT="[Text]" custT="1"/>
      <dgm:spPr>
        <a:solidFill>
          <a:srgbClr val="0062AC"/>
        </a:solidFill>
      </dgm:spPr>
      <dgm:t>
        <a:bodyPr/>
        <a:lstStyle/>
        <a:p>
          <a:r>
            <a:rPr lang="en-IN" sz="2400" b="1" dirty="0">
              <a:solidFill>
                <a:schemeClr val="bg1"/>
              </a:solidFill>
            </a:rPr>
            <a:t>GN -6 : Management of  With-Profits Fund</a:t>
          </a:r>
          <a:endParaRPr lang="en-US" sz="2400" dirty="0"/>
        </a:p>
      </dgm:t>
    </dgm:pt>
    <dgm:pt modelId="{D4324B2F-ADFD-4681-9177-F6B1416FFA45}" type="parTrans" cxnId="{6F9E55F1-49E5-4FC9-8FF3-38D1D6621634}">
      <dgm:prSet/>
      <dgm:spPr/>
      <dgm:t>
        <a:bodyPr/>
        <a:lstStyle/>
        <a:p>
          <a:endParaRPr lang="en-US"/>
        </a:p>
      </dgm:t>
    </dgm:pt>
    <dgm:pt modelId="{AFA14E87-DAFE-4693-ADA6-6A9FA424CB15}" type="sibTrans" cxnId="{6F9E55F1-49E5-4FC9-8FF3-38D1D6621634}">
      <dgm:prSet/>
      <dgm:spPr/>
      <dgm:t>
        <a:bodyPr/>
        <a:lstStyle/>
        <a:p>
          <a:endParaRPr lang="en-US"/>
        </a:p>
      </dgm:t>
    </dgm:pt>
    <dgm:pt modelId="{BE0B4C01-1E56-437C-B799-B7977FC0646E}">
      <dgm:prSet phldrT="[Text]" custT="1"/>
      <dgm:spPr/>
      <dgm:t>
        <a:bodyPr/>
        <a:lstStyle/>
        <a:p>
          <a:r>
            <a:rPr lang="en-US" sz="1800" b="0" i="0" dirty="0">
              <a:latin typeface="Trebuchet MS" panose="020B0603020202020204" pitchFamily="34" charset="0"/>
            </a:rPr>
            <a:t>When considering surrender values, the AA should have regard to:               Whether and to what extent surrender surpluses are being used to support the payouts to policyholders who hold their policies for longer. Where surrender surpluses are being used to support payouts to policyholders who hold their policies for longer, the AA should consider if the method of surplus distribution, either reversionary or terminal bonus, is well-matched to the source of surplus</a:t>
          </a:r>
          <a:endParaRPr lang="en-US" sz="1800" i="0" dirty="0">
            <a:latin typeface="Trebuchet MS" panose="020B0603020202020204" pitchFamily="34" charset="0"/>
          </a:endParaRPr>
        </a:p>
      </dgm:t>
    </dgm:pt>
    <dgm:pt modelId="{18E18CE3-EDAA-4BA2-A84E-3D7FE1830C67}" type="parTrans" cxnId="{14EB753E-97D7-4716-B66B-59DA580EE56D}">
      <dgm:prSet/>
      <dgm:spPr/>
      <dgm:t>
        <a:bodyPr/>
        <a:lstStyle/>
        <a:p>
          <a:endParaRPr lang="en-US"/>
        </a:p>
      </dgm:t>
    </dgm:pt>
    <dgm:pt modelId="{13A4CEAA-3E9F-42E4-8091-1B94B835505A}" type="sibTrans" cxnId="{14EB753E-97D7-4716-B66B-59DA580EE56D}">
      <dgm:prSet/>
      <dgm:spPr/>
      <dgm:t>
        <a:bodyPr/>
        <a:lstStyle/>
        <a:p>
          <a:endParaRPr lang="en-US"/>
        </a:p>
      </dgm:t>
    </dgm:pt>
    <dgm:pt modelId="{3F2E3A4A-54B4-485B-B5E7-3277B0757F52}" type="pres">
      <dgm:prSet presAssocID="{EC7D5059-0230-4BAF-ABE1-76339DE550C9}" presName="linear" presStyleCnt="0">
        <dgm:presLayoutVars>
          <dgm:animLvl val="lvl"/>
          <dgm:resizeHandles val="exact"/>
        </dgm:presLayoutVars>
      </dgm:prSet>
      <dgm:spPr/>
    </dgm:pt>
    <dgm:pt modelId="{DC3FDE5E-B73A-4EC3-AFB6-381DCD378EBC}" type="pres">
      <dgm:prSet presAssocID="{FC914DBD-C93A-494F-98A7-A4DE14BC1863}" presName="parentText" presStyleLbl="node1" presStyleIdx="0" presStyleCnt="1" custScaleY="43379" custLinFactNeighborX="-352" custLinFactNeighborY="-9011">
        <dgm:presLayoutVars>
          <dgm:chMax val="0"/>
          <dgm:bulletEnabled val="1"/>
        </dgm:presLayoutVars>
      </dgm:prSet>
      <dgm:spPr/>
    </dgm:pt>
    <dgm:pt modelId="{700CF03E-2683-46B9-905F-2CBAFF92DB49}" type="pres">
      <dgm:prSet presAssocID="{FC914DBD-C93A-494F-98A7-A4DE14BC1863}" presName="childText" presStyleLbl="revTx" presStyleIdx="0" presStyleCnt="1">
        <dgm:presLayoutVars>
          <dgm:bulletEnabled val="1"/>
        </dgm:presLayoutVars>
      </dgm:prSet>
      <dgm:spPr/>
    </dgm:pt>
  </dgm:ptLst>
  <dgm:cxnLst>
    <dgm:cxn modelId="{14EB753E-97D7-4716-B66B-59DA580EE56D}" srcId="{FC914DBD-C93A-494F-98A7-A4DE14BC1863}" destId="{BE0B4C01-1E56-437C-B799-B7977FC0646E}" srcOrd="0" destOrd="0" parTransId="{18E18CE3-EDAA-4BA2-A84E-3D7FE1830C67}" sibTransId="{13A4CEAA-3E9F-42E4-8091-1B94B835505A}"/>
    <dgm:cxn modelId="{F2D93D51-46F3-4ACB-8AB5-15084DB6BCFA}" type="presOf" srcId="{BE0B4C01-1E56-437C-B799-B7977FC0646E}" destId="{700CF03E-2683-46B9-905F-2CBAFF92DB49}" srcOrd="0" destOrd="0" presId="urn:microsoft.com/office/officeart/2005/8/layout/vList2"/>
    <dgm:cxn modelId="{779A8AAE-907E-4A74-AD8C-9033E284CAAC}" type="presOf" srcId="{FC914DBD-C93A-494F-98A7-A4DE14BC1863}" destId="{DC3FDE5E-B73A-4EC3-AFB6-381DCD378EBC}" srcOrd="0" destOrd="0" presId="urn:microsoft.com/office/officeart/2005/8/layout/vList2"/>
    <dgm:cxn modelId="{EBC38BE7-ECF8-44AE-A2E3-A5319322ED53}" type="presOf" srcId="{EC7D5059-0230-4BAF-ABE1-76339DE550C9}" destId="{3F2E3A4A-54B4-485B-B5E7-3277B0757F52}" srcOrd="0" destOrd="0" presId="urn:microsoft.com/office/officeart/2005/8/layout/vList2"/>
    <dgm:cxn modelId="{6F9E55F1-49E5-4FC9-8FF3-38D1D6621634}" srcId="{EC7D5059-0230-4BAF-ABE1-76339DE550C9}" destId="{FC914DBD-C93A-494F-98A7-A4DE14BC1863}" srcOrd="0" destOrd="0" parTransId="{D4324B2F-ADFD-4681-9177-F6B1416FFA45}" sibTransId="{AFA14E87-DAFE-4693-ADA6-6A9FA424CB15}"/>
    <dgm:cxn modelId="{C85807B5-91D1-496C-8E79-6F97989F201F}" type="presParOf" srcId="{3F2E3A4A-54B4-485B-B5E7-3277B0757F52}" destId="{DC3FDE5E-B73A-4EC3-AFB6-381DCD378EBC}" srcOrd="0" destOrd="0" presId="urn:microsoft.com/office/officeart/2005/8/layout/vList2"/>
    <dgm:cxn modelId="{8B2F1610-CC26-4FDB-AA7E-DEEF25BE87BD}" type="presParOf" srcId="{3F2E3A4A-54B4-485B-B5E7-3277B0757F52}" destId="{700CF03E-2683-46B9-905F-2CBAFF92DB49}" srcOrd="1" destOrd="0" presId="urn:microsoft.com/office/officeart/2005/8/layout/vList2"/>
  </dgm:cxnLst>
  <dgm:bg/>
  <dgm:whole>
    <a:ln>
      <a:solidFill>
        <a:srgbClr val="0062AC"/>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C7D5059-0230-4BAF-ABE1-76339DE55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914DBD-C93A-494F-98A7-A4DE14BC1863}">
      <dgm:prSet phldrT="[Text]" custT="1"/>
      <dgm:spPr>
        <a:solidFill>
          <a:srgbClr val="0062AC"/>
        </a:solidFill>
      </dgm:spPr>
      <dgm:t>
        <a:bodyPr/>
        <a:lstStyle/>
        <a:p>
          <a:r>
            <a:rPr lang="en-IN" sz="2000" b="1" dirty="0">
              <a:solidFill>
                <a:schemeClr val="bg1"/>
              </a:solidFill>
              <a:latin typeface="Trebuchet MS" panose="020B0603020202020204" pitchFamily="34" charset="0"/>
            </a:rPr>
            <a:t>IRDAI (Distribution of Surplus) Regulations, 2002</a:t>
          </a:r>
          <a:endParaRPr lang="en-US" sz="2000" dirty="0"/>
        </a:p>
      </dgm:t>
    </dgm:pt>
    <dgm:pt modelId="{D4324B2F-ADFD-4681-9177-F6B1416FFA45}" type="parTrans" cxnId="{6F9E55F1-49E5-4FC9-8FF3-38D1D6621634}">
      <dgm:prSet/>
      <dgm:spPr/>
      <dgm:t>
        <a:bodyPr/>
        <a:lstStyle/>
        <a:p>
          <a:endParaRPr lang="en-US"/>
        </a:p>
      </dgm:t>
    </dgm:pt>
    <dgm:pt modelId="{AFA14E87-DAFE-4693-ADA6-6A9FA424CB15}" type="sibTrans" cxnId="{6F9E55F1-49E5-4FC9-8FF3-38D1D6621634}">
      <dgm:prSet/>
      <dgm:spPr/>
      <dgm:t>
        <a:bodyPr/>
        <a:lstStyle/>
        <a:p>
          <a:endParaRPr lang="en-US"/>
        </a:p>
      </dgm:t>
    </dgm:pt>
    <dgm:pt modelId="{BE0B4C01-1E56-437C-B799-B7977FC0646E}">
      <dgm:prSet phldrT="[Text]" custT="1"/>
      <dgm:spPr/>
      <dgm:t>
        <a:bodyPr/>
        <a:lstStyle/>
        <a:p>
          <a:r>
            <a:rPr lang="en-IN" sz="1800" i="0" dirty="0">
              <a:solidFill>
                <a:srgbClr val="000000"/>
              </a:solidFill>
              <a:latin typeface="Trebuchet MS" panose="020B0603020202020204" pitchFamily="34" charset="0"/>
            </a:rPr>
            <a:t>Shareholders’ share in surplus should be 1/9th of the surplus allocated to participating policyholders</a:t>
          </a:r>
          <a:endParaRPr lang="en-US" sz="1800" i="0" dirty="0">
            <a:latin typeface="Trebuchet MS" panose="020B0603020202020204" pitchFamily="34" charset="0"/>
          </a:endParaRPr>
        </a:p>
      </dgm:t>
    </dgm:pt>
    <dgm:pt modelId="{18E18CE3-EDAA-4BA2-A84E-3D7FE1830C67}" type="parTrans" cxnId="{14EB753E-97D7-4716-B66B-59DA580EE56D}">
      <dgm:prSet/>
      <dgm:spPr/>
      <dgm:t>
        <a:bodyPr/>
        <a:lstStyle/>
        <a:p>
          <a:endParaRPr lang="en-US"/>
        </a:p>
      </dgm:t>
    </dgm:pt>
    <dgm:pt modelId="{13A4CEAA-3E9F-42E4-8091-1B94B835505A}" type="sibTrans" cxnId="{14EB753E-97D7-4716-B66B-59DA580EE56D}">
      <dgm:prSet/>
      <dgm:spPr/>
      <dgm:t>
        <a:bodyPr/>
        <a:lstStyle/>
        <a:p>
          <a:endParaRPr lang="en-US"/>
        </a:p>
      </dgm:t>
    </dgm:pt>
    <dgm:pt modelId="{05F5B523-405B-49FA-AE78-78545B9ABF99}">
      <dgm:prSet custT="1"/>
      <dgm:spPr/>
      <dgm:t>
        <a:bodyPr/>
        <a:lstStyle/>
        <a:p>
          <a:r>
            <a:rPr lang="en-IN" sz="1800" i="0" dirty="0">
              <a:solidFill>
                <a:srgbClr val="000000"/>
              </a:solidFill>
              <a:latin typeface="Trebuchet MS" panose="020B0603020202020204" pitchFamily="34" charset="0"/>
            </a:rPr>
            <a:t>An insurer cannot allocate exceeding 10% of the surplus to its shareholders</a:t>
          </a:r>
        </a:p>
      </dgm:t>
    </dgm:pt>
    <dgm:pt modelId="{8C4676F9-1BA7-4F6B-9EF0-6099D2F9DB62}" type="parTrans" cxnId="{CA8271DE-0D70-409F-8B6D-A7A603A98514}">
      <dgm:prSet/>
      <dgm:spPr/>
      <dgm:t>
        <a:bodyPr/>
        <a:lstStyle/>
        <a:p>
          <a:endParaRPr lang="en-US"/>
        </a:p>
      </dgm:t>
    </dgm:pt>
    <dgm:pt modelId="{7A5359B7-CBC4-462A-BB50-2398F6AC7513}" type="sibTrans" cxnId="{CA8271DE-0D70-409F-8B6D-A7A603A98514}">
      <dgm:prSet/>
      <dgm:spPr/>
      <dgm:t>
        <a:bodyPr/>
        <a:lstStyle/>
        <a:p>
          <a:endParaRPr lang="en-US"/>
        </a:p>
      </dgm:t>
    </dgm:pt>
    <dgm:pt modelId="{4F4CA54A-A8CB-4D0A-BB3D-3E5B318277FA}">
      <dgm:prSet custT="1"/>
      <dgm:spPr/>
      <dgm:t>
        <a:bodyPr/>
        <a:lstStyle/>
        <a:p>
          <a:r>
            <a:rPr lang="en-IN" sz="1800" i="0" dirty="0">
              <a:solidFill>
                <a:srgbClr val="000000"/>
              </a:solidFill>
              <a:latin typeface="Trebuchet MS" panose="020B0603020202020204" pitchFamily="34" charset="0"/>
            </a:rPr>
            <a:t>An insurer is required to obtain prior approval of the IRDAI in case where the allocation of surplus to Shareholders is not the 1/9th of the surplus allocated to participating policyholders</a:t>
          </a:r>
        </a:p>
      </dgm:t>
    </dgm:pt>
    <dgm:pt modelId="{327C6B96-F230-42A8-8BC3-F01395AD0973}" type="parTrans" cxnId="{5A3FFD4C-71E7-4C18-B730-7E19CACA545E}">
      <dgm:prSet/>
      <dgm:spPr/>
      <dgm:t>
        <a:bodyPr/>
        <a:lstStyle/>
        <a:p>
          <a:endParaRPr lang="en-US"/>
        </a:p>
      </dgm:t>
    </dgm:pt>
    <dgm:pt modelId="{7544FDEF-6E1C-46F7-8262-A02C3E876088}" type="sibTrans" cxnId="{5A3FFD4C-71E7-4C18-B730-7E19CACA545E}">
      <dgm:prSet/>
      <dgm:spPr/>
      <dgm:t>
        <a:bodyPr/>
        <a:lstStyle/>
        <a:p>
          <a:endParaRPr lang="en-US"/>
        </a:p>
      </dgm:t>
    </dgm:pt>
    <dgm:pt modelId="{3F2E3A4A-54B4-485B-B5E7-3277B0757F52}" type="pres">
      <dgm:prSet presAssocID="{EC7D5059-0230-4BAF-ABE1-76339DE550C9}" presName="linear" presStyleCnt="0">
        <dgm:presLayoutVars>
          <dgm:animLvl val="lvl"/>
          <dgm:resizeHandles val="exact"/>
        </dgm:presLayoutVars>
      </dgm:prSet>
      <dgm:spPr/>
    </dgm:pt>
    <dgm:pt modelId="{DC3FDE5E-B73A-4EC3-AFB6-381DCD378EBC}" type="pres">
      <dgm:prSet presAssocID="{FC914DBD-C93A-494F-98A7-A4DE14BC1863}" presName="parentText" presStyleLbl="node1" presStyleIdx="0" presStyleCnt="1" custScaleY="44112" custLinFactNeighborX="-14" custLinFactNeighborY="-11001">
        <dgm:presLayoutVars>
          <dgm:chMax val="0"/>
          <dgm:bulletEnabled val="1"/>
        </dgm:presLayoutVars>
      </dgm:prSet>
      <dgm:spPr/>
    </dgm:pt>
    <dgm:pt modelId="{700CF03E-2683-46B9-905F-2CBAFF92DB49}" type="pres">
      <dgm:prSet presAssocID="{FC914DBD-C93A-494F-98A7-A4DE14BC1863}" presName="childText" presStyleLbl="revTx" presStyleIdx="0" presStyleCnt="1">
        <dgm:presLayoutVars>
          <dgm:bulletEnabled val="1"/>
        </dgm:presLayoutVars>
      </dgm:prSet>
      <dgm:spPr/>
    </dgm:pt>
  </dgm:ptLst>
  <dgm:cxnLst>
    <dgm:cxn modelId="{14EB753E-97D7-4716-B66B-59DA580EE56D}" srcId="{FC914DBD-C93A-494F-98A7-A4DE14BC1863}" destId="{BE0B4C01-1E56-437C-B799-B7977FC0646E}" srcOrd="0" destOrd="0" parTransId="{18E18CE3-EDAA-4BA2-A84E-3D7FE1830C67}" sibTransId="{13A4CEAA-3E9F-42E4-8091-1B94B835505A}"/>
    <dgm:cxn modelId="{5A3FFD4C-71E7-4C18-B730-7E19CACA545E}" srcId="{FC914DBD-C93A-494F-98A7-A4DE14BC1863}" destId="{4F4CA54A-A8CB-4D0A-BB3D-3E5B318277FA}" srcOrd="2" destOrd="0" parTransId="{327C6B96-F230-42A8-8BC3-F01395AD0973}" sibTransId="{7544FDEF-6E1C-46F7-8262-A02C3E876088}"/>
    <dgm:cxn modelId="{F2D93D51-46F3-4ACB-8AB5-15084DB6BCFA}" type="presOf" srcId="{BE0B4C01-1E56-437C-B799-B7977FC0646E}" destId="{700CF03E-2683-46B9-905F-2CBAFF92DB49}" srcOrd="0" destOrd="0" presId="urn:microsoft.com/office/officeart/2005/8/layout/vList2"/>
    <dgm:cxn modelId="{F4CB0D77-103A-4CBF-8E7A-7A9C30A61968}" type="presOf" srcId="{05F5B523-405B-49FA-AE78-78545B9ABF99}" destId="{700CF03E-2683-46B9-905F-2CBAFF92DB49}" srcOrd="0" destOrd="1" presId="urn:microsoft.com/office/officeart/2005/8/layout/vList2"/>
    <dgm:cxn modelId="{779A8AAE-907E-4A74-AD8C-9033E284CAAC}" type="presOf" srcId="{FC914DBD-C93A-494F-98A7-A4DE14BC1863}" destId="{DC3FDE5E-B73A-4EC3-AFB6-381DCD378EBC}" srcOrd="0" destOrd="0" presId="urn:microsoft.com/office/officeart/2005/8/layout/vList2"/>
    <dgm:cxn modelId="{CA8271DE-0D70-409F-8B6D-A7A603A98514}" srcId="{FC914DBD-C93A-494F-98A7-A4DE14BC1863}" destId="{05F5B523-405B-49FA-AE78-78545B9ABF99}" srcOrd="1" destOrd="0" parTransId="{8C4676F9-1BA7-4F6B-9EF0-6099D2F9DB62}" sibTransId="{7A5359B7-CBC4-462A-BB50-2398F6AC7513}"/>
    <dgm:cxn modelId="{B6424CE5-5A9F-4D8F-A3EF-15A7C88960B5}" type="presOf" srcId="{4F4CA54A-A8CB-4D0A-BB3D-3E5B318277FA}" destId="{700CF03E-2683-46B9-905F-2CBAFF92DB49}" srcOrd="0" destOrd="2" presId="urn:microsoft.com/office/officeart/2005/8/layout/vList2"/>
    <dgm:cxn modelId="{EBC38BE7-ECF8-44AE-A2E3-A5319322ED53}" type="presOf" srcId="{EC7D5059-0230-4BAF-ABE1-76339DE550C9}" destId="{3F2E3A4A-54B4-485B-B5E7-3277B0757F52}" srcOrd="0" destOrd="0" presId="urn:microsoft.com/office/officeart/2005/8/layout/vList2"/>
    <dgm:cxn modelId="{6F9E55F1-49E5-4FC9-8FF3-38D1D6621634}" srcId="{EC7D5059-0230-4BAF-ABE1-76339DE550C9}" destId="{FC914DBD-C93A-494F-98A7-A4DE14BC1863}" srcOrd="0" destOrd="0" parTransId="{D4324B2F-ADFD-4681-9177-F6B1416FFA45}" sibTransId="{AFA14E87-DAFE-4693-ADA6-6A9FA424CB15}"/>
    <dgm:cxn modelId="{C85807B5-91D1-496C-8E79-6F97989F201F}" type="presParOf" srcId="{3F2E3A4A-54B4-485B-B5E7-3277B0757F52}" destId="{DC3FDE5E-B73A-4EC3-AFB6-381DCD378EBC}" srcOrd="0" destOrd="0" presId="urn:microsoft.com/office/officeart/2005/8/layout/vList2"/>
    <dgm:cxn modelId="{8B2F1610-CC26-4FDB-AA7E-DEEF25BE87BD}" type="presParOf" srcId="{3F2E3A4A-54B4-485B-B5E7-3277B0757F52}" destId="{700CF03E-2683-46B9-905F-2CBAFF92DB49}" srcOrd="1" destOrd="0" presId="urn:microsoft.com/office/officeart/2005/8/layout/vList2"/>
  </dgm:cxnLst>
  <dgm:bg/>
  <dgm:whole>
    <a:ln>
      <a:solidFill>
        <a:srgbClr val="0062AC"/>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7361700-4B6C-4761-B55F-1CF70B5F5B1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B17FA533-B210-41BF-80C2-245859A20444}">
      <dgm:prSet phldrT="[Text]" custT="1"/>
      <dgm:spPr>
        <a:solidFill>
          <a:srgbClr val="336699"/>
        </a:solidFill>
        <a:ln>
          <a:solidFill>
            <a:srgbClr val="336699"/>
          </a:solidFill>
        </a:ln>
      </dgm:spPr>
      <dgm:t>
        <a:bodyPr/>
        <a:lstStyle/>
        <a:p>
          <a:r>
            <a:rPr lang="en-US" sz="2000" b="0" i="0" dirty="0">
              <a:solidFill>
                <a:schemeClr val="bg1"/>
              </a:solidFill>
              <a:latin typeface="Trebuchet MS" panose="020B0603020202020204" pitchFamily="34" charset="0"/>
            </a:rPr>
            <a:t>The Appointed Actuary </a:t>
          </a:r>
          <a:r>
            <a:rPr lang="en-US" sz="2000" b="0" i="0" dirty="0">
              <a:latin typeface="Trebuchet MS" panose="020B0603020202020204" pitchFamily="34" charset="0"/>
            </a:rPr>
            <a:t>should evaluate the professional and regulatory issues </a:t>
          </a:r>
          <a:r>
            <a:rPr lang="en-US" sz="2000" b="0" i="0" dirty="0">
              <a:effectLst>
                <a:outerShdw blurRad="38100" dist="38100" dir="2700000" algn="tl">
                  <a:srgbClr val="000000">
                    <a:alpha val="43137"/>
                  </a:srgbClr>
                </a:outerShdw>
              </a:effectLst>
              <a:latin typeface="Trebuchet MS" panose="020B0603020202020204" pitchFamily="34" charset="0"/>
            </a:rPr>
            <a:t>before</a:t>
          </a:r>
          <a:r>
            <a:rPr lang="en-US" sz="2000" b="0" i="0" dirty="0">
              <a:latin typeface="Trebuchet MS" panose="020B0603020202020204" pitchFamily="34" charset="0"/>
            </a:rPr>
            <a:t> taking any decision </a:t>
          </a:r>
        </a:p>
      </dgm:t>
    </dgm:pt>
    <dgm:pt modelId="{25202A50-29FB-4EBA-ABB5-CFF3DF77C9E7}" type="parTrans" cxnId="{1CF8E029-9129-49DD-8F0D-C2A802CDA17D}">
      <dgm:prSet/>
      <dgm:spPr/>
      <dgm:t>
        <a:bodyPr/>
        <a:lstStyle/>
        <a:p>
          <a:endParaRPr lang="en-US"/>
        </a:p>
      </dgm:t>
    </dgm:pt>
    <dgm:pt modelId="{2B46E8BF-1B87-461D-8D2B-3F8A4065B156}" type="sibTrans" cxnId="{1CF8E029-9129-49DD-8F0D-C2A802CDA17D}">
      <dgm:prSet/>
      <dgm:spPr/>
      <dgm:t>
        <a:bodyPr/>
        <a:lstStyle/>
        <a:p>
          <a:endParaRPr lang="en-US"/>
        </a:p>
      </dgm:t>
    </dgm:pt>
    <dgm:pt modelId="{63A38BEE-53F5-44CF-8B5B-DAED5C650C08}">
      <dgm:prSet phldrT="[Text]" custT="1"/>
      <dgm:spPr>
        <a:solidFill>
          <a:schemeClr val="bg1"/>
        </a:solidFill>
        <a:ln>
          <a:solidFill>
            <a:srgbClr val="336699"/>
          </a:solidFill>
        </a:ln>
      </dgm:spPr>
      <dgm:t>
        <a:bodyPr/>
        <a:lstStyle/>
        <a:p>
          <a:endParaRPr lang="en-US" sz="2000" b="0" i="1" dirty="0">
            <a:latin typeface="Trebuchet MS" panose="020B0603020202020204" pitchFamily="34" charset="0"/>
          </a:endParaRPr>
        </a:p>
      </dgm:t>
    </dgm:pt>
    <dgm:pt modelId="{C6C17DA4-3110-43E7-B564-5E515326314B}" type="parTrans" cxnId="{1148142B-7A73-451D-A2EE-77BCE0A10560}">
      <dgm:prSet/>
      <dgm:spPr/>
      <dgm:t>
        <a:bodyPr/>
        <a:lstStyle/>
        <a:p>
          <a:endParaRPr lang="en-US"/>
        </a:p>
      </dgm:t>
    </dgm:pt>
    <dgm:pt modelId="{B3FB6556-CA7B-4940-8947-B1AFEE14DC61}" type="sibTrans" cxnId="{1148142B-7A73-451D-A2EE-77BCE0A10560}">
      <dgm:prSet/>
      <dgm:spPr/>
      <dgm:t>
        <a:bodyPr/>
        <a:lstStyle/>
        <a:p>
          <a:endParaRPr lang="en-US"/>
        </a:p>
      </dgm:t>
    </dgm:pt>
    <dgm:pt modelId="{1921F782-7D4C-4E8C-A3F6-84E0F850894B}">
      <dgm:prSet phldrT="[Text]" custT="1"/>
      <dgm:spPr>
        <a:solidFill>
          <a:srgbClr val="336699"/>
        </a:solidFill>
        <a:ln>
          <a:solidFill>
            <a:srgbClr val="336699"/>
          </a:solidFill>
        </a:ln>
      </dgm:spPr>
      <dgm:t>
        <a:bodyPr/>
        <a:lstStyle/>
        <a:p>
          <a:r>
            <a:rPr lang="en-US" sz="2000" i="0" dirty="0">
              <a:latin typeface="Trebuchet MS" panose="020B0603020202020204" pitchFamily="34" charset="0"/>
            </a:rPr>
            <a:t>Before taking a decision, it is crucial to consider its overall implications on all stakeholders of the company</a:t>
          </a:r>
          <a:endParaRPr lang="en-US" sz="2000" i="0" dirty="0"/>
        </a:p>
      </dgm:t>
    </dgm:pt>
    <dgm:pt modelId="{6ADB384F-E6D9-4027-8EA0-25DDD0750363}" type="parTrans" cxnId="{DD249CC5-6D51-40DC-B2FC-69FF9D8EF289}">
      <dgm:prSet/>
      <dgm:spPr/>
      <dgm:t>
        <a:bodyPr/>
        <a:lstStyle/>
        <a:p>
          <a:endParaRPr lang="en-US"/>
        </a:p>
      </dgm:t>
    </dgm:pt>
    <dgm:pt modelId="{ABB3FD5E-21FF-4C54-92CB-87F901D9D6FA}" type="sibTrans" cxnId="{DD249CC5-6D51-40DC-B2FC-69FF9D8EF289}">
      <dgm:prSet/>
      <dgm:spPr/>
      <dgm:t>
        <a:bodyPr/>
        <a:lstStyle/>
        <a:p>
          <a:endParaRPr lang="en-US"/>
        </a:p>
      </dgm:t>
    </dgm:pt>
    <dgm:pt modelId="{9DCC1D1D-D2AB-4024-A1DE-F25C0A71D0DF}">
      <dgm:prSet phldrT="[Text]" custT="1"/>
      <dgm:spPr>
        <a:solidFill>
          <a:schemeClr val="bg1"/>
        </a:solidFill>
        <a:ln>
          <a:solidFill>
            <a:srgbClr val="336699"/>
          </a:solidFill>
        </a:ln>
      </dgm:spPr>
      <dgm:t>
        <a:bodyPr/>
        <a:lstStyle/>
        <a:p>
          <a:endParaRPr lang="en-US" sz="2000" b="0" i="1" dirty="0">
            <a:latin typeface="Trebuchet MS" panose="020B0603020202020204" pitchFamily="34" charset="0"/>
          </a:endParaRPr>
        </a:p>
      </dgm:t>
    </dgm:pt>
    <dgm:pt modelId="{FD4E3DA7-B390-401C-892D-389D00024959}" type="parTrans" cxnId="{E111E1DD-0D6A-435F-8195-F8BB4C272B22}">
      <dgm:prSet/>
      <dgm:spPr/>
      <dgm:t>
        <a:bodyPr/>
        <a:lstStyle/>
        <a:p>
          <a:endParaRPr lang="en-US"/>
        </a:p>
      </dgm:t>
    </dgm:pt>
    <dgm:pt modelId="{9761E0A7-A0D0-4595-9D09-C7CFCFAA886A}" type="sibTrans" cxnId="{E111E1DD-0D6A-435F-8195-F8BB4C272B22}">
      <dgm:prSet/>
      <dgm:spPr/>
      <dgm:t>
        <a:bodyPr/>
        <a:lstStyle/>
        <a:p>
          <a:endParaRPr lang="en-US"/>
        </a:p>
      </dgm:t>
    </dgm:pt>
    <dgm:pt modelId="{BABC67CE-1895-4BFE-B5AB-4C5DC0AA1C76}">
      <dgm:prSet phldrT="[Text]" custT="1"/>
      <dgm:spPr>
        <a:solidFill>
          <a:srgbClr val="336699"/>
        </a:solidFill>
        <a:ln>
          <a:solidFill>
            <a:srgbClr val="336699"/>
          </a:solidFill>
        </a:ln>
      </dgm:spPr>
      <dgm:t>
        <a:bodyPr/>
        <a:lstStyle/>
        <a:p>
          <a:r>
            <a:rPr lang="en-US" sz="2000" i="0" dirty="0">
              <a:latin typeface="Trebuchet MS" panose="020B0603020202020204" pitchFamily="34" charset="0"/>
            </a:rPr>
            <a:t>Clear communication is important to ensure to the policyholders and other stakeholders are aware of the key issues and implications of any decision taken</a:t>
          </a:r>
          <a:endParaRPr lang="en-US" sz="2000" b="0" i="0" dirty="0">
            <a:latin typeface="Trebuchet MS" panose="020B0603020202020204" pitchFamily="34" charset="0"/>
          </a:endParaRPr>
        </a:p>
      </dgm:t>
    </dgm:pt>
    <dgm:pt modelId="{4826CB49-C838-459D-9880-CC4D4EB56164}" type="parTrans" cxnId="{14EA6308-5E90-4231-9772-99FFB9EC1768}">
      <dgm:prSet/>
      <dgm:spPr/>
      <dgm:t>
        <a:bodyPr/>
        <a:lstStyle/>
        <a:p>
          <a:endParaRPr lang="en-US"/>
        </a:p>
      </dgm:t>
    </dgm:pt>
    <dgm:pt modelId="{B828ABDC-EEA7-4AD8-9B04-47F2761FADA7}" type="sibTrans" cxnId="{14EA6308-5E90-4231-9772-99FFB9EC1768}">
      <dgm:prSet/>
      <dgm:spPr/>
      <dgm:t>
        <a:bodyPr/>
        <a:lstStyle/>
        <a:p>
          <a:endParaRPr lang="en-US"/>
        </a:p>
      </dgm:t>
    </dgm:pt>
    <dgm:pt modelId="{B5EA24F6-4770-489D-BC04-0983E44C9DFD}">
      <dgm:prSet phldrT="[Text]" custT="1"/>
      <dgm:spPr>
        <a:solidFill>
          <a:schemeClr val="bg1"/>
        </a:solidFill>
        <a:ln>
          <a:solidFill>
            <a:srgbClr val="336699"/>
          </a:solidFill>
        </a:ln>
      </dgm:spPr>
      <dgm:t>
        <a:bodyPr/>
        <a:lstStyle/>
        <a:p>
          <a:endParaRPr lang="en-US" sz="2000" b="0" i="1" dirty="0">
            <a:latin typeface="Trebuchet MS" panose="020B0603020202020204" pitchFamily="34" charset="0"/>
          </a:endParaRPr>
        </a:p>
      </dgm:t>
    </dgm:pt>
    <dgm:pt modelId="{0030F3DB-FE80-4904-9BC5-29D169ACB9BE}" type="parTrans" cxnId="{B767D023-AC7A-4F36-89C9-46A4A846B9B4}">
      <dgm:prSet/>
      <dgm:spPr/>
      <dgm:t>
        <a:bodyPr/>
        <a:lstStyle/>
        <a:p>
          <a:endParaRPr lang="en-US"/>
        </a:p>
      </dgm:t>
    </dgm:pt>
    <dgm:pt modelId="{0D6B689B-861C-4FAB-979C-7ACA5625C2B3}" type="sibTrans" cxnId="{B767D023-AC7A-4F36-89C9-46A4A846B9B4}">
      <dgm:prSet/>
      <dgm:spPr/>
      <dgm:t>
        <a:bodyPr/>
        <a:lstStyle/>
        <a:p>
          <a:endParaRPr lang="en-US"/>
        </a:p>
      </dgm:t>
    </dgm:pt>
    <dgm:pt modelId="{F94B43B7-53A6-4D0A-9BE8-154F1686172D}">
      <dgm:prSet phldrT="[Text]" custT="1"/>
      <dgm:spPr>
        <a:solidFill>
          <a:srgbClr val="336699"/>
        </a:solidFill>
        <a:ln>
          <a:solidFill>
            <a:srgbClr val="336699"/>
          </a:solidFill>
        </a:ln>
      </dgm:spPr>
      <dgm:t>
        <a:bodyPr/>
        <a:lstStyle/>
        <a:p>
          <a:r>
            <a:rPr lang="en-US" sz="2000" i="0" dirty="0">
              <a:effectLst>
                <a:outerShdw blurRad="38100" dist="38100" dir="2700000" algn="tl">
                  <a:srgbClr val="000000">
                    <a:alpha val="43137"/>
                  </a:srgbClr>
                </a:outerShdw>
              </a:effectLst>
              <a:latin typeface="Trebuchet MS" panose="020B0603020202020204" pitchFamily="34" charset="0"/>
            </a:rPr>
            <a:t>Meeting the policyholders’ reasonable expectations is one of the key responsibilities of the Appointed Actuary of a life insurance company</a:t>
          </a:r>
          <a:endParaRPr lang="en-US" sz="2000" i="1" dirty="0">
            <a:latin typeface="Trebuchet MS" panose="020B0603020202020204" pitchFamily="34" charset="0"/>
          </a:endParaRPr>
        </a:p>
      </dgm:t>
    </dgm:pt>
    <dgm:pt modelId="{1FBD5E13-7EA4-4A85-A097-B839BD6A4F3B}" type="parTrans" cxnId="{482E60F1-15F0-45E7-A955-EDEABDCE11F4}">
      <dgm:prSet/>
      <dgm:spPr/>
      <dgm:t>
        <a:bodyPr/>
        <a:lstStyle/>
        <a:p>
          <a:endParaRPr lang="en-US"/>
        </a:p>
      </dgm:t>
    </dgm:pt>
    <dgm:pt modelId="{ACAB651B-B8EF-45F6-BC2B-29460BD8BF06}" type="sibTrans" cxnId="{482E60F1-15F0-45E7-A955-EDEABDCE11F4}">
      <dgm:prSet/>
      <dgm:spPr/>
      <dgm:t>
        <a:bodyPr/>
        <a:lstStyle/>
        <a:p>
          <a:endParaRPr lang="en-US"/>
        </a:p>
      </dgm:t>
    </dgm:pt>
    <dgm:pt modelId="{F7824FCE-AF76-461C-ABD5-26FDF08DF840}">
      <dgm:prSet phldrT="[Text]" custT="1"/>
      <dgm:spPr>
        <a:solidFill>
          <a:schemeClr val="bg1"/>
        </a:solidFill>
        <a:ln>
          <a:solidFill>
            <a:srgbClr val="336699"/>
          </a:solidFill>
        </a:ln>
      </dgm:spPr>
      <dgm:t>
        <a:bodyPr/>
        <a:lstStyle/>
        <a:p>
          <a:endParaRPr lang="en-US" sz="2000" i="1" dirty="0">
            <a:latin typeface="Trebuchet MS" panose="020B0603020202020204" pitchFamily="34" charset="0"/>
          </a:endParaRPr>
        </a:p>
      </dgm:t>
    </dgm:pt>
    <dgm:pt modelId="{130D80E2-00E7-423B-B437-35732C7A892B}" type="parTrans" cxnId="{164BDE9B-6C97-433B-9D10-31A61A24BBB6}">
      <dgm:prSet/>
      <dgm:spPr/>
      <dgm:t>
        <a:bodyPr/>
        <a:lstStyle/>
        <a:p>
          <a:endParaRPr lang="en-US"/>
        </a:p>
      </dgm:t>
    </dgm:pt>
    <dgm:pt modelId="{25FADAE2-0B31-4018-97B4-9D6FDD3C826A}" type="sibTrans" cxnId="{164BDE9B-6C97-433B-9D10-31A61A24BBB6}">
      <dgm:prSet/>
      <dgm:spPr/>
      <dgm:t>
        <a:bodyPr/>
        <a:lstStyle/>
        <a:p>
          <a:endParaRPr lang="en-US"/>
        </a:p>
      </dgm:t>
    </dgm:pt>
    <dgm:pt modelId="{F2231FAC-683B-43B2-9379-86852740CABE}" type="pres">
      <dgm:prSet presAssocID="{07361700-4B6C-4761-B55F-1CF70B5F5B1B}" presName="linear" presStyleCnt="0">
        <dgm:presLayoutVars>
          <dgm:dir/>
          <dgm:animLvl val="lvl"/>
          <dgm:resizeHandles val="exact"/>
        </dgm:presLayoutVars>
      </dgm:prSet>
      <dgm:spPr/>
    </dgm:pt>
    <dgm:pt modelId="{0C5DADA8-E13E-4BC5-BE50-1429277A82D5}" type="pres">
      <dgm:prSet presAssocID="{F94B43B7-53A6-4D0A-9BE8-154F1686172D}" presName="parentLin" presStyleCnt="0"/>
      <dgm:spPr/>
    </dgm:pt>
    <dgm:pt modelId="{4896F07C-F137-4A0C-9B31-529E53394451}" type="pres">
      <dgm:prSet presAssocID="{F94B43B7-53A6-4D0A-9BE8-154F1686172D}" presName="parentLeftMargin" presStyleLbl="node1" presStyleIdx="0" presStyleCnt="4"/>
      <dgm:spPr/>
    </dgm:pt>
    <dgm:pt modelId="{9A3C02F2-B27F-44AF-B4B6-440BABEA8DEC}" type="pres">
      <dgm:prSet presAssocID="{F94B43B7-53A6-4D0A-9BE8-154F1686172D}" presName="parentText" presStyleLbl="node1" presStyleIdx="0" presStyleCnt="4" custScaleX="142857">
        <dgm:presLayoutVars>
          <dgm:chMax val="0"/>
          <dgm:bulletEnabled val="1"/>
        </dgm:presLayoutVars>
      </dgm:prSet>
      <dgm:spPr/>
    </dgm:pt>
    <dgm:pt modelId="{F4F4B663-6327-4C0F-A80A-05C8311817E4}" type="pres">
      <dgm:prSet presAssocID="{F94B43B7-53A6-4D0A-9BE8-154F1686172D}" presName="negativeSpace" presStyleCnt="0"/>
      <dgm:spPr/>
    </dgm:pt>
    <dgm:pt modelId="{86BED5EC-BFF1-4253-B71F-285C44E392FD}" type="pres">
      <dgm:prSet presAssocID="{F94B43B7-53A6-4D0A-9BE8-154F1686172D}" presName="childText" presStyleLbl="conFgAcc1" presStyleIdx="0" presStyleCnt="4">
        <dgm:presLayoutVars>
          <dgm:bulletEnabled val="1"/>
        </dgm:presLayoutVars>
      </dgm:prSet>
      <dgm:spPr/>
    </dgm:pt>
    <dgm:pt modelId="{99B6C95D-CB41-4565-916C-AAFBDBD0A6EC}" type="pres">
      <dgm:prSet presAssocID="{ACAB651B-B8EF-45F6-BC2B-29460BD8BF06}" presName="spaceBetweenRectangles" presStyleCnt="0"/>
      <dgm:spPr/>
    </dgm:pt>
    <dgm:pt modelId="{99DF4570-F9CD-4741-B9A5-32B425A0D0EC}" type="pres">
      <dgm:prSet presAssocID="{B17FA533-B210-41BF-80C2-245859A20444}" presName="parentLin" presStyleCnt="0"/>
      <dgm:spPr/>
    </dgm:pt>
    <dgm:pt modelId="{D4909E4A-A171-4461-85DC-7D7F20DADAF1}" type="pres">
      <dgm:prSet presAssocID="{B17FA533-B210-41BF-80C2-245859A20444}" presName="parentLeftMargin" presStyleLbl="node1" presStyleIdx="0" presStyleCnt="4"/>
      <dgm:spPr/>
    </dgm:pt>
    <dgm:pt modelId="{A7F24830-6484-43E9-B1A5-72E9EC2C88BA}" type="pres">
      <dgm:prSet presAssocID="{B17FA533-B210-41BF-80C2-245859A20444}" presName="parentText" presStyleLbl="node1" presStyleIdx="1" presStyleCnt="4" custScaleX="142857">
        <dgm:presLayoutVars>
          <dgm:chMax val="0"/>
          <dgm:bulletEnabled val="1"/>
        </dgm:presLayoutVars>
      </dgm:prSet>
      <dgm:spPr/>
    </dgm:pt>
    <dgm:pt modelId="{94A69A0D-B84B-4463-984E-BA1269608608}" type="pres">
      <dgm:prSet presAssocID="{B17FA533-B210-41BF-80C2-245859A20444}" presName="negativeSpace" presStyleCnt="0"/>
      <dgm:spPr/>
    </dgm:pt>
    <dgm:pt modelId="{6C3D2275-4729-4692-A37B-7FDD93046180}" type="pres">
      <dgm:prSet presAssocID="{B17FA533-B210-41BF-80C2-245859A20444}" presName="childText" presStyleLbl="conFgAcc1" presStyleIdx="1" presStyleCnt="4">
        <dgm:presLayoutVars>
          <dgm:bulletEnabled val="1"/>
        </dgm:presLayoutVars>
      </dgm:prSet>
      <dgm:spPr/>
    </dgm:pt>
    <dgm:pt modelId="{616BE5D0-81C1-4A74-8775-2EBEE0A76622}" type="pres">
      <dgm:prSet presAssocID="{2B46E8BF-1B87-461D-8D2B-3F8A4065B156}" presName="spaceBetweenRectangles" presStyleCnt="0"/>
      <dgm:spPr/>
    </dgm:pt>
    <dgm:pt modelId="{5A513DE4-BD1B-4208-8BC1-510A8371568C}" type="pres">
      <dgm:prSet presAssocID="{1921F782-7D4C-4E8C-A3F6-84E0F850894B}" presName="parentLin" presStyleCnt="0"/>
      <dgm:spPr/>
    </dgm:pt>
    <dgm:pt modelId="{0C7A42E5-5E57-42BD-99E2-744E2A0912BF}" type="pres">
      <dgm:prSet presAssocID="{1921F782-7D4C-4E8C-A3F6-84E0F850894B}" presName="parentLeftMargin" presStyleLbl="node1" presStyleIdx="1" presStyleCnt="4"/>
      <dgm:spPr/>
    </dgm:pt>
    <dgm:pt modelId="{A76D213E-7340-4B7B-94A8-4B9F58576A10}" type="pres">
      <dgm:prSet presAssocID="{1921F782-7D4C-4E8C-A3F6-84E0F850894B}" presName="parentText" presStyleLbl="node1" presStyleIdx="2" presStyleCnt="4" custScaleX="142857">
        <dgm:presLayoutVars>
          <dgm:chMax val="0"/>
          <dgm:bulletEnabled val="1"/>
        </dgm:presLayoutVars>
      </dgm:prSet>
      <dgm:spPr/>
    </dgm:pt>
    <dgm:pt modelId="{2E51ABC8-F8E2-4ACA-BE06-324F6DB46EBA}" type="pres">
      <dgm:prSet presAssocID="{1921F782-7D4C-4E8C-A3F6-84E0F850894B}" presName="negativeSpace" presStyleCnt="0"/>
      <dgm:spPr/>
    </dgm:pt>
    <dgm:pt modelId="{506D4533-949A-4871-8A50-01FC1BD48400}" type="pres">
      <dgm:prSet presAssocID="{1921F782-7D4C-4E8C-A3F6-84E0F850894B}" presName="childText" presStyleLbl="conFgAcc1" presStyleIdx="2" presStyleCnt="4">
        <dgm:presLayoutVars>
          <dgm:bulletEnabled val="1"/>
        </dgm:presLayoutVars>
      </dgm:prSet>
      <dgm:spPr/>
    </dgm:pt>
    <dgm:pt modelId="{46F13F27-8D14-47C5-B159-8B4A8771F95C}" type="pres">
      <dgm:prSet presAssocID="{ABB3FD5E-21FF-4C54-92CB-87F901D9D6FA}" presName="spaceBetweenRectangles" presStyleCnt="0"/>
      <dgm:spPr/>
    </dgm:pt>
    <dgm:pt modelId="{FDD59FDD-7F23-4399-806A-CC01A42A5DC5}" type="pres">
      <dgm:prSet presAssocID="{BABC67CE-1895-4BFE-B5AB-4C5DC0AA1C76}" presName="parentLin" presStyleCnt="0"/>
      <dgm:spPr/>
    </dgm:pt>
    <dgm:pt modelId="{38C38B09-BD7B-4350-BE30-4ACC19B7D343}" type="pres">
      <dgm:prSet presAssocID="{BABC67CE-1895-4BFE-B5AB-4C5DC0AA1C76}" presName="parentLeftMargin" presStyleLbl="node1" presStyleIdx="2" presStyleCnt="4"/>
      <dgm:spPr/>
    </dgm:pt>
    <dgm:pt modelId="{430B8C71-A078-4048-93A2-319DC0781BFC}" type="pres">
      <dgm:prSet presAssocID="{BABC67CE-1895-4BFE-B5AB-4C5DC0AA1C76}" presName="parentText" presStyleLbl="node1" presStyleIdx="3" presStyleCnt="4" custScaleX="142857" custScaleY="129438">
        <dgm:presLayoutVars>
          <dgm:chMax val="0"/>
          <dgm:bulletEnabled val="1"/>
        </dgm:presLayoutVars>
      </dgm:prSet>
      <dgm:spPr/>
    </dgm:pt>
    <dgm:pt modelId="{DBD3CE5E-FEAB-4302-BBF9-7C57A12B4D30}" type="pres">
      <dgm:prSet presAssocID="{BABC67CE-1895-4BFE-B5AB-4C5DC0AA1C76}" presName="negativeSpace" presStyleCnt="0"/>
      <dgm:spPr/>
    </dgm:pt>
    <dgm:pt modelId="{0293CD8A-C150-4D1D-BE4C-BB427C3B14CD}" type="pres">
      <dgm:prSet presAssocID="{BABC67CE-1895-4BFE-B5AB-4C5DC0AA1C76}" presName="childText" presStyleLbl="conFgAcc1" presStyleIdx="3" presStyleCnt="4">
        <dgm:presLayoutVars>
          <dgm:bulletEnabled val="1"/>
        </dgm:presLayoutVars>
      </dgm:prSet>
      <dgm:spPr/>
    </dgm:pt>
  </dgm:ptLst>
  <dgm:cxnLst>
    <dgm:cxn modelId="{14EA6308-5E90-4231-9772-99FFB9EC1768}" srcId="{07361700-4B6C-4761-B55F-1CF70B5F5B1B}" destId="{BABC67CE-1895-4BFE-B5AB-4C5DC0AA1C76}" srcOrd="3" destOrd="0" parTransId="{4826CB49-C838-459D-9880-CC4D4EB56164}" sibTransId="{B828ABDC-EEA7-4AD8-9B04-47F2761FADA7}"/>
    <dgm:cxn modelId="{4E3C6420-F53C-4F29-A116-1ACAF7FCEF9D}" type="presOf" srcId="{63A38BEE-53F5-44CF-8B5B-DAED5C650C08}" destId="{6C3D2275-4729-4692-A37B-7FDD93046180}" srcOrd="0" destOrd="0" presId="urn:microsoft.com/office/officeart/2005/8/layout/list1"/>
    <dgm:cxn modelId="{49E0ED21-9EE4-48AA-9C3C-FC3C8F95817D}" type="presOf" srcId="{BABC67CE-1895-4BFE-B5AB-4C5DC0AA1C76}" destId="{38C38B09-BD7B-4350-BE30-4ACC19B7D343}" srcOrd="0" destOrd="0" presId="urn:microsoft.com/office/officeart/2005/8/layout/list1"/>
    <dgm:cxn modelId="{B767D023-AC7A-4F36-89C9-46A4A846B9B4}" srcId="{BABC67CE-1895-4BFE-B5AB-4C5DC0AA1C76}" destId="{B5EA24F6-4770-489D-BC04-0983E44C9DFD}" srcOrd="0" destOrd="0" parTransId="{0030F3DB-FE80-4904-9BC5-29D169ACB9BE}" sibTransId="{0D6B689B-861C-4FAB-979C-7ACA5625C2B3}"/>
    <dgm:cxn modelId="{1CF8E029-9129-49DD-8F0D-C2A802CDA17D}" srcId="{07361700-4B6C-4761-B55F-1CF70B5F5B1B}" destId="{B17FA533-B210-41BF-80C2-245859A20444}" srcOrd="1" destOrd="0" parTransId="{25202A50-29FB-4EBA-ABB5-CFF3DF77C9E7}" sibTransId="{2B46E8BF-1B87-461D-8D2B-3F8A4065B156}"/>
    <dgm:cxn modelId="{1148142B-7A73-451D-A2EE-77BCE0A10560}" srcId="{B17FA533-B210-41BF-80C2-245859A20444}" destId="{63A38BEE-53F5-44CF-8B5B-DAED5C650C08}" srcOrd="0" destOrd="0" parTransId="{C6C17DA4-3110-43E7-B564-5E515326314B}" sibTransId="{B3FB6556-CA7B-4940-8947-B1AFEE14DC61}"/>
    <dgm:cxn modelId="{C604592C-4E74-4262-824A-32873119EDE9}" type="presOf" srcId="{F94B43B7-53A6-4D0A-9BE8-154F1686172D}" destId="{9A3C02F2-B27F-44AF-B4B6-440BABEA8DEC}" srcOrd="1" destOrd="0" presId="urn:microsoft.com/office/officeart/2005/8/layout/list1"/>
    <dgm:cxn modelId="{7EFA7762-93ED-48C2-BEAE-A3B877F22F13}" type="presOf" srcId="{B17FA533-B210-41BF-80C2-245859A20444}" destId="{D4909E4A-A171-4461-85DC-7D7F20DADAF1}" srcOrd="0" destOrd="0" presId="urn:microsoft.com/office/officeart/2005/8/layout/list1"/>
    <dgm:cxn modelId="{8D4BE664-E4CE-4755-8DF7-D7703ECEE030}" type="presOf" srcId="{B5EA24F6-4770-489D-BC04-0983E44C9DFD}" destId="{0293CD8A-C150-4D1D-BE4C-BB427C3B14CD}" srcOrd="0" destOrd="0" presId="urn:microsoft.com/office/officeart/2005/8/layout/list1"/>
    <dgm:cxn modelId="{5A220252-FC85-4687-8B76-846A6E3ED33C}" type="presOf" srcId="{F7824FCE-AF76-461C-ABD5-26FDF08DF840}" destId="{86BED5EC-BFF1-4253-B71F-285C44E392FD}" srcOrd="0" destOrd="0" presId="urn:microsoft.com/office/officeart/2005/8/layout/list1"/>
    <dgm:cxn modelId="{87AC9753-3E26-4E6F-8248-D3EA101D0E4C}" type="presOf" srcId="{F94B43B7-53A6-4D0A-9BE8-154F1686172D}" destId="{4896F07C-F137-4A0C-9B31-529E53394451}" srcOrd="0" destOrd="0" presId="urn:microsoft.com/office/officeart/2005/8/layout/list1"/>
    <dgm:cxn modelId="{FC80E25A-EA6B-4FA4-9BFA-B9150A193197}" type="presOf" srcId="{B17FA533-B210-41BF-80C2-245859A20444}" destId="{A7F24830-6484-43E9-B1A5-72E9EC2C88BA}" srcOrd="1" destOrd="0" presId="urn:microsoft.com/office/officeart/2005/8/layout/list1"/>
    <dgm:cxn modelId="{01B19E8C-5065-4CDD-88FC-893F2B0E7AB2}" type="presOf" srcId="{9DCC1D1D-D2AB-4024-A1DE-F25C0A71D0DF}" destId="{506D4533-949A-4871-8A50-01FC1BD48400}" srcOrd="0" destOrd="0" presId="urn:microsoft.com/office/officeart/2005/8/layout/list1"/>
    <dgm:cxn modelId="{164BDE9B-6C97-433B-9D10-31A61A24BBB6}" srcId="{F94B43B7-53A6-4D0A-9BE8-154F1686172D}" destId="{F7824FCE-AF76-461C-ABD5-26FDF08DF840}" srcOrd="0" destOrd="0" parTransId="{130D80E2-00E7-423B-B437-35732C7A892B}" sibTransId="{25FADAE2-0B31-4018-97B4-9D6FDD3C826A}"/>
    <dgm:cxn modelId="{1D049D9C-8A56-4E83-A109-3B5DF4121E65}" type="presOf" srcId="{1921F782-7D4C-4E8C-A3F6-84E0F850894B}" destId="{0C7A42E5-5E57-42BD-99E2-744E2A0912BF}" srcOrd="0" destOrd="0" presId="urn:microsoft.com/office/officeart/2005/8/layout/list1"/>
    <dgm:cxn modelId="{F90F3DBE-C714-4AB7-828C-28E72CD18621}" type="presOf" srcId="{BABC67CE-1895-4BFE-B5AB-4C5DC0AA1C76}" destId="{430B8C71-A078-4048-93A2-319DC0781BFC}" srcOrd="1" destOrd="0" presId="urn:microsoft.com/office/officeart/2005/8/layout/list1"/>
    <dgm:cxn modelId="{DD249CC5-6D51-40DC-B2FC-69FF9D8EF289}" srcId="{07361700-4B6C-4761-B55F-1CF70B5F5B1B}" destId="{1921F782-7D4C-4E8C-A3F6-84E0F850894B}" srcOrd="2" destOrd="0" parTransId="{6ADB384F-E6D9-4027-8EA0-25DDD0750363}" sibTransId="{ABB3FD5E-21FF-4C54-92CB-87F901D9D6FA}"/>
    <dgm:cxn modelId="{E111E1DD-0D6A-435F-8195-F8BB4C272B22}" srcId="{1921F782-7D4C-4E8C-A3F6-84E0F850894B}" destId="{9DCC1D1D-D2AB-4024-A1DE-F25C0A71D0DF}" srcOrd="0" destOrd="0" parTransId="{FD4E3DA7-B390-401C-892D-389D00024959}" sibTransId="{9761E0A7-A0D0-4595-9D09-C7CFCFAA886A}"/>
    <dgm:cxn modelId="{62F774DF-01CA-44F1-B293-7CEACCAFE137}" type="presOf" srcId="{1921F782-7D4C-4E8C-A3F6-84E0F850894B}" destId="{A76D213E-7340-4B7B-94A8-4B9F58576A10}" srcOrd="1" destOrd="0" presId="urn:microsoft.com/office/officeart/2005/8/layout/list1"/>
    <dgm:cxn modelId="{482E60F1-15F0-45E7-A955-EDEABDCE11F4}" srcId="{07361700-4B6C-4761-B55F-1CF70B5F5B1B}" destId="{F94B43B7-53A6-4D0A-9BE8-154F1686172D}" srcOrd="0" destOrd="0" parTransId="{1FBD5E13-7EA4-4A85-A097-B839BD6A4F3B}" sibTransId="{ACAB651B-B8EF-45F6-BC2B-29460BD8BF06}"/>
    <dgm:cxn modelId="{19A550FC-9B6C-4363-98C0-523A8B199CCD}" type="presOf" srcId="{07361700-4B6C-4761-B55F-1CF70B5F5B1B}" destId="{F2231FAC-683B-43B2-9379-86852740CABE}" srcOrd="0" destOrd="0" presId="urn:microsoft.com/office/officeart/2005/8/layout/list1"/>
    <dgm:cxn modelId="{DB2391E8-2125-43CE-8B20-ECE3C2C2FE69}" type="presParOf" srcId="{F2231FAC-683B-43B2-9379-86852740CABE}" destId="{0C5DADA8-E13E-4BC5-BE50-1429277A82D5}" srcOrd="0" destOrd="0" presId="urn:microsoft.com/office/officeart/2005/8/layout/list1"/>
    <dgm:cxn modelId="{C4CCD5DC-D752-4DBD-9EAC-DD7937E1BE93}" type="presParOf" srcId="{0C5DADA8-E13E-4BC5-BE50-1429277A82D5}" destId="{4896F07C-F137-4A0C-9B31-529E53394451}" srcOrd="0" destOrd="0" presId="urn:microsoft.com/office/officeart/2005/8/layout/list1"/>
    <dgm:cxn modelId="{F9378762-549B-41CA-9309-9FE64297092E}" type="presParOf" srcId="{0C5DADA8-E13E-4BC5-BE50-1429277A82D5}" destId="{9A3C02F2-B27F-44AF-B4B6-440BABEA8DEC}" srcOrd="1" destOrd="0" presId="urn:microsoft.com/office/officeart/2005/8/layout/list1"/>
    <dgm:cxn modelId="{E507AA08-B6F0-4DA6-82D0-5C364E96BAC6}" type="presParOf" srcId="{F2231FAC-683B-43B2-9379-86852740CABE}" destId="{F4F4B663-6327-4C0F-A80A-05C8311817E4}" srcOrd="1" destOrd="0" presId="urn:microsoft.com/office/officeart/2005/8/layout/list1"/>
    <dgm:cxn modelId="{E58014D9-7F94-4A85-8B9D-80EB33D0008D}" type="presParOf" srcId="{F2231FAC-683B-43B2-9379-86852740CABE}" destId="{86BED5EC-BFF1-4253-B71F-285C44E392FD}" srcOrd="2" destOrd="0" presId="urn:microsoft.com/office/officeart/2005/8/layout/list1"/>
    <dgm:cxn modelId="{CFBF85B2-DC68-411D-BEEF-479BD0F07A14}" type="presParOf" srcId="{F2231FAC-683B-43B2-9379-86852740CABE}" destId="{99B6C95D-CB41-4565-916C-AAFBDBD0A6EC}" srcOrd="3" destOrd="0" presId="urn:microsoft.com/office/officeart/2005/8/layout/list1"/>
    <dgm:cxn modelId="{39EA4614-9A71-45D3-B162-C269B426539D}" type="presParOf" srcId="{F2231FAC-683B-43B2-9379-86852740CABE}" destId="{99DF4570-F9CD-4741-B9A5-32B425A0D0EC}" srcOrd="4" destOrd="0" presId="urn:microsoft.com/office/officeart/2005/8/layout/list1"/>
    <dgm:cxn modelId="{50547118-17C1-48C4-A235-C62E3B755EA0}" type="presParOf" srcId="{99DF4570-F9CD-4741-B9A5-32B425A0D0EC}" destId="{D4909E4A-A171-4461-85DC-7D7F20DADAF1}" srcOrd="0" destOrd="0" presId="urn:microsoft.com/office/officeart/2005/8/layout/list1"/>
    <dgm:cxn modelId="{B65DDB63-DBCD-45D7-A037-B60EBA5C7DAA}" type="presParOf" srcId="{99DF4570-F9CD-4741-B9A5-32B425A0D0EC}" destId="{A7F24830-6484-43E9-B1A5-72E9EC2C88BA}" srcOrd="1" destOrd="0" presId="urn:microsoft.com/office/officeart/2005/8/layout/list1"/>
    <dgm:cxn modelId="{58A9D79A-73CE-4B67-991B-899807B3D0CC}" type="presParOf" srcId="{F2231FAC-683B-43B2-9379-86852740CABE}" destId="{94A69A0D-B84B-4463-984E-BA1269608608}" srcOrd="5" destOrd="0" presId="urn:microsoft.com/office/officeart/2005/8/layout/list1"/>
    <dgm:cxn modelId="{0C324A82-4014-41A5-8946-16A4127EC859}" type="presParOf" srcId="{F2231FAC-683B-43B2-9379-86852740CABE}" destId="{6C3D2275-4729-4692-A37B-7FDD93046180}" srcOrd="6" destOrd="0" presId="urn:microsoft.com/office/officeart/2005/8/layout/list1"/>
    <dgm:cxn modelId="{36257FC2-95CF-4D15-9BC9-9C1C7346842A}" type="presParOf" srcId="{F2231FAC-683B-43B2-9379-86852740CABE}" destId="{616BE5D0-81C1-4A74-8775-2EBEE0A76622}" srcOrd="7" destOrd="0" presId="urn:microsoft.com/office/officeart/2005/8/layout/list1"/>
    <dgm:cxn modelId="{5D1188D2-198B-4575-BC85-4B98EFEDCBD1}" type="presParOf" srcId="{F2231FAC-683B-43B2-9379-86852740CABE}" destId="{5A513DE4-BD1B-4208-8BC1-510A8371568C}" srcOrd="8" destOrd="0" presId="urn:microsoft.com/office/officeart/2005/8/layout/list1"/>
    <dgm:cxn modelId="{2BCB6718-C0CC-4E70-978D-F91AE92F7B76}" type="presParOf" srcId="{5A513DE4-BD1B-4208-8BC1-510A8371568C}" destId="{0C7A42E5-5E57-42BD-99E2-744E2A0912BF}" srcOrd="0" destOrd="0" presId="urn:microsoft.com/office/officeart/2005/8/layout/list1"/>
    <dgm:cxn modelId="{20D144CD-B841-4BCD-8629-26FABB4C5CDE}" type="presParOf" srcId="{5A513DE4-BD1B-4208-8BC1-510A8371568C}" destId="{A76D213E-7340-4B7B-94A8-4B9F58576A10}" srcOrd="1" destOrd="0" presId="urn:microsoft.com/office/officeart/2005/8/layout/list1"/>
    <dgm:cxn modelId="{83E527B7-5BE8-4492-9D57-D27C2FA5CF14}" type="presParOf" srcId="{F2231FAC-683B-43B2-9379-86852740CABE}" destId="{2E51ABC8-F8E2-4ACA-BE06-324F6DB46EBA}" srcOrd="9" destOrd="0" presId="urn:microsoft.com/office/officeart/2005/8/layout/list1"/>
    <dgm:cxn modelId="{21728E86-223D-44E8-886C-88021E6AFF63}" type="presParOf" srcId="{F2231FAC-683B-43B2-9379-86852740CABE}" destId="{506D4533-949A-4871-8A50-01FC1BD48400}" srcOrd="10" destOrd="0" presId="urn:microsoft.com/office/officeart/2005/8/layout/list1"/>
    <dgm:cxn modelId="{C96A7E5E-871F-4171-ADE7-1AF7B5CFF54C}" type="presParOf" srcId="{F2231FAC-683B-43B2-9379-86852740CABE}" destId="{46F13F27-8D14-47C5-B159-8B4A8771F95C}" srcOrd="11" destOrd="0" presId="urn:microsoft.com/office/officeart/2005/8/layout/list1"/>
    <dgm:cxn modelId="{6EF3C66D-EAA5-4891-9DBB-BD92C4F4AB58}" type="presParOf" srcId="{F2231FAC-683B-43B2-9379-86852740CABE}" destId="{FDD59FDD-7F23-4399-806A-CC01A42A5DC5}" srcOrd="12" destOrd="0" presId="urn:microsoft.com/office/officeart/2005/8/layout/list1"/>
    <dgm:cxn modelId="{DEA95EEE-BFEA-431B-8086-7F81EF66D47E}" type="presParOf" srcId="{FDD59FDD-7F23-4399-806A-CC01A42A5DC5}" destId="{38C38B09-BD7B-4350-BE30-4ACC19B7D343}" srcOrd="0" destOrd="0" presId="urn:microsoft.com/office/officeart/2005/8/layout/list1"/>
    <dgm:cxn modelId="{564BA6ED-DA84-47EE-AFB0-A700946BAA77}" type="presParOf" srcId="{FDD59FDD-7F23-4399-806A-CC01A42A5DC5}" destId="{430B8C71-A078-4048-93A2-319DC0781BFC}" srcOrd="1" destOrd="0" presId="urn:microsoft.com/office/officeart/2005/8/layout/list1"/>
    <dgm:cxn modelId="{BB3913F0-1D80-44CB-8372-C5B6A60E17EA}" type="presParOf" srcId="{F2231FAC-683B-43B2-9379-86852740CABE}" destId="{DBD3CE5E-FEAB-4302-BBF9-7C57A12B4D30}" srcOrd="13" destOrd="0" presId="urn:microsoft.com/office/officeart/2005/8/layout/list1"/>
    <dgm:cxn modelId="{292406CB-94B3-4D22-9B0A-8BA7356929ED}" type="presParOf" srcId="{F2231FAC-683B-43B2-9379-86852740CABE}" destId="{0293CD8A-C150-4D1D-BE4C-BB427C3B14CD}" srcOrd="14"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0174191-A0F7-466F-ABE7-78E9F10E55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4DAFF7E-F978-4DC4-9557-230FA0004059}">
      <dgm:prSet custT="1"/>
      <dgm:spPr>
        <a:solidFill>
          <a:srgbClr val="0062AC"/>
        </a:solidFill>
      </dgm:spPr>
      <dgm:t>
        <a:bodyPr/>
        <a:lstStyle/>
        <a:p>
          <a:pPr algn="ctr" rtl="0"/>
          <a:r>
            <a:rPr lang="en-US" altLang="en-US" sz="5400" u="none" dirty="0">
              <a:solidFill>
                <a:schemeClr val="bg1"/>
              </a:solidFill>
              <a:latin typeface="Trebuchet MS" panose="020B0603020202020204" pitchFamily="34" charset="0"/>
            </a:rPr>
            <a:t>References</a:t>
          </a:r>
          <a:endParaRPr lang="en-US" sz="5400" u="none" dirty="0">
            <a:solidFill>
              <a:schemeClr val="bg1"/>
            </a:solidFill>
            <a:latin typeface="Trebuchet MS" pitchFamily="34" charset="0"/>
          </a:endParaRPr>
        </a:p>
      </dgm:t>
    </dgm:pt>
    <dgm:pt modelId="{59E13080-85FE-4885-9950-A12DF43728A8}" type="parTrans" cxnId="{EE3FEEFF-A14E-412B-9949-8A468B55CB47}">
      <dgm:prSet/>
      <dgm:spPr/>
      <dgm:t>
        <a:bodyPr/>
        <a:lstStyle/>
        <a:p>
          <a:endParaRPr lang="en-US"/>
        </a:p>
      </dgm:t>
    </dgm:pt>
    <dgm:pt modelId="{62397792-5E4A-4F3D-AF63-8E3B0114629B}" type="sibTrans" cxnId="{EE3FEEFF-A14E-412B-9949-8A468B55CB47}">
      <dgm:prSet/>
      <dgm:spPr/>
      <dgm:t>
        <a:bodyPr/>
        <a:lstStyle/>
        <a:p>
          <a:endParaRPr lang="en-US"/>
        </a:p>
      </dgm:t>
    </dgm:pt>
    <dgm:pt modelId="{F82F2A25-FB8B-49DE-B24E-12FB09046BF8}" type="pres">
      <dgm:prSet presAssocID="{00174191-A0F7-466F-ABE7-78E9F10E552A}" presName="linear" presStyleCnt="0">
        <dgm:presLayoutVars>
          <dgm:animLvl val="lvl"/>
          <dgm:resizeHandles val="exact"/>
        </dgm:presLayoutVars>
      </dgm:prSet>
      <dgm:spPr/>
    </dgm:pt>
    <dgm:pt modelId="{A392CE25-61D7-42B5-A279-D89331C050A2}" type="pres">
      <dgm:prSet presAssocID="{24DAFF7E-F978-4DC4-9557-230FA0004059}" presName="parentText" presStyleLbl="node1" presStyleIdx="0" presStyleCnt="1" custLinFactNeighborX="-752" custLinFactNeighborY="-40060">
        <dgm:presLayoutVars>
          <dgm:chMax val="0"/>
          <dgm:bulletEnabled val="1"/>
        </dgm:presLayoutVars>
      </dgm:prSet>
      <dgm:spPr/>
    </dgm:pt>
  </dgm:ptLst>
  <dgm:cxnLst>
    <dgm:cxn modelId="{3E82FCB8-7F19-46EF-A22F-C5C51A2E40B4}" type="presOf" srcId="{00174191-A0F7-466F-ABE7-78E9F10E552A}" destId="{F82F2A25-FB8B-49DE-B24E-12FB09046BF8}" srcOrd="0" destOrd="0" presId="urn:microsoft.com/office/officeart/2005/8/layout/vList2"/>
    <dgm:cxn modelId="{5C5166CE-398A-45E7-BBEC-635FF7DE8A94}" type="presOf" srcId="{24DAFF7E-F978-4DC4-9557-230FA0004059}" destId="{A392CE25-61D7-42B5-A279-D89331C050A2}" srcOrd="0" destOrd="0" presId="urn:microsoft.com/office/officeart/2005/8/layout/vList2"/>
    <dgm:cxn modelId="{EE3FEEFF-A14E-412B-9949-8A468B55CB47}" srcId="{00174191-A0F7-466F-ABE7-78E9F10E552A}" destId="{24DAFF7E-F978-4DC4-9557-230FA0004059}" srcOrd="0" destOrd="0" parTransId="{59E13080-85FE-4885-9950-A12DF43728A8}" sibTransId="{62397792-5E4A-4F3D-AF63-8E3B0114629B}"/>
    <dgm:cxn modelId="{A90A7D4B-67EF-4AA9-8565-B17E1EB754A4}" type="presParOf" srcId="{F82F2A25-FB8B-49DE-B24E-12FB09046BF8}" destId="{A392CE25-61D7-42B5-A279-D89331C050A2}"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174191-A0F7-466F-ABE7-78E9F10E55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4DAFF7E-F978-4DC4-9557-230FA0004059}">
      <dgm:prSet custT="1"/>
      <dgm:spPr>
        <a:solidFill>
          <a:srgbClr val="0062AC"/>
        </a:solidFill>
      </dgm:spPr>
      <dgm:t>
        <a:bodyPr/>
        <a:lstStyle/>
        <a:p>
          <a:pPr algn="ctr" rtl="0"/>
          <a:r>
            <a:rPr lang="en-US" sz="5400" dirty="0">
              <a:latin typeface="Trebuchet MS" panose="020B0603020202020204" pitchFamily="34" charset="0"/>
            </a:rPr>
            <a:t>What went wrong?</a:t>
          </a:r>
        </a:p>
      </dgm:t>
    </dgm:pt>
    <dgm:pt modelId="{59E13080-85FE-4885-9950-A12DF43728A8}" type="parTrans" cxnId="{EE3FEEFF-A14E-412B-9949-8A468B55CB47}">
      <dgm:prSet/>
      <dgm:spPr/>
      <dgm:t>
        <a:bodyPr/>
        <a:lstStyle/>
        <a:p>
          <a:endParaRPr lang="en-US"/>
        </a:p>
      </dgm:t>
    </dgm:pt>
    <dgm:pt modelId="{62397792-5E4A-4F3D-AF63-8E3B0114629B}" type="sibTrans" cxnId="{EE3FEEFF-A14E-412B-9949-8A468B55CB47}">
      <dgm:prSet/>
      <dgm:spPr/>
      <dgm:t>
        <a:bodyPr/>
        <a:lstStyle/>
        <a:p>
          <a:endParaRPr lang="en-US"/>
        </a:p>
      </dgm:t>
    </dgm:pt>
    <dgm:pt modelId="{F82F2A25-FB8B-49DE-B24E-12FB09046BF8}" type="pres">
      <dgm:prSet presAssocID="{00174191-A0F7-466F-ABE7-78E9F10E552A}" presName="linear" presStyleCnt="0">
        <dgm:presLayoutVars>
          <dgm:animLvl val="lvl"/>
          <dgm:resizeHandles val="exact"/>
        </dgm:presLayoutVars>
      </dgm:prSet>
      <dgm:spPr/>
    </dgm:pt>
    <dgm:pt modelId="{A392CE25-61D7-42B5-A279-D89331C050A2}" type="pres">
      <dgm:prSet presAssocID="{24DAFF7E-F978-4DC4-9557-230FA0004059}" presName="parentText" presStyleLbl="node1" presStyleIdx="0" presStyleCnt="1" custLinFactNeighborX="-752" custLinFactNeighborY="-40060">
        <dgm:presLayoutVars>
          <dgm:chMax val="0"/>
          <dgm:bulletEnabled val="1"/>
        </dgm:presLayoutVars>
      </dgm:prSet>
      <dgm:spPr/>
    </dgm:pt>
  </dgm:ptLst>
  <dgm:cxnLst>
    <dgm:cxn modelId="{35C03B9D-C0F5-4CC0-AD5B-53ED46B40BBA}" type="presOf" srcId="{24DAFF7E-F978-4DC4-9557-230FA0004059}" destId="{A392CE25-61D7-42B5-A279-D89331C050A2}" srcOrd="0" destOrd="0" presId="urn:microsoft.com/office/officeart/2005/8/layout/vList2"/>
    <dgm:cxn modelId="{73E8D6F2-098B-421D-8B82-433710FF2B14}" type="presOf" srcId="{00174191-A0F7-466F-ABE7-78E9F10E552A}" destId="{F82F2A25-FB8B-49DE-B24E-12FB09046BF8}" srcOrd="0" destOrd="0" presId="urn:microsoft.com/office/officeart/2005/8/layout/vList2"/>
    <dgm:cxn modelId="{EE3FEEFF-A14E-412B-9949-8A468B55CB47}" srcId="{00174191-A0F7-466F-ABE7-78E9F10E552A}" destId="{24DAFF7E-F978-4DC4-9557-230FA0004059}" srcOrd="0" destOrd="0" parTransId="{59E13080-85FE-4885-9950-A12DF43728A8}" sibTransId="{62397792-5E4A-4F3D-AF63-8E3B0114629B}"/>
    <dgm:cxn modelId="{F55535E5-F600-4FB2-98C6-C2446682D9A2}" type="presParOf" srcId="{F82F2A25-FB8B-49DE-B24E-12FB09046BF8}" destId="{A392CE25-61D7-42B5-A279-D89331C050A2}"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174191-A0F7-466F-ABE7-78E9F10E55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4DAFF7E-F978-4DC4-9557-230FA0004059}">
      <dgm:prSet custT="1"/>
      <dgm:spPr>
        <a:solidFill>
          <a:srgbClr val="0062AC"/>
        </a:solidFill>
      </dgm:spPr>
      <dgm:t>
        <a:bodyPr/>
        <a:lstStyle/>
        <a:p>
          <a:pPr algn="ctr" rtl="0"/>
          <a:r>
            <a:rPr lang="en-US" sz="5400" dirty="0">
              <a:latin typeface="Trebuchet MS" panose="020B0603020202020204" pitchFamily="34" charset="0"/>
            </a:rPr>
            <a:t>Key issues to be considered</a:t>
          </a:r>
        </a:p>
      </dgm:t>
    </dgm:pt>
    <dgm:pt modelId="{59E13080-85FE-4885-9950-A12DF43728A8}" type="parTrans" cxnId="{EE3FEEFF-A14E-412B-9949-8A468B55CB47}">
      <dgm:prSet/>
      <dgm:spPr/>
      <dgm:t>
        <a:bodyPr/>
        <a:lstStyle/>
        <a:p>
          <a:endParaRPr lang="en-US"/>
        </a:p>
      </dgm:t>
    </dgm:pt>
    <dgm:pt modelId="{62397792-5E4A-4F3D-AF63-8E3B0114629B}" type="sibTrans" cxnId="{EE3FEEFF-A14E-412B-9949-8A468B55CB47}">
      <dgm:prSet/>
      <dgm:spPr/>
      <dgm:t>
        <a:bodyPr/>
        <a:lstStyle/>
        <a:p>
          <a:endParaRPr lang="en-US"/>
        </a:p>
      </dgm:t>
    </dgm:pt>
    <dgm:pt modelId="{F82F2A25-FB8B-49DE-B24E-12FB09046BF8}" type="pres">
      <dgm:prSet presAssocID="{00174191-A0F7-466F-ABE7-78E9F10E552A}" presName="linear" presStyleCnt="0">
        <dgm:presLayoutVars>
          <dgm:animLvl val="lvl"/>
          <dgm:resizeHandles val="exact"/>
        </dgm:presLayoutVars>
      </dgm:prSet>
      <dgm:spPr/>
    </dgm:pt>
    <dgm:pt modelId="{A392CE25-61D7-42B5-A279-D89331C050A2}" type="pres">
      <dgm:prSet presAssocID="{24DAFF7E-F978-4DC4-9557-230FA0004059}" presName="parentText" presStyleLbl="node1" presStyleIdx="0" presStyleCnt="1" custLinFactNeighborX="-752" custLinFactNeighborY="-40060">
        <dgm:presLayoutVars>
          <dgm:chMax val="0"/>
          <dgm:bulletEnabled val="1"/>
        </dgm:presLayoutVars>
      </dgm:prSet>
      <dgm:spPr/>
    </dgm:pt>
  </dgm:ptLst>
  <dgm:cxnLst>
    <dgm:cxn modelId="{35C03B9D-C0F5-4CC0-AD5B-53ED46B40BBA}" type="presOf" srcId="{24DAFF7E-F978-4DC4-9557-230FA0004059}" destId="{A392CE25-61D7-42B5-A279-D89331C050A2}" srcOrd="0" destOrd="0" presId="urn:microsoft.com/office/officeart/2005/8/layout/vList2"/>
    <dgm:cxn modelId="{73E8D6F2-098B-421D-8B82-433710FF2B14}" type="presOf" srcId="{00174191-A0F7-466F-ABE7-78E9F10E552A}" destId="{F82F2A25-FB8B-49DE-B24E-12FB09046BF8}" srcOrd="0" destOrd="0" presId="urn:microsoft.com/office/officeart/2005/8/layout/vList2"/>
    <dgm:cxn modelId="{EE3FEEFF-A14E-412B-9949-8A468B55CB47}" srcId="{00174191-A0F7-466F-ABE7-78E9F10E552A}" destId="{24DAFF7E-F978-4DC4-9557-230FA0004059}" srcOrd="0" destOrd="0" parTransId="{59E13080-85FE-4885-9950-A12DF43728A8}" sibTransId="{62397792-5E4A-4F3D-AF63-8E3B0114629B}"/>
    <dgm:cxn modelId="{F55535E5-F600-4FB2-98C6-C2446682D9A2}" type="presParOf" srcId="{F82F2A25-FB8B-49DE-B24E-12FB09046BF8}" destId="{A392CE25-61D7-42B5-A279-D89331C050A2}"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7D5059-0230-4BAF-ABE1-76339DE55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914DBD-C93A-494F-98A7-A4DE14BC1863}">
      <dgm:prSet phldrT="[Text]" custT="1"/>
      <dgm:spPr>
        <a:solidFill>
          <a:srgbClr val="0062AC"/>
        </a:solidFill>
      </dgm:spPr>
      <dgm:t>
        <a:bodyPr/>
        <a:lstStyle/>
        <a:p>
          <a:r>
            <a:rPr lang="en-US" altLang="en-US" sz="2400" dirty="0">
              <a:solidFill>
                <a:schemeClr val="bg1"/>
              </a:solidFill>
              <a:latin typeface="Trebuchet MS" panose="020B0603020202020204" pitchFamily="34" charset="0"/>
            </a:rPr>
            <a:t>IRDAI (Protection of Policyholders’ Interest) Reg., 2017</a:t>
          </a:r>
          <a:endParaRPr lang="en-US" sz="2400" dirty="0">
            <a:solidFill>
              <a:schemeClr val="bg1"/>
            </a:solidFill>
          </a:endParaRPr>
        </a:p>
      </dgm:t>
    </dgm:pt>
    <dgm:pt modelId="{D4324B2F-ADFD-4681-9177-F6B1416FFA45}" type="parTrans" cxnId="{6F9E55F1-49E5-4FC9-8FF3-38D1D6621634}">
      <dgm:prSet/>
      <dgm:spPr/>
      <dgm:t>
        <a:bodyPr/>
        <a:lstStyle/>
        <a:p>
          <a:endParaRPr lang="en-US"/>
        </a:p>
      </dgm:t>
    </dgm:pt>
    <dgm:pt modelId="{AFA14E87-DAFE-4693-ADA6-6A9FA424CB15}" type="sibTrans" cxnId="{6F9E55F1-49E5-4FC9-8FF3-38D1D6621634}">
      <dgm:prSet/>
      <dgm:spPr/>
      <dgm:t>
        <a:bodyPr/>
        <a:lstStyle/>
        <a:p>
          <a:endParaRPr lang="en-US"/>
        </a:p>
      </dgm:t>
    </dgm:pt>
    <dgm:pt modelId="{BE0B4C01-1E56-437C-B799-B7977FC0646E}">
      <dgm:prSet phldrT="[Text]" custT="1"/>
      <dgm:spPr/>
      <dgm:t>
        <a:bodyPr/>
        <a:lstStyle/>
        <a:p>
          <a:r>
            <a:rPr lang="en-US" altLang="en-US" sz="1800" b="0" dirty="0">
              <a:solidFill>
                <a:srgbClr val="000000"/>
              </a:solidFill>
              <a:latin typeface="Trebuchet MS" panose="020B0603020202020204" pitchFamily="34" charset="0"/>
            </a:rPr>
            <a:t>Provide all material information in respect of a proposed cover to the prospect to enable the prospect to decide on the best cover that would be in his interest</a:t>
          </a:r>
          <a:endParaRPr lang="en-US" sz="1800" b="0" i="1" dirty="0">
            <a:latin typeface="Trebuchet MS" panose="020B0603020202020204" pitchFamily="34" charset="0"/>
          </a:endParaRPr>
        </a:p>
      </dgm:t>
    </dgm:pt>
    <dgm:pt modelId="{18E18CE3-EDAA-4BA2-A84E-3D7FE1830C67}" type="parTrans" cxnId="{14EB753E-97D7-4716-B66B-59DA580EE56D}">
      <dgm:prSet/>
      <dgm:spPr/>
      <dgm:t>
        <a:bodyPr/>
        <a:lstStyle/>
        <a:p>
          <a:endParaRPr lang="en-US"/>
        </a:p>
      </dgm:t>
    </dgm:pt>
    <dgm:pt modelId="{13A4CEAA-3E9F-42E4-8091-1B94B835505A}" type="sibTrans" cxnId="{14EB753E-97D7-4716-B66B-59DA580EE56D}">
      <dgm:prSet/>
      <dgm:spPr/>
      <dgm:t>
        <a:bodyPr/>
        <a:lstStyle/>
        <a:p>
          <a:endParaRPr lang="en-US"/>
        </a:p>
      </dgm:t>
    </dgm:pt>
    <dgm:pt modelId="{3F971B1D-FED7-475D-BA53-F318BAACBC41}">
      <dgm:prSet phldrT="[Text]" custT="1"/>
      <dgm:spPr/>
      <dgm:t>
        <a:bodyPr/>
        <a:lstStyle/>
        <a:p>
          <a:r>
            <a:rPr lang="en-US" altLang="en-US" sz="1800" b="0" dirty="0">
              <a:solidFill>
                <a:srgbClr val="000000"/>
              </a:solidFill>
              <a:latin typeface="Trebuchet MS" panose="020B0603020202020204" pitchFamily="34" charset="0"/>
            </a:rPr>
            <a:t>Inform participating policyholders, at least once in a year, the bonus accrued to their policies </a:t>
          </a:r>
          <a:endParaRPr lang="en-US" sz="1800" b="0" i="1" dirty="0">
            <a:latin typeface="Trebuchet MS" panose="020B0603020202020204" pitchFamily="34" charset="0"/>
          </a:endParaRPr>
        </a:p>
      </dgm:t>
    </dgm:pt>
    <dgm:pt modelId="{94AD24B7-00F9-4B1F-854F-BA83C841E619}" type="parTrans" cxnId="{4AD3BE22-FDBF-4E2B-866D-47A6770CBA69}">
      <dgm:prSet/>
      <dgm:spPr/>
      <dgm:t>
        <a:bodyPr/>
        <a:lstStyle/>
        <a:p>
          <a:endParaRPr lang="en-US"/>
        </a:p>
      </dgm:t>
    </dgm:pt>
    <dgm:pt modelId="{1A7960B0-1098-4B00-A936-7C8F4A4B37D0}" type="sibTrans" cxnId="{4AD3BE22-FDBF-4E2B-866D-47A6770CBA69}">
      <dgm:prSet/>
      <dgm:spPr/>
      <dgm:t>
        <a:bodyPr/>
        <a:lstStyle/>
        <a:p>
          <a:endParaRPr lang="en-US"/>
        </a:p>
      </dgm:t>
    </dgm:pt>
    <dgm:pt modelId="{9B97F962-706F-4246-94CF-E3F948F32F54}">
      <dgm:prSet phldrT="[Text]" custT="1"/>
      <dgm:spPr/>
      <dgm:t>
        <a:bodyPr/>
        <a:lstStyle/>
        <a:p>
          <a:r>
            <a:rPr lang="en-US" altLang="en-US" sz="1800" b="0" dirty="0">
              <a:solidFill>
                <a:srgbClr val="000000"/>
              </a:solidFill>
              <a:latin typeface="Trebuchet MS" panose="020B0603020202020204" pitchFamily="34" charset="0"/>
            </a:rPr>
            <a:t>Proper procedures and effective mechanism to resolve complaints and grievances of policyholders</a:t>
          </a:r>
          <a:endParaRPr lang="en-US" sz="1800" b="0" i="1" dirty="0">
            <a:latin typeface="Trebuchet MS" panose="020B0603020202020204" pitchFamily="34" charset="0"/>
          </a:endParaRPr>
        </a:p>
      </dgm:t>
    </dgm:pt>
    <dgm:pt modelId="{AEED86D0-D84F-46DC-BB91-6DEFCB7A10E6}" type="parTrans" cxnId="{8D1B3D37-FF6D-4274-A622-65DD73F853BE}">
      <dgm:prSet/>
      <dgm:spPr/>
      <dgm:t>
        <a:bodyPr/>
        <a:lstStyle/>
        <a:p>
          <a:endParaRPr lang="en-US"/>
        </a:p>
      </dgm:t>
    </dgm:pt>
    <dgm:pt modelId="{728411AB-0AA2-43AD-8BCA-D89A4735EC4D}" type="sibTrans" cxnId="{8D1B3D37-FF6D-4274-A622-65DD73F853BE}">
      <dgm:prSet/>
      <dgm:spPr/>
      <dgm:t>
        <a:bodyPr/>
        <a:lstStyle/>
        <a:p>
          <a:endParaRPr lang="en-US"/>
        </a:p>
      </dgm:t>
    </dgm:pt>
    <dgm:pt modelId="{3F2E3A4A-54B4-485B-B5E7-3277B0757F52}" type="pres">
      <dgm:prSet presAssocID="{EC7D5059-0230-4BAF-ABE1-76339DE550C9}" presName="linear" presStyleCnt="0">
        <dgm:presLayoutVars>
          <dgm:animLvl val="lvl"/>
          <dgm:resizeHandles val="exact"/>
        </dgm:presLayoutVars>
      </dgm:prSet>
      <dgm:spPr/>
    </dgm:pt>
    <dgm:pt modelId="{DC3FDE5E-B73A-4EC3-AFB6-381DCD378EBC}" type="pres">
      <dgm:prSet presAssocID="{FC914DBD-C93A-494F-98A7-A4DE14BC1863}" presName="parentText" presStyleLbl="node1" presStyleIdx="0" presStyleCnt="1" custScaleY="38645" custLinFactNeighborY="-28699">
        <dgm:presLayoutVars>
          <dgm:chMax val="0"/>
          <dgm:bulletEnabled val="1"/>
        </dgm:presLayoutVars>
      </dgm:prSet>
      <dgm:spPr/>
    </dgm:pt>
    <dgm:pt modelId="{700CF03E-2683-46B9-905F-2CBAFF92DB49}" type="pres">
      <dgm:prSet presAssocID="{FC914DBD-C93A-494F-98A7-A4DE14BC1863}" presName="childText" presStyleLbl="revTx" presStyleIdx="0" presStyleCnt="1">
        <dgm:presLayoutVars>
          <dgm:bulletEnabled val="1"/>
        </dgm:presLayoutVars>
      </dgm:prSet>
      <dgm:spPr/>
    </dgm:pt>
  </dgm:ptLst>
  <dgm:cxnLst>
    <dgm:cxn modelId="{4AD3BE22-FDBF-4E2B-866D-47A6770CBA69}" srcId="{FC914DBD-C93A-494F-98A7-A4DE14BC1863}" destId="{3F971B1D-FED7-475D-BA53-F318BAACBC41}" srcOrd="1" destOrd="0" parTransId="{94AD24B7-00F9-4B1F-854F-BA83C841E619}" sibTransId="{1A7960B0-1098-4B00-A936-7C8F4A4B37D0}"/>
    <dgm:cxn modelId="{F7E0D822-4986-4AE8-BD00-D1AD9AA83590}" type="presOf" srcId="{9B97F962-706F-4246-94CF-E3F948F32F54}" destId="{700CF03E-2683-46B9-905F-2CBAFF92DB49}" srcOrd="0" destOrd="2" presId="urn:microsoft.com/office/officeart/2005/8/layout/vList2"/>
    <dgm:cxn modelId="{54D3E82D-A755-4F52-AE0D-4181E17E6313}" type="presOf" srcId="{EC7D5059-0230-4BAF-ABE1-76339DE550C9}" destId="{3F2E3A4A-54B4-485B-B5E7-3277B0757F52}" srcOrd="0" destOrd="0" presId="urn:microsoft.com/office/officeart/2005/8/layout/vList2"/>
    <dgm:cxn modelId="{8D1B3D37-FF6D-4274-A622-65DD73F853BE}" srcId="{FC914DBD-C93A-494F-98A7-A4DE14BC1863}" destId="{9B97F962-706F-4246-94CF-E3F948F32F54}" srcOrd="2" destOrd="0" parTransId="{AEED86D0-D84F-46DC-BB91-6DEFCB7A10E6}" sibTransId="{728411AB-0AA2-43AD-8BCA-D89A4735EC4D}"/>
    <dgm:cxn modelId="{14EB753E-97D7-4716-B66B-59DA580EE56D}" srcId="{FC914DBD-C93A-494F-98A7-A4DE14BC1863}" destId="{BE0B4C01-1E56-437C-B799-B7977FC0646E}" srcOrd="0" destOrd="0" parTransId="{18E18CE3-EDAA-4BA2-A84E-3D7FE1830C67}" sibTransId="{13A4CEAA-3E9F-42E4-8091-1B94B835505A}"/>
    <dgm:cxn modelId="{A4D8A8AD-7631-409C-9FEE-6FF76E1D2EA8}" type="presOf" srcId="{3F971B1D-FED7-475D-BA53-F318BAACBC41}" destId="{700CF03E-2683-46B9-905F-2CBAFF92DB49}" srcOrd="0" destOrd="1" presId="urn:microsoft.com/office/officeart/2005/8/layout/vList2"/>
    <dgm:cxn modelId="{44759DD3-92AA-4136-9AE7-79E59FB00378}" type="presOf" srcId="{BE0B4C01-1E56-437C-B799-B7977FC0646E}" destId="{700CF03E-2683-46B9-905F-2CBAFF92DB49}" srcOrd="0" destOrd="0" presId="urn:microsoft.com/office/officeart/2005/8/layout/vList2"/>
    <dgm:cxn modelId="{6F9E55F1-49E5-4FC9-8FF3-38D1D6621634}" srcId="{EC7D5059-0230-4BAF-ABE1-76339DE550C9}" destId="{FC914DBD-C93A-494F-98A7-A4DE14BC1863}" srcOrd="0" destOrd="0" parTransId="{D4324B2F-ADFD-4681-9177-F6B1416FFA45}" sibTransId="{AFA14E87-DAFE-4693-ADA6-6A9FA424CB15}"/>
    <dgm:cxn modelId="{ADC55EF6-71B9-4D4B-98A4-72C9EF7987D1}" type="presOf" srcId="{FC914DBD-C93A-494F-98A7-A4DE14BC1863}" destId="{DC3FDE5E-B73A-4EC3-AFB6-381DCD378EBC}" srcOrd="0" destOrd="0" presId="urn:microsoft.com/office/officeart/2005/8/layout/vList2"/>
    <dgm:cxn modelId="{22BE2363-569C-41C9-BACD-6E2AD21D452B}" type="presParOf" srcId="{3F2E3A4A-54B4-485B-B5E7-3277B0757F52}" destId="{DC3FDE5E-B73A-4EC3-AFB6-381DCD378EBC}" srcOrd="0" destOrd="0" presId="urn:microsoft.com/office/officeart/2005/8/layout/vList2"/>
    <dgm:cxn modelId="{1361A92D-9171-47E4-BC7D-C23B97ADDDCA}" type="presParOf" srcId="{3F2E3A4A-54B4-485B-B5E7-3277B0757F52}" destId="{700CF03E-2683-46B9-905F-2CBAFF92DB49}" srcOrd="1" destOrd="0" presId="urn:microsoft.com/office/officeart/2005/8/layout/vList2"/>
  </dgm:cxnLst>
  <dgm:bg/>
  <dgm:whole>
    <a:ln>
      <a:solidFill>
        <a:srgbClr val="0062AC"/>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7D5059-0230-4BAF-ABE1-76339DE55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914DBD-C93A-494F-98A7-A4DE14BC1863}">
      <dgm:prSet phldrT="[Text]" custT="1"/>
      <dgm:spPr>
        <a:solidFill>
          <a:srgbClr val="0062AC"/>
        </a:solidFill>
      </dgm:spPr>
      <dgm:t>
        <a:bodyPr/>
        <a:lstStyle/>
        <a:p>
          <a:r>
            <a:rPr lang="en-US" sz="2400" dirty="0"/>
            <a:t>IRDAI (Appointed Actuary) Regulations, 2017</a:t>
          </a:r>
        </a:p>
      </dgm:t>
    </dgm:pt>
    <dgm:pt modelId="{D4324B2F-ADFD-4681-9177-F6B1416FFA45}" type="parTrans" cxnId="{6F9E55F1-49E5-4FC9-8FF3-38D1D6621634}">
      <dgm:prSet/>
      <dgm:spPr/>
      <dgm:t>
        <a:bodyPr/>
        <a:lstStyle/>
        <a:p>
          <a:endParaRPr lang="en-US"/>
        </a:p>
      </dgm:t>
    </dgm:pt>
    <dgm:pt modelId="{AFA14E87-DAFE-4693-ADA6-6A9FA424CB15}" type="sibTrans" cxnId="{6F9E55F1-49E5-4FC9-8FF3-38D1D6621634}">
      <dgm:prSet/>
      <dgm:spPr/>
      <dgm:t>
        <a:bodyPr/>
        <a:lstStyle/>
        <a:p>
          <a:endParaRPr lang="en-US"/>
        </a:p>
      </dgm:t>
    </dgm:pt>
    <dgm:pt modelId="{BE0B4C01-1E56-437C-B799-B7977FC0646E}">
      <dgm:prSet phldrT="[Text]" custT="1"/>
      <dgm:spPr/>
      <dgm:t>
        <a:bodyPr/>
        <a:lstStyle/>
        <a:p>
          <a:r>
            <a:rPr lang="en-IN" sz="1800" i="0" dirty="0">
              <a:latin typeface="Trebuchet MS" panose="020B0603020202020204" pitchFamily="34" charset="0"/>
            </a:rPr>
            <a:t>Ensure the solvency of the insurer at all times</a:t>
          </a:r>
          <a:endParaRPr lang="en-US" sz="1800" i="0" dirty="0">
            <a:latin typeface="Trebuchet MS" panose="020B0603020202020204" pitchFamily="34" charset="0"/>
          </a:endParaRPr>
        </a:p>
      </dgm:t>
    </dgm:pt>
    <dgm:pt modelId="{18E18CE3-EDAA-4BA2-A84E-3D7FE1830C67}" type="parTrans" cxnId="{14EB753E-97D7-4716-B66B-59DA580EE56D}">
      <dgm:prSet/>
      <dgm:spPr/>
      <dgm:t>
        <a:bodyPr/>
        <a:lstStyle/>
        <a:p>
          <a:endParaRPr lang="en-US"/>
        </a:p>
      </dgm:t>
    </dgm:pt>
    <dgm:pt modelId="{13A4CEAA-3E9F-42E4-8091-1B94B835505A}" type="sibTrans" cxnId="{14EB753E-97D7-4716-B66B-59DA580EE56D}">
      <dgm:prSet/>
      <dgm:spPr/>
      <dgm:t>
        <a:bodyPr/>
        <a:lstStyle/>
        <a:p>
          <a:endParaRPr lang="en-US"/>
        </a:p>
      </dgm:t>
    </dgm:pt>
    <dgm:pt modelId="{3F971B1D-FED7-475D-BA53-F318BAACBC41}">
      <dgm:prSet phldrT="[Text]" custT="1"/>
      <dgm:spPr/>
      <dgm:t>
        <a:bodyPr/>
        <a:lstStyle/>
        <a:p>
          <a:r>
            <a:rPr lang="en-US" sz="1800" i="0" dirty="0">
              <a:latin typeface="Trebuchet MS" panose="020B0603020202020204" pitchFamily="34" charset="0"/>
            </a:rPr>
            <a:t>Ensure that the policyholders’ reasonable expectations have been considered in the matter of valuation of liabilities and distribution of surplus</a:t>
          </a:r>
        </a:p>
      </dgm:t>
    </dgm:pt>
    <dgm:pt modelId="{94AD24B7-00F9-4B1F-854F-BA83C841E619}" type="parTrans" cxnId="{4AD3BE22-FDBF-4E2B-866D-47A6770CBA69}">
      <dgm:prSet/>
      <dgm:spPr/>
      <dgm:t>
        <a:bodyPr/>
        <a:lstStyle/>
        <a:p>
          <a:endParaRPr lang="en-US"/>
        </a:p>
      </dgm:t>
    </dgm:pt>
    <dgm:pt modelId="{1A7960B0-1098-4B00-A936-7C8F4A4B37D0}" type="sibTrans" cxnId="{4AD3BE22-FDBF-4E2B-866D-47A6770CBA69}">
      <dgm:prSet/>
      <dgm:spPr/>
      <dgm:t>
        <a:bodyPr/>
        <a:lstStyle/>
        <a:p>
          <a:endParaRPr lang="en-US"/>
        </a:p>
      </dgm:t>
    </dgm:pt>
    <dgm:pt modelId="{3F2E3A4A-54B4-485B-B5E7-3277B0757F52}" type="pres">
      <dgm:prSet presAssocID="{EC7D5059-0230-4BAF-ABE1-76339DE550C9}" presName="linear" presStyleCnt="0">
        <dgm:presLayoutVars>
          <dgm:animLvl val="lvl"/>
          <dgm:resizeHandles val="exact"/>
        </dgm:presLayoutVars>
      </dgm:prSet>
      <dgm:spPr/>
    </dgm:pt>
    <dgm:pt modelId="{DC3FDE5E-B73A-4EC3-AFB6-381DCD378EBC}" type="pres">
      <dgm:prSet presAssocID="{FC914DBD-C93A-494F-98A7-A4DE14BC1863}" presName="parentText" presStyleLbl="node1" presStyleIdx="0" presStyleCnt="1">
        <dgm:presLayoutVars>
          <dgm:chMax val="0"/>
          <dgm:bulletEnabled val="1"/>
        </dgm:presLayoutVars>
      </dgm:prSet>
      <dgm:spPr/>
    </dgm:pt>
    <dgm:pt modelId="{700CF03E-2683-46B9-905F-2CBAFF92DB49}" type="pres">
      <dgm:prSet presAssocID="{FC914DBD-C93A-494F-98A7-A4DE14BC1863}" presName="childText" presStyleLbl="revTx" presStyleIdx="0" presStyleCnt="1">
        <dgm:presLayoutVars>
          <dgm:bulletEnabled val="1"/>
        </dgm:presLayoutVars>
      </dgm:prSet>
      <dgm:spPr/>
    </dgm:pt>
  </dgm:ptLst>
  <dgm:cxnLst>
    <dgm:cxn modelId="{02EFCB19-B3E7-415C-A77C-3AFEAEC24365}" type="presOf" srcId="{BE0B4C01-1E56-437C-B799-B7977FC0646E}" destId="{700CF03E-2683-46B9-905F-2CBAFF92DB49}" srcOrd="0" destOrd="0" presId="urn:microsoft.com/office/officeart/2005/8/layout/vList2"/>
    <dgm:cxn modelId="{4AD3BE22-FDBF-4E2B-866D-47A6770CBA69}" srcId="{FC914DBD-C93A-494F-98A7-A4DE14BC1863}" destId="{3F971B1D-FED7-475D-BA53-F318BAACBC41}" srcOrd="1" destOrd="0" parTransId="{94AD24B7-00F9-4B1F-854F-BA83C841E619}" sibTransId="{1A7960B0-1098-4B00-A936-7C8F4A4B37D0}"/>
    <dgm:cxn modelId="{918D1F36-04E6-46DF-BF84-649A212083BA}" type="presOf" srcId="{3F971B1D-FED7-475D-BA53-F318BAACBC41}" destId="{700CF03E-2683-46B9-905F-2CBAFF92DB49}" srcOrd="0" destOrd="1" presId="urn:microsoft.com/office/officeart/2005/8/layout/vList2"/>
    <dgm:cxn modelId="{14EB753E-97D7-4716-B66B-59DA580EE56D}" srcId="{FC914DBD-C93A-494F-98A7-A4DE14BC1863}" destId="{BE0B4C01-1E56-437C-B799-B7977FC0646E}" srcOrd="0" destOrd="0" parTransId="{18E18CE3-EDAA-4BA2-A84E-3D7FE1830C67}" sibTransId="{13A4CEAA-3E9F-42E4-8091-1B94B835505A}"/>
    <dgm:cxn modelId="{53DA689F-95E8-494C-BB59-2B629E4EC3D0}" type="presOf" srcId="{EC7D5059-0230-4BAF-ABE1-76339DE550C9}" destId="{3F2E3A4A-54B4-485B-B5E7-3277B0757F52}" srcOrd="0" destOrd="0" presId="urn:microsoft.com/office/officeart/2005/8/layout/vList2"/>
    <dgm:cxn modelId="{3EE495C0-29FE-4C24-B3F9-E87544E04948}" type="presOf" srcId="{FC914DBD-C93A-494F-98A7-A4DE14BC1863}" destId="{DC3FDE5E-B73A-4EC3-AFB6-381DCD378EBC}" srcOrd="0" destOrd="0" presId="urn:microsoft.com/office/officeart/2005/8/layout/vList2"/>
    <dgm:cxn modelId="{6F9E55F1-49E5-4FC9-8FF3-38D1D6621634}" srcId="{EC7D5059-0230-4BAF-ABE1-76339DE550C9}" destId="{FC914DBD-C93A-494F-98A7-A4DE14BC1863}" srcOrd="0" destOrd="0" parTransId="{D4324B2F-ADFD-4681-9177-F6B1416FFA45}" sibTransId="{AFA14E87-DAFE-4693-ADA6-6A9FA424CB15}"/>
    <dgm:cxn modelId="{FA1AD2DB-4EA6-45C3-826D-360C3E4E918B}" type="presParOf" srcId="{3F2E3A4A-54B4-485B-B5E7-3277B0757F52}" destId="{DC3FDE5E-B73A-4EC3-AFB6-381DCD378EBC}" srcOrd="0" destOrd="0" presId="urn:microsoft.com/office/officeart/2005/8/layout/vList2"/>
    <dgm:cxn modelId="{DD794DF4-FF7A-4626-B12A-0EA904C7F12F}" type="presParOf" srcId="{3F2E3A4A-54B4-485B-B5E7-3277B0757F52}" destId="{700CF03E-2683-46B9-905F-2CBAFF92DB49}" srcOrd="1" destOrd="0" presId="urn:microsoft.com/office/officeart/2005/8/layout/vList2"/>
  </dgm:cxnLst>
  <dgm:bg/>
  <dgm:whole>
    <a:ln>
      <a:solidFill>
        <a:srgbClr val="0062AC"/>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7D5059-0230-4BAF-ABE1-76339DE55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914DBD-C93A-494F-98A7-A4DE14BC1863}">
      <dgm:prSet phldrT="[Text]" custT="1"/>
      <dgm:spPr>
        <a:solidFill>
          <a:srgbClr val="0062AC"/>
        </a:solidFill>
      </dgm:spPr>
      <dgm:t>
        <a:bodyPr/>
        <a:lstStyle/>
        <a:p>
          <a:r>
            <a:rPr lang="en-IN" sz="2400" b="1" dirty="0">
              <a:solidFill>
                <a:schemeClr val="bg1"/>
              </a:solidFill>
            </a:rPr>
            <a:t>APS -5 : </a:t>
          </a:r>
          <a:r>
            <a:rPr lang="en-US" altLang="en-US" sz="2400" dirty="0">
              <a:solidFill>
                <a:schemeClr val="bg1"/>
              </a:solidFill>
              <a:latin typeface="Trebuchet MS" panose="020B0603020202020204" pitchFamily="34" charset="0"/>
            </a:rPr>
            <a:t>AA and Principles of Life Insurance Policy Illustrations</a:t>
          </a:r>
          <a:endParaRPr lang="en-US" sz="2400" dirty="0"/>
        </a:p>
      </dgm:t>
    </dgm:pt>
    <dgm:pt modelId="{D4324B2F-ADFD-4681-9177-F6B1416FFA45}" type="parTrans" cxnId="{6F9E55F1-49E5-4FC9-8FF3-38D1D6621634}">
      <dgm:prSet/>
      <dgm:spPr/>
      <dgm:t>
        <a:bodyPr/>
        <a:lstStyle/>
        <a:p>
          <a:endParaRPr lang="en-US"/>
        </a:p>
      </dgm:t>
    </dgm:pt>
    <dgm:pt modelId="{AFA14E87-DAFE-4693-ADA6-6A9FA424CB15}" type="sibTrans" cxnId="{6F9E55F1-49E5-4FC9-8FF3-38D1D6621634}">
      <dgm:prSet/>
      <dgm:spPr/>
      <dgm:t>
        <a:bodyPr/>
        <a:lstStyle/>
        <a:p>
          <a:endParaRPr lang="en-US"/>
        </a:p>
      </dgm:t>
    </dgm:pt>
    <dgm:pt modelId="{BE0B4C01-1E56-437C-B799-B7977FC0646E}">
      <dgm:prSet phldrT="[Text]" custT="1"/>
      <dgm:spPr/>
      <dgm:t>
        <a:bodyPr/>
        <a:lstStyle/>
        <a:p>
          <a:r>
            <a:rPr lang="en-IN" sz="1800" i="0" dirty="0">
              <a:latin typeface="Trebuchet MS" panose="020B0603020202020204" pitchFamily="34" charset="0"/>
            </a:rPr>
            <a:t>An insurer shall review the assumptions in its sales illustrations at least once in a year and where the assumptions are no longer valid, revise the sales illustration</a:t>
          </a:r>
          <a:endParaRPr lang="en-US" sz="1800" i="0" dirty="0"/>
        </a:p>
      </dgm:t>
    </dgm:pt>
    <dgm:pt modelId="{18E18CE3-EDAA-4BA2-A84E-3D7FE1830C67}" type="parTrans" cxnId="{14EB753E-97D7-4716-B66B-59DA580EE56D}">
      <dgm:prSet/>
      <dgm:spPr/>
      <dgm:t>
        <a:bodyPr/>
        <a:lstStyle/>
        <a:p>
          <a:endParaRPr lang="en-US"/>
        </a:p>
      </dgm:t>
    </dgm:pt>
    <dgm:pt modelId="{13A4CEAA-3E9F-42E4-8091-1B94B835505A}" type="sibTrans" cxnId="{14EB753E-97D7-4716-B66B-59DA580EE56D}">
      <dgm:prSet/>
      <dgm:spPr/>
      <dgm:t>
        <a:bodyPr/>
        <a:lstStyle/>
        <a:p>
          <a:endParaRPr lang="en-US"/>
        </a:p>
      </dgm:t>
    </dgm:pt>
    <dgm:pt modelId="{3F2E3A4A-54B4-485B-B5E7-3277B0757F52}" type="pres">
      <dgm:prSet presAssocID="{EC7D5059-0230-4BAF-ABE1-76339DE550C9}" presName="linear" presStyleCnt="0">
        <dgm:presLayoutVars>
          <dgm:animLvl val="lvl"/>
          <dgm:resizeHandles val="exact"/>
        </dgm:presLayoutVars>
      </dgm:prSet>
      <dgm:spPr/>
    </dgm:pt>
    <dgm:pt modelId="{DC3FDE5E-B73A-4EC3-AFB6-381DCD378EBC}" type="pres">
      <dgm:prSet presAssocID="{FC914DBD-C93A-494F-98A7-A4DE14BC1863}" presName="parentText" presStyleLbl="node1" presStyleIdx="0" presStyleCnt="1" custScaleY="52316">
        <dgm:presLayoutVars>
          <dgm:chMax val="0"/>
          <dgm:bulletEnabled val="1"/>
        </dgm:presLayoutVars>
      </dgm:prSet>
      <dgm:spPr/>
    </dgm:pt>
    <dgm:pt modelId="{700CF03E-2683-46B9-905F-2CBAFF92DB49}" type="pres">
      <dgm:prSet presAssocID="{FC914DBD-C93A-494F-98A7-A4DE14BC1863}" presName="childText" presStyleLbl="revTx" presStyleIdx="0" presStyleCnt="1">
        <dgm:presLayoutVars>
          <dgm:bulletEnabled val="1"/>
        </dgm:presLayoutVars>
      </dgm:prSet>
      <dgm:spPr/>
    </dgm:pt>
  </dgm:ptLst>
  <dgm:cxnLst>
    <dgm:cxn modelId="{14EB753E-97D7-4716-B66B-59DA580EE56D}" srcId="{FC914DBD-C93A-494F-98A7-A4DE14BC1863}" destId="{BE0B4C01-1E56-437C-B799-B7977FC0646E}" srcOrd="0" destOrd="0" parTransId="{18E18CE3-EDAA-4BA2-A84E-3D7FE1830C67}" sibTransId="{13A4CEAA-3E9F-42E4-8091-1B94B835505A}"/>
    <dgm:cxn modelId="{F2D93D51-46F3-4ACB-8AB5-15084DB6BCFA}" type="presOf" srcId="{BE0B4C01-1E56-437C-B799-B7977FC0646E}" destId="{700CF03E-2683-46B9-905F-2CBAFF92DB49}" srcOrd="0" destOrd="0" presId="urn:microsoft.com/office/officeart/2005/8/layout/vList2"/>
    <dgm:cxn modelId="{779A8AAE-907E-4A74-AD8C-9033E284CAAC}" type="presOf" srcId="{FC914DBD-C93A-494F-98A7-A4DE14BC1863}" destId="{DC3FDE5E-B73A-4EC3-AFB6-381DCD378EBC}" srcOrd="0" destOrd="0" presId="urn:microsoft.com/office/officeart/2005/8/layout/vList2"/>
    <dgm:cxn modelId="{EBC38BE7-ECF8-44AE-A2E3-A5319322ED53}" type="presOf" srcId="{EC7D5059-0230-4BAF-ABE1-76339DE550C9}" destId="{3F2E3A4A-54B4-485B-B5E7-3277B0757F52}" srcOrd="0" destOrd="0" presId="urn:microsoft.com/office/officeart/2005/8/layout/vList2"/>
    <dgm:cxn modelId="{6F9E55F1-49E5-4FC9-8FF3-38D1D6621634}" srcId="{EC7D5059-0230-4BAF-ABE1-76339DE550C9}" destId="{FC914DBD-C93A-494F-98A7-A4DE14BC1863}" srcOrd="0" destOrd="0" parTransId="{D4324B2F-ADFD-4681-9177-F6B1416FFA45}" sibTransId="{AFA14E87-DAFE-4693-ADA6-6A9FA424CB15}"/>
    <dgm:cxn modelId="{C85807B5-91D1-496C-8E79-6F97989F201F}" type="presParOf" srcId="{3F2E3A4A-54B4-485B-B5E7-3277B0757F52}" destId="{DC3FDE5E-B73A-4EC3-AFB6-381DCD378EBC}" srcOrd="0" destOrd="0" presId="urn:microsoft.com/office/officeart/2005/8/layout/vList2"/>
    <dgm:cxn modelId="{8B2F1610-CC26-4FDB-AA7E-DEEF25BE87BD}" type="presParOf" srcId="{3F2E3A4A-54B4-485B-B5E7-3277B0757F52}" destId="{700CF03E-2683-46B9-905F-2CBAFF92DB49}" srcOrd="1" destOrd="0" presId="urn:microsoft.com/office/officeart/2005/8/layout/vList2"/>
  </dgm:cxnLst>
  <dgm:bg/>
  <dgm:whole>
    <a:ln>
      <a:solidFill>
        <a:srgbClr val="0062AC"/>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0174191-A0F7-466F-ABE7-78E9F10E55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4DAFF7E-F978-4DC4-9557-230FA0004059}">
      <dgm:prSet custT="1"/>
      <dgm:spPr>
        <a:solidFill>
          <a:srgbClr val="0062AC"/>
        </a:solidFill>
      </dgm:spPr>
      <dgm:t>
        <a:bodyPr/>
        <a:lstStyle/>
        <a:p>
          <a:pPr algn="ctr" rtl="0"/>
          <a:r>
            <a:rPr lang="en-US" altLang="en-US" sz="5400" u="none" dirty="0">
              <a:solidFill>
                <a:schemeClr val="bg1"/>
              </a:solidFill>
              <a:latin typeface="Trebuchet MS" panose="020B0603020202020204" pitchFamily="34" charset="0"/>
            </a:rPr>
            <a:t>Investigations required </a:t>
          </a:r>
          <a:endParaRPr lang="en-US" sz="5400" u="none" dirty="0">
            <a:solidFill>
              <a:schemeClr val="bg1"/>
            </a:solidFill>
          </a:endParaRPr>
        </a:p>
      </dgm:t>
    </dgm:pt>
    <dgm:pt modelId="{59E13080-85FE-4885-9950-A12DF43728A8}" type="parTrans" cxnId="{EE3FEEFF-A14E-412B-9949-8A468B55CB47}">
      <dgm:prSet/>
      <dgm:spPr/>
      <dgm:t>
        <a:bodyPr/>
        <a:lstStyle/>
        <a:p>
          <a:endParaRPr lang="en-US"/>
        </a:p>
      </dgm:t>
    </dgm:pt>
    <dgm:pt modelId="{62397792-5E4A-4F3D-AF63-8E3B0114629B}" type="sibTrans" cxnId="{EE3FEEFF-A14E-412B-9949-8A468B55CB47}">
      <dgm:prSet/>
      <dgm:spPr/>
      <dgm:t>
        <a:bodyPr/>
        <a:lstStyle/>
        <a:p>
          <a:endParaRPr lang="en-US"/>
        </a:p>
      </dgm:t>
    </dgm:pt>
    <dgm:pt modelId="{F82F2A25-FB8B-49DE-B24E-12FB09046BF8}" type="pres">
      <dgm:prSet presAssocID="{00174191-A0F7-466F-ABE7-78E9F10E552A}" presName="linear" presStyleCnt="0">
        <dgm:presLayoutVars>
          <dgm:animLvl val="lvl"/>
          <dgm:resizeHandles val="exact"/>
        </dgm:presLayoutVars>
      </dgm:prSet>
      <dgm:spPr/>
    </dgm:pt>
    <dgm:pt modelId="{A392CE25-61D7-42B5-A279-D89331C050A2}" type="pres">
      <dgm:prSet presAssocID="{24DAFF7E-F978-4DC4-9557-230FA0004059}" presName="parentText" presStyleLbl="node1" presStyleIdx="0" presStyleCnt="1" custLinFactNeighborX="-752" custLinFactNeighborY="-40060">
        <dgm:presLayoutVars>
          <dgm:chMax val="0"/>
          <dgm:bulletEnabled val="1"/>
        </dgm:presLayoutVars>
      </dgm:prSet>
      <dgm:spPr/>
    </dgm:pt>
  </dgm:ptLst>
  <dgm:cxnLst>
    <dgm:cxn modelId="{61A7709A-228E-4AD1-B0A0-C9503FACC756}" type="presOf" srcId="{00174191-A0F7-466F-ABE7-78E9F10E552A}" destId="{F82F2A25-FB8B-49DE-B24E-12FB09046BF8}" srcOrd="0" destOrd="0" presId="urn:microsoft.com/office/officeart/2005/8/layout/vList2"/>
    <dgm:cxn modelId="{0EB0CAB2-8AEC-4F45-8E25-ED566706E9FC}" type="presOf" srcId="{24DAFF7E-F978-4DC4-9557-230FA0004059}" destId="{A392CE25-61D7-42B5-A279-D89331C050A2}" srcOrd="0" destOrd="0" presId="urn:microsoft.com/office/officeart/2005/8/layout/vList2"/>
    <dgm:cxn modelId="{EE3FEEFF-A14E-412B-9949-8A468B55CB47}" srcId="{00174191-A0F7-466F-ABE7-78E9F10E552A}" destId="{24DAFF7E-F978-4DC4-9557-230FA0004059}" srcOrd="0" destOrd="0" parTransId="{59E13080-85FE-4885-9950-A12DF43728A8}" sibTransId="{62397792-5E4A-4F3D-AF63-8E3B0114629B}"/>
    <dgm:cxn modelId="{BFF9EE92-F386-4DC0-994D-0C7F910235C5}" type="presParOf" srcId="{F82F2A25-FB8B-49DE-B24E-12FB09046BF8}" destId="{A392CE25-61D7-42B5-A279-D89331C050A2}"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C7D5059-0230-4BAF-ABE1-76339DE55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914DBD-C93A-494F-98A7-A4DE14BC1863}">
      <dgm:prSet phldrT="[Text]" custT="1"/>
      <dgm:spPr>
        <a:solidFill>
          <a:srgbClr val="0062AC"/>
        </a:solidFill>
      </dgm:spPr>
      <dgm:t>
        <a:bodyPr/>
        <a:lstStyle/>
        <a:p>
          <a:r>
            <a:rPr lang="en-IN" sz="2400" dirty="0">
              <a:solidFill>
                <a:schemeClr val="bg1"/>
              </a:solidFill>
              <a:latin typeface="Trebuchet MS" panose="020B0603020202020204" pitchFamily="34" charset="0"/>
            </a:rPr>
            <a:t>IRDAI (Non-Linked Product) Regulations, 2013</a:t>
          </a:r>
          <a:endParaRPr lang="en-US" sz="2400" dirty="0">
            <a:solidFill>
              <a:schemeClr val="bg1"/>
            </a:solidFill>
          </a:endParaRPr>
        </a:p>
      </dgm:t>
    </dgm:pt>
    <dgm:pt modelId="{D4324B2F-ADFD-4681-9177-F6B1416FFA45}" type="parTrans" cxnId="{6F9E55F1-49E5-4FC9-8FF3-38D1D6621634}">
      <dgm:prSet/>
      <dgm:spPr/>
      <dgm:t>
        <a:bodyPr/>
        <a:lstStyle/>
        <a:p>
          <a:endParaRPr lang="en-US"/>
        </a:p>
      </dgm:t>
    </dgm:pt>
    <dgm:pt modelId="{AFA14E87-DAFE-4693-ADA6-6A9FA424CB15}" type="sibTrans" cxnId="{6F9E55F1-49E5-4FC9-8FF3-38D1D6621634}">
      <dgm:prSet/>
      <dgm:spPr/>
      <dgm:t>
        <a:bodyPr/>
        <a:lstStyle/>
        <a:p>
          <a:endParaRPr lang="en-US"/>
        </a:p>
      </dgm:t>
    </dgm:pt>
    <dgm:pt modelId="{BE0B4C01-1E56-437C-B799-B7977FC0646E}">
      <dgm:prSet phldrT="[Text]" custT="1"/>
      <dgm:spPr/>
      <dgm:t>
        <a:bodyPr/>
        <a:lstStyle/>
        <a:p>
          <a:r>
            <a:rPr lang="en-IN" sz="1700" dirty="0">
              <a:solidFill>
                <a:srgbClr val="000000"/>
              </a:solidFill>
              <a:latin typeface="Trebuchet MS" panose="020B0603020202020204" pitchFamily="34" charset="0"/>
            </a:rPr>
            <a:t>The insurer shall maintain the asset shares, at policy level</a:t>
          </a:r>
          <a:endParaRPr lang="en-US" sz="1700" i="0" dirty="0"/>
        </a:p>
      </dgm:t>
    </dgm:pt>
    <dgm:pt modelId="{18E18CE3-EDAA-4BA2-A84E-3D7FE1830C67}" type="parTrans" cxnId="{14EB753E-97D7-4716-B66B-59DA580EE56D}">
      <dgm:prSet/>
      <dgm:spPr/>
      <dgm:t>
        <a:bodyPr/>
        <a:lstStyle/>
        <a:p>
          <a:endParaRPr lang="en-US"/>
        </a:p>
      </dgm:t>
    </dgm:pt>
    <dgm:pt modelId="{13A4CEAA-3E9F-42E4-8091-1B94B835505A}" type="sibTrans" cxnId="{14EB753E-97D7-4716-B66B-59DA580EE56D}">
      <dgm:prSet/>
      <dgm:spPr/>
      <dgm:t>
        <a:bodyPr/>
        <a:lstStyle/>
        <a:p>
          <a:endParaRPr lang="en-US"/>
        </a:p>
      </dgm:t>
    </dgm:pt>
    <dgm:pt modelId="{CAA010F8-B71E-4A42-A53C-B7EFD4A94041}">
      <dgm:prSet custT="1"/>
      <dgm:spPr/>
      <dgm:t>
        <a:bodyPr/>
        <a:lstStyle/>
        <a:p>
          <a:r>
            <a:rPr lang="en-IN" sz="1700" dirty="0">
              <a:solidFill>
                <a:srgbClr val="000000"/>
              </a:solidFill>
              <a:latin typeface="Trebuchet MS" panose="020B0603020202020204" pitchFamily="34" charset="0"/>
            </a:rPr>
            <a:t>The detailed working of the asset share, the expensed allowed for, the investment income earned on the fund etc which are represented in the asset share shall be approved by a With - Profits Committee</a:t>
          </a:r>
        </a:p>
      </dgm:t>
    </dgm:pt>
    <dgm:pt modelId="{FAC06AD4-23D0-4451-9FBA-2131349BBC7E}" type="parTrans" cxnId="{A0AE0D43-98CE-443B-B6A6-D94CC208E665}">
      <dgm:prSet/>
      <dgm:spPr/>
      <dgm:t>
        <a:bodyPr/>
        <a:lstStyle/>
        <a:p>
          <a:endParaRPr lang="en-US"/>
        </a:p>
      </dgm:t>
    </dgm:pt>
    <dgm:pt modelId="{95632703-53C5-474C-A5DB-26114A373FDF}" type="sibTrans" cxnId="{A0AE0D43-98CE-443B-B6A6-D94CC208E665}">
      <dgm:prSet/>
      <dgm:spPr/>
      <dgm:t>
        <a:bodyPr/>
        <a:lstStyle/>
        <a:p>
          <a:endParaRPr lang="en-US"/>
        </a:p>
      </dgm:t>
    </dgm:pt>
    <dgm:pt modelId="{3F2E3A4A-54B4-485B-B5E7-3277B0757F52}" type="pres">
      <dgm:prSet presAssocID="{EC7D5059-0230-4BAF-ABE1-76339DE550C9}" presName="linear" presStyleCnt="0">
        <dgm:presLayoutVars>
          <dgm:animLvl val="lvl"/>
          <dgm:resizeHandles val="exact"/>
        </dgm:presLayoutVars>
      </dgm:prSet>
      <dgm:spPr/>
    </dgm:pt>
    <dgm:pt modelId="{DC3FDE5E-B73A-4EC3-AFB6-381DCD378EBC}" type="pres">
      <dgm:prSet presAssocID="{FC914DBD-C93A-494F-98A7-A4DE14BC1863}" presName="parentText" presStyleLbl="node1" presStyleIdx="0" presStyleCnt="1" custScaleY="35067" custLinFactNeighborY="-14335">
        <dgm:presLayoutVars>
          <dgm:chMax val="0"/>
          <dgm:bulletEnabled val="1"/>
        </dgm:presLayoutVars>
      </dgm:prSet>
      <dgm:spPr/>
    </dgm:pt>
    <dgm:pt modelId="{700CF03E-2683-46B9-905F-2CBAFF92DB49}" type="pres">
      <dgm:prSet presAssocID="{FC914DBD-C93A-494F-98A7-A4DE14BC1863}" presName="childText" presStyleLbl="revTx" presStyleIdx="0" presStyleCnt="1" custScaleY="93615">
        <dgm:presLayoutVars>
          <dgm:bulletEnabled val="1"/>
        </dgm:presLayoutVars>
      </dgm:prSet>
      <dgm:spPr/>
    </dgm:pt>
  </dgm:ptLst>
  <dgm:cxnLst>
    <dgm:cxn modelId="{8A899734-1E34-4C74-AD60-48492D691F9E}" type="presOf" srcId="{CAA010F8-B71E-4A42-A53C-B7EFD4A94041}" destId="{700CF03E-2683-46B9-905F-2CBAFF92DB49}" srcOrd="0" destOrd="1" presId="urn:microsoft.com/office/officeart/2005/8/layout/vList2"/>
    <dgm:cxn modelId="{14EB753E-97D7-4716-B66B-59DA580EE56D}" srcId="{FC914DBD-C93A-494F-98A7-A4DE14BC1863}" destId="{BE0B4C01-1E56-437C-B799-B7977FC0646E}" srcOrd="0" destOrd="0" parTransId="{18E18CE3-EDAA-4BA2-A84E-3D7FE1830C67}" sibTransId="{13A4CEAA-3E9F-42E4-8091-1B94B835505A}"/>
    <dgm:cxn modelId="{A0AE0D43-98CE-443B-B6A6-D94CC208E665}" srcId="{FC914DBD-C93A-494F-98A7-A4DE14BC1863}" destId="{CAA010F8-B71E-4A42-A53C-B7EFD4A94041}" srcOrd="1" destOrd="0" parTransId="{FAC06AD4-23D0-4451-9FBA-2131349BBC7E}" sibTransId="{95632703-53C5-474C-A5DB-26114A373FDF}"/>
    <dgm:cxn modelId="{45DDF74A-1FFC-4B3D-846F-73B765AB7C1A}" type="presOf" srcId="{BE0B4C01-1E56-437C-B799-B7977FC0646E}" destId="{700CF03E-2683-46B9-905F-2CBAFF92DB49}" srcOrd="0" destOrd="0" presId="urn:microsoft.com/office/officeart/2005/8/layout/vList2"/>
    <dgm:cxn modelId="{0D94A1E3-C07A-42CE-86D9-A4328A2F925C}" type="presOf" srcId="{FC914DBD-C93A-494F-98A7-A4DE14BC1863}" destId="{DC3FDE5E-B73A-4EC3-AFB6-381DCD378EBC}" srcOrd="0" destOrd="0" presId="urn:microsoft.com/office/officeart/2005/8/layout/vList2"/>
    <dgm:cxn modelId="{6F9E55F1-49E5-4FC9-8FF3-38D1D6621634}" srcId="{EC7D5059-0230-4BAF-ABE1-76339DE550C9}" destId="{FC914DBD-C93A-494F-98A7-A4DE14BC1863}" srcOrd="0" destOrd="0" parTransId="{D4324B2F-ADFD-4681-9177-F6B1416FFA45}" sibTransId="{AFA14E87-DAFE-4693-ADA6-6A9FA424CB15}"/>
    <dgm:cxn modelId="{35B4DEFF-C710-4F3F-BB95-D693F81AAEFE}" type="presOf" srcId="{EC7D5059-0230-4BAF-ABE1-76339DE550C9}" destId="{3F2E3A4A-54B4-485B-B5E7-3277B0757F52}" srcOrd="0" destOrd="0" presId="urn:microsoft.com/office/officeart/2005/8/layout/vList2"/>
    <dgm:cxn modelId="{26192162-B988-40F6-ADF3-D568E06189A8}" type="presParOf" srcId="{3F2E3A4A-54B4-485B-B5E7-3277B0757F52}" destId="{DC3FDE5E-B73A-4EC3-AFB6-381DCD378EBC}" srcOrd="0" destOrd="0" presId="urn:microsoft.com/office/officeart/2005/8/layout/vList2"/>
    <dgm:cxn modelId="{5CC90FD8-7410-4AD7-B0B8-0D437FB5CF50}" type="presParOf" srcId="{3F2E3A4A-54B4-485B-B5E7-3277B0757F52}" destId="{700CF03E-2683-46B9-905F-2CBAFF92DB49}" srcOrd="1" destOrd="0" presId="urn:microsoft.com/office/officeart/2005/8/layout/vList2"/>
  </dgm:cxnLst>
  <dgm:bg/>
  <dgm:whole>
    <a:ln>
      <a:solidFill>
        <a:srgbClr val="0062AC"/>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C7D5059-0230-4BAF-ABE1-76339DE550C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C914DBD-C93A-494F-98A7-A4DE14BC1863}">
      <dgm:prSet phldrT="[Text]" custT="1"/>
      <dgm:spPr>
        <a:solidFill>
          <a:srgbClr val="0062AC"/>
        </a:solidFill>
      </dgm:spPr>
      <dgm:t>
        <a:bodyPr/>
        <a:lstStyle/>
        <a:p>
          <a:r>
            <a:rPr lang="en-US" altLang="en-US" sz="2400" dirty="0">
              <a:solidFill>
                <a:schemeClr val="bg1"/>
              </a:solidFill>
              <a:latin typeface="Trebuchet MS" panose="020B0603020202020204" pitchFamily="34" charset="0"/>
            </a:rPr>
            <a:t>Professional Conduct Standards (by IAI)- V.3-para 2.1</a:t>
          </a:r>
          <a:endParaRPr lang="en-US" sz="2400" dirty="0"/>
        </a:p>
      </dgm:t>
    </dgm:pt>
    <dgm:pt modelId="{D4324B2F-ADFD-4681-9177-F6B1416FFA45}" type="parTrans" cxnId="{6F9E55F1-49E5-4FC9-8FF3-38D1D6621634}">
      <dgm:prSet/>
      <dgm:spPr/>
      <dgm:t>
        <a:bodyPr/>
        <a:lstStyle/>
        <a:p>
          <a:endParaRPr lang="en-US"/>
        </a:p>
      </dgm:t>
    </dgm:pt>
    <dgm:pt modelId="{AFA14E87-DAFE-4693-ADA6-6A9FA424CB15}" type="sibTrans" cxnId="{6F9E55F1-49E5-4FC9-8FF3-38D1D6621634}">
      <dgm:prSet/>
      <dgm:spPr/>
      <dgm:t>
        <a:bodyPr/>
        <a:lstStyle/>
        <a:p>
          <a:endParaRPr lang="en-US"/>
        </a:p>
      </dgm:t>
    </dgm:pt>
    <dgm:pt modelId="{BE0B4C01-1E56-437C-B799-B7977FC0646E}">
      <dgm:prSet phldrT="[Text]" custT="1"/>
      <dgm:spPr/>
      <dgm:t>
        <a:bodyPr/>
        <a:lstStyle/>
        <a:p>
          <a:r>
            <a:rPr lang="en-US" sz="2000" i="0" dirty="0">
              <a:solidFill>
                <a:srgbClr val="000000"/>
              </a:solidFill>
              <a:latin typeface="Trebuchet MS" panose="020B0603020202020204" pitchFamily="34" charset="0"/>
            </a:rPr>
            <a:t>Influencing those in power to protect and enhance public interest</a:t>
          </a:r>
          <a:endParaRPr lang="en-US" sz="2000" i="0" dirty="0"/>
        </a:p>
      </dgm:t>
    </dgm:pt>
    <dgm:pt modelId="{18E18CE3-EDAA-4BA2-A84E-3D7FE1830C67}" type="parTrans" cxnId="{14EB753E-97D7-4716-B66B-59DA580EE56D}">
      <dgm:prSet/>
      <dgm:spPr/>
      <dgm:t>
        <a:bodyPr/>
        <a:lstStyle/>
        <a:p>
          <a:endParaRPr lang="en-US"/>
        </a:p>
      </dgm:t>
    </dgm:pt>
    <dgm:pt modelId="{13A4CEAA-3E9F-42E4-8091-1B94B835505A}" type="sibTrans" cxnId="{14EB753E-97D7-4716-B66B-59DA580EE56D}">
      <dgm:prSet/>
      <dgm:spPr/>
      <dgm:t>
        <a:bodyPr/>
        <a:lstStyle/>
        <a:p>
          <a:endParaRPr lang="en-US"/>
        </a:p>
      </dgm:t>
    </dgm:pt>
    <dgm:pt modelId="{3F2E3A4A-54B4-485B-B5E7-3277B0757F52}" type="pres">
      <dgm:prSet presAssocID="{EC7D5059-0230-4BAF-ABE1-76339DE550C9}" presName="linear" presStyleCnt="0">
        <dgm:presLayoutVars>
          <dgm:animLvl val="lvl"/>
          <dgm:resizeHandles val="exact"/>
        </dgm:presLayoutVars>
      </dgm:prSet>
      <dgm:spPr/>
    </dgm:pt>
    <dgm:pt modelId="{DC3FDE5E-B73A-4EC3-AFB6-381DCD378EBC}" type="pres">
      <dgm:prSet presAssocID="{FC914DBD-C93A-494F-98A7-A4DE14BC1863}" presName="parentText" presStyleLbl="node1" presStyleIdx="0" presStyleCnt="1" custScaleY="88800">
        <dgm:presLayoutVars>
          <dgm:chMax val="0"/>
          <dgm:bulletEnabled val="1"/>
        </dgm:presLayoutVars>
      </dgm:prSet>
      <dgm:spPr/>
    </dgm:pt>
    <dgm:pt modelId="{700CF03E-2683-46B9-905F-2CBAFF92DB49}" type="pres">
      <dgm:prSet presAssocID="{FC914DBD-C93A-494F-98A7-A4DE14BC1863}" presName="childText" presStyleLbl="revTx" presStyleIdx="0" presStyleCnt="1">
        <dgm:presLayoutVars>
          <dgm:bulletEnabled val="1"/>
        </dgm:presLayoutVars>
      </dgm:prSet>
      <dgm:spPr/>
    </dgm:pt>
  </dgm:ptLst>
  <dgm:cxnLst>
    <dgm:cxn modelId="{14EB753E-97D7-4716-B66B-59DA580EE56D}" srcId="{FC914DBD-C93A-494F-98A7-A4DE14BC1863}" destId="{BE0B4C01-1E56-437C-B799-B7977FC0646E}" srcOrd="0" destOrd="0" parTransId="{18E18CE3-EDAA-4BA2-A84E-3D7FE1830C67}" sibTransId="{13A4CEAA-3E9F-42E4-8091-1B94B835505A}"/>
    <dgm:cxn modelId="{F2D93D51-46F3-4ACB-8AB5-15084DB6BCFA}" type="presOf" srcId="{BE0B4C01-1E56-437C-B799-B7977FC0646E}" destId="{700CF03E-2683-46B9-905F-2CBAFF92DB49}" srcOrd="0" destOrd="0" presId="urn:microsoft.com/office/officeart/2005/8/layout/vList2"/>
    <dgm:cxn modelId="{779A8AAE-907E-4A74-AD8C-9033E284CAAC}" type="presOf" srcId="{FC914DBD-C93A-494F-98A7-A4DE14BC1863}" destId="{DC3FDE5E-B73A-4EC3-AFB6-381DCD378EBC}" srcOrd="0" destOrd="0" presId="urn:microsoft.com/office/officeart/2005/8/layout/vList2"/>
    <dgm:cxn modelId="{EBC38BE7-ECF8-44AE-A2E3-A5319322ED53}" type="presOf" srcId="{EC7D5059-0230-4BAF-ABE1-76339DE550C9}" destId="{3F2E3A4A-54B4-485B-B5E7-3277B0757F52}" srcOrd="0" destOrd="0" presId="urn:microsoft.com/office/officeart/2005/8/layout/vList2"/>
    <dgm:cxn modelId="{6F9E55F1-49E5-4FC9-8FF3-38D1D6621634}" srcId="{EC7D5059-0230-4BAF-ABE1-76339DE550C9}" destId="{FC914DBD-C93A-494F-98A7-A4DE14BC1863}" srcOrd="0" destOrd="0" parTransId="{D4324B2F-ADFD-4681-9177-F6B1416FFA45}" sibTransId="{AFA14E87-DAFE-4693-ADA6-6A9FA424CB15}"/>
    <dgm:cxn modelId="{C85807B5-91D1-496C-8E79-6F97989F201F}" type="presParOf" srcId="{3F2E3A4A-54B4-485B-B5E7-3277B0757F52}" destId="{DC3FDE5E-B73A-4EC3-AFB6-381DCD378EBC}" srcOrd="0" destOrd="0" presId="urn:microsoft.com/office/officeart/2005/8/layout/vList2"/>
    <dgm:cxn modelId="{8B2F1610-CC26-4FDB-AA7E-DEEF25BE87BD}" type="presParOf" srcId="{3F2E3A4A-54B4-485B-B5E7-3277B0757F52}" destId="{700CF03E-2683-46B9-905F-2CBAFF92DB49}" srcOrd="1" destOrd="0" presId="urn:microsoft.com/office/officeart/2005/8/layout/vList2"/>
  </dgm:cxnLst>
  <dgm:bg/>
  <dgm:whole>
    <a:ln>
      <a:solidFill>
        <a:srgbClr val="0062AC"/>
      </a:solidFill>
    </a:ln>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0B846C-1C4A-4C73-9FCF-FAB435700B7F}">
      <dsp:nvSpPr>
        <dsp:cNvPr id="0" name=""/>
        <dsp:cNvSpPr/>
      </dsp:nvSpPr>
      <dsp:spPr>
        <a:xfrm>
          <a:off x="0" y="553666"/>
          <a:ext cx="10058399" cy="932400"/>
        </a:xfrm>
        <a:prstGeom prst="rect">
          <a:avLst/>
        </a:prstGeom>
        <a:solidFill>
          <a:schemeClr val="lt1">
            <a:alpha val="90000"/>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F9D4AF-48C9-450F-8A0D-C5B1A91DF128}">
      <dsp:nvSpPr>
        <dsp:cNvPr id="0" name=""/>
        <dsp:cNvSpPr/>
      </dsp:nvSpPr>
      <dsp:spPr>
        <a:xfrm>
          <a:off x="502920" y="1440"/>
          <a:ext cx="9000004" cy="1092240"/>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066800">
            <a:lnSpc>
              <a:spcPct val="90000"/>
            </a:lnSpc>
            <a:spcBef>
              <a:spcPct val="0"/>
            </a:spcBef>
            <a:spcAft>
              <a:spcPct val="35000"/>
            </a:spcAft>
            <a:buNone/>
          </a:pPr>
          <a:r>
            <a:rPr lang="en-US" altLang="en-US" sz="2400" kern="1200" dirty="0">
              <a:latin typeface="Trebuchet MS" panose="020B0603020202020204" pitchFamily="34" charset="0"/>
            </a:rPr>
            <a:t>Consider the pros and cons of making IRR positive</a:t>
          </a:r>
          <a:endParaRPr lang="en-US" sz="2400" kern="1200" dirty="0"/>
        </a:p>
      </dsp:txBody>
      <dsp:txXfrm>
        <a:off x="556239" y="54759"/>
        <a:ext cx="8893366" cy="985602"/>
      </dsp:txXfrm>
    </dsp:sp>
    <dsp:sp modelId="{62153443-4116-448D-B0C2-121DEB4C70C5}">
      <dsp:nvSpPr>
        <dsp:cNvPr id="0" name=""/>
        <dsp:cNvSpPr/>
      </dsp:nvSpPr>
      <dsp:spPr>
        <a:xfrm>
          <a:off x="0" y="2231986"/>
          <a:ext cx="10058399" cy="932400"/>
        </a:xfrm>
        <a:prstGeom prst="rect">
          <a:avLst/>
        </a:prstGeom>
        <a:solidFill>
          <a:schemeClr val="bg1"/>
        </a:solidFill>
        <a:ln w="25400" cap="flat" cmpd="sng" algn="ctr">
          <a:solidFill>
            <a:srgbClr val="0062AC"/>
          </a:solidFill>
          <a:prstDash val="solid"/>
        </a:ln>
        <a:effectLst/>
      </dsp:spPr>
      <dsp:style>
        <a:lnRef idx="2">
          <a:scrgbClr r="0" g="0" b="0"/>
        </a:lnRef>
        <a:fillRef idx="1">
          <a:scrgbClr r="0" g="0" b="0"/>
        </a:fillRef>
        <a:effectRef idx="0">
          <a:scrgbClr r="0" g="0" b="0"/>
        </a:effectRef>
        <a:fontRef idx="minor"/>
      </dsp:style>
    </dsp:sp>
    <dsp:sp modelId="{0CAB4C9B-5B73-4719-8BDA-CDFAC01FA674}">
      <dsp:nvSpPr>
        <dsp:cNvPr id="0" name=""/>
        <dsp:cNvSpPr/>
      </dsp:nvSpPr>
      <dsp:spPr>
        <a:xfrm>
          <a:off x="502920" y="1685866"/>
          <a:ext cx="9000004" cy="1092240"/>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066800">
            <a:lnSpc>
              <a:spcPct val="90000"/>
            </a:lnSpc>
            <a:spcBef>
              <a:spcPct val="0"/>
            </a:spcBef>
            <a:spcAft>
              <a:spcPct val="35000"/>
            </a:spcAft>
            <a:buNone/>
          </a:pPr>
          <a:r>
            <a:rPr lang="en-US" altLang="en-US" sz="2400" kern="1200" dirty="0">
              <a:latin typeface="Trebuchet MS" panose="020B0603020202020204" pitchFamily="34" charset="0"/>
            </a:rPr>
            <a:t>Consider the key issues that may be faced before deciding any course of action</a:t>
          </a:r>
          <a:endParaRPr lang="en-US" sz="2400" kern="1200" dirty="0"/>
        </a:p>
      </dsp:txBody>
      <dsp:txXfrm>
        <a:off x="556239" y="1739185"/>
        <a:ext cx="8893366" cy="985602"/>
      </dsp:txXfrm>
    </dsp:sp>
    <dsp:sp modelId="{F80C9940-D283-424E-AD08-61DB9F3129AC}">
      <dsp:nvSpPr>
        <dsp:cNvPr id="0" name=""/>
        <dsp:cNvSpPr/>
      </dsp:nvSpPr>
      <dsp:spPr>
        <a:xfrm>
          <a:off x="0" y="3910306"/>
          <a:ext cx="10058399" cy="932400"/>
        </a:xfrm>
        <a:prstGeom prst="rect">
          <a:avLst/>
        </a:prstGeom>
        <a:solidFill>
          <a:schemeClr val="lt1">
            <a:alpha val="90000"/>
            <a:hueOff val="0"/>
            <a:satOff val="0"/>
            <a:lumOff val="0"/>
            <a:alphaOff val="0"/>
          </a:schemeClr>
        </a:solidFill>
        <a:ln w="25400" cap="flat" cmpd="sng" algn="ctr">
          <a:solidFill>
            <a:srgbClr val="0062AC"/>
          </a:solidFill>
          <a:prstDash val="solid"/>
        </a:ln>
        <a:effectLst/>
      </dsp:spPr>
      <dsp:style>
        <a:lnRef idx="2">
          <a:scrgbClr r="0" g="0" b="0"/>
        </a:lnRef>
        <a:fillRef idx="1">
          <a:scrgbClr r="0" g="0" b="0"/>
        </a:fillRef>
        <a:effectRef idx="0">
          <a:scrgbClr r="0" g="0" b="0"/>
        </a:effectRef>
        <a:fontRef idx="minor"/>
      </dsp:style>
    </dsp:sp>
    <dsp:sp modelId="{C70D463F-EF87-46A7-BD0A-179F630C6048}">
      <dsp:nvSpPr>
        <dsp:cNvPr id="0" name=""/>
        <dsp:cNvSpPr/>
      </dsp:nvSpPr>
      <dsp:spPr>
        <a:xfrm>
          <a:off x="502920" y="3364186"/>
          <a:ext cx="9000004" cy="1092240"/>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066800">
            <a:lnSpc>
              <a:spcPct val="90000"/>
            </a:lnSpc>
            <a:spcBef>
              <a:spcPct val="0"/>
            </a:spcBef>
            <a:spcAft>
              <a:spcPct val="35000"/>
            </a:spcAft>
            <a:buNone/>
          </a:pPr>
          <a:r>
            <a:rPr lang="en-US" altLang="en-US" sz="2400" kern="1200" dirty="0">
              <a:latin typeface="Trebuchet MS" panose="020B0603020202020204" pitchFamily="34" charset="0"/>
            </a:rPr>
            <a:t>Course of action that can be taken considering all stakeholders</a:t>
          </a:r>
          <a:endParaRPr lang="en-US" sz="2400" kern="1200" dirty="0"/>
        </a:p>
      </dsp:txBody>
      <dsp:txXfrm>
        <a:off x="556239" y="3417505"/>
        <a:ext cx="8893366" cy="98560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2CE25-61D7-42B5-A279-D89331C050A2}">
      <dsp:nvSpPr>
        <dsp:cNvPr id="0" name=""/>
        <dsp:cNvSpPr/>
      </dsp:nvSpPr>
      <dsp:spPr>
        <a:xfrm>
          <a:off x="0" y="1523996"/>
          <a:ext cx="10134600" cy="1254825"/>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rtl="0">
            <a:lnSpc>
              <a:spcPct val="90000"/>
            </a:lnSpc>
            <a:spcBef>
              <a:spcPct val="0"/>
            </a:spcBef>
            <a:spcAft>
              <a:spcPct val="35000"/>
            </a:spcAft>
            <a:buNone/>
          </a:pPr>
          <a:r>
            <a:rPr lang="en-US" altLang="en-US" sz="5400" u="none" kern="1200" dirty="0">
              <a:solidFill>
                <a:schemeClr val="bg1"/>
              </a:solidFill>
              <a:latin typeface="Trebuchet MS" panose="020B0603020202020204" pitchFamily="34" charset="0"/>
            </a:rPr>
            <a:t>Proposed Course of Action</a:t>
          </a:r>
          <a:endParaRPr lang="en-US" sz="5400" u="none" kern="1200" dirty="0">
            <a:solidFill>
              <a:schemeClr val="bg1"/>
            </a:solidFill>
          </a:endParaRPr>
        </a:p>
      </dsp:txBody>
      <dsp:txXfrm>
        <a:off x="61256" y="1585252"/>
        <a:ext cx="10012088" cy="113231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FDE5E-B73A-4EC3-AFB6-381DCD378EBC}">
      <dsp:nvSpPr>
        <dsp:cNvPr id="0" name=""/>
        <dsp:cNvSpPr/>
      </dsp:nvSpPr>
      <dsp:spPr>
        <a:xfrm>
          <a:off x="0" y="1030"/>
          <a:ext cx="9036012" cy="831168"/>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IN" sz="2400" b="1" kern="1200" dirty="0">
              <a:solidFill>
                <a:schemeClr val="bg1"/>
              </a:solidFill>
              <a:latin typeface="Trebuchet MS" panose="020B0603020202020204" pitchFamily="34" charset="0"/>
            </a:rPr>
            <a:t>IRDAI (ALSM) Regulations, 2016</a:t>
          </a:r>
          <a:endParaRPr lang="en-US" sz="2400" kern="1200" dirty="0"/>
        </a:p>
      </dsp:txBody>
      <dsp:txXfrm>
        <a:off x="40574" y="41604"/>
        <a:ext cx="8954864" cy="750020"/>
      </dsp:txXfrm>
    </dsp:sp>
    <dsp:sp modelId="{700CF03E-2683-46B9-905F-2CBAFF92DB49}">
      <dsp:nvSpPr>
        <dsp:cNvPr id="0" name=""/>
        <dsp:cNvSpPr/>
      </dsp:nvSpPr>
      <dsp:spPr>
        <a:xfrm>
          <a:off x="0" y="832198"/>
          <a:ext cx="9036012" cy="82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89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IN" sz="1800" i="0" kern="1200" dirty="0">
              <a:solidFill>
                <a:srgbClr val="000000"/>
              </a:solidFill>
              <a:latin typeface="Trebuchet MS" panose="020B0603020202020204" pitchFamily="34" charset="0"/>
            </a:rPr>
            <a:t>The level of benefits shall take into account the reasonable expectations of  policyholders (with regard to bonuses, including terminal bonuses, if any) and any established practices of an insurer for payment of benefits</a:t>
          </a:r>
          <a:endParaRPr lang="en-US" sz="1800" i="0" kern="1200" dirty="0"/>
        </a:p>
      </dsp:txBody>
      <dsp:txXfrm>
        <a:off x="0" y="832198"/>
        <a:ext cx="9036012" cy="8280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FDE5E-B73A-4EC3-AFB6-381DCD378EBC}">
      <dsp:nvSpPr>
        <dsp:cNvPr id="0" name=""/>
        <dsp:cNvSpPr/>
      </dsp:nvSpPr>
      <dsp:spPr>
        <a:xfrm>
          <a:off x="0" y="6621"/>
          <a:ext cx="9036012" cy="499739"/>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bg1"/>
              </a:solidFill>
              <a:latin typeface="Trebuchet MS" panose="020B0603020202020204" pitchFamily="34" charset="0"/>
            </a:rPr>
            <a:t>IRDAI (Investment) Regulations, 2016</a:t>
          </a:r>
          <a:endParaRPr lang="en-US" sz="2400" kern="1200" dirty="0"/>
        </a:p>
      </dsp:txBody>
      <dsp:txXfrm>
        <a:off x="24395" y="31016"/>
        <a:ext cx="8987222" cy="450949"/>
      </dsp:txXfrm>
    </dsp:sp>
    <dsp:sp modelId="{700CF03E-2683-46B9-905F-2CBAFF92DB49}">
      <dsp:nvSpPr>
        <dsp:cNvPr id="0" name=""/>
        <dsp:cNvSpPr/>
      </dsp:nvSpPr>
      <dsp:spPr>
        <a:xfrm>
          <a:off x="0" y="506361"/>
          <a:ext cx="9036012" cy="1991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8000"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1" i="0" u="sng" kern="1200" dirty="0">
              <a:latin typeface="Trebuchet MS" panose="020B0603020202020204" pitchFamily="34" charset="0"/>
            </a:rPr>
            <a:t>Investment allowed in Non- Linked Life Insurance Business:- </a:t>
          </a:r>
          <a:endParaRPr lang="en-US" sz="1800" i="0" u="sng" kern="1200" dirty="0">
            <a:latin typeface="Trebuchet MS" panose="020B0603020202020204" pitchFamily="34" charset="0"/>
          </a:endParaRPr>
        </a:p>
        <a:p>
          <a:pPr marL="171450" lvl="1" indent="-171450" algn="l" defTabSz="800100">
            <a:lnSpc>
              <a:spcPct val="90000"/>
            </a:lnSpc>
            <a:spcBef>
              <a:spcPct val="0"/>
            </a:spcBef>
            <a:spcAft>
              <a:spcPct val="20000"/>
            </a:spcAft>
            <a:buChar char="•"/>
          </a:pPr>
          <a:r>
            <a:rPr lang="en-US" sz="1800" i="0" kern="1200" dirty="0">
              <a:latin typeface="Trebuchet MS" pitchFamily="34" charset="0"/>
            </a:rPr>
            <a:t>Central Government Securities -  Not less than 25%</a:t>
          </a:r>
          <a:endParaRPr lang="en-IN" sz="1800" b="0" i="0" kern="1200" dirty="0">
            <a:latin typeface="Trebuchet MS" pitchFamily="34" charset="0"/>
          </a:endParaRPr>
        </a:p>
        <a:p>
          <a:pPr marL="171450" lvl="1" indent="-171450" algn="l" defTabSz="800100">
            <a:lnSpc>
              <a:spcPct val="90000"/>
            </a:lnSpc>
            <a:spcBef>
              <a:spcPct val="0"/>
            </a:spcBef>
            <a:spcAft>
              <a:spcPct val="20000"/>
            </a:spcAft>
            <a:buChar char="•"/>
          </a:pPr>
          <a:r>
            <a:rPr lang="en-US" sz="1800" i="0" kern="1200" dirty="0">
              <a:latin typeface="Trebuchet MS" pitchFamily="34" charset="0"/>
            </a:rPr>
            <a:t>Central Government Securities, State Government Securities or Other Approved Securities -  Not less than 50% (including above)</a:t>
          </a:r>
          <a:endParaRPr lang="en-IN" sz="1800" b="0" i="0" kern="1200" dirty="0">
            <a:latin typeface="Trebuchet MS" pitchFamily="34" charset="0"/>
          </a:endParaRPr>
        </a:p>
        <a:p>
          <a:pPr marL="171450" lvl="1" indent="-171450" algn="l" defTabSz="800100">
            <a:lnSpc>
              <a:spcPct val="90000"/>
            </a:lnSpc>
            <a:spcBef>
              <a:spcPct val="0"/>
            </a:spcBef>
            <a:spcAft>
              <a:spcPct val="20000"/>
            </a:spcAft>
            <a:buChar char="•"/>
          </a:pPr>
          <a:r>
            <a:rPr lang="en-US" sz="1800" i="0" kern="1200" dirty="0">
              <a:latin typeface="Trebuchet MS" pitchFamily="34" charset="0"/>
            </a:rPr>
            <a:t>Approved Investments and Other Investments - Not exceeding 50%</a:t>
          </a:r>
          <a:endParaRPr lang="en-IN" sz="1800" b="0" i="0" kern="1200" dirty="0">
            <a:latin typeface="Trebuchet MS" pitchFamily="34" charset="0"/>
          </a:endParaRPr>
        </a:p>
        <a:p>
          <a:pPr marL="171450" lvl="1" indent="-171450" algn="l" defTabSz="800100">
            <a:lnSpc>
              <a:spcPct val="90000"/>
            </a:lnSpc>
            <a:spcBef>
              <a:spcPct val="0"/>
            </a:spcBef>
            <a:spcAft>
              <a:spcPct val="20000"/>
            </a:spcAft>
            <a:buChar char="•"/>
          </a:pPr>
          <a:r>
            <a:rPr lang="en-US" sz="1800" i="0" kern="1200" dirty="0">
              <a:latin typeface="Trebuchet MS" pitchFamily="34" charset="0"/>
            </a:rPr>
            <a:t>Other Investments -  Not exceeding 15%</a:t>
          </a:r>
          <a:endParaRPr lang="en-IN" sz="1800" b="0" i="0" kern="1200" dirty="0">
            <a:latin typeface="Trebuchet MS" pitchFamily="34" charset="0"/>
          </a:endParaRPr>
        </a:p>
        <a:p>
          <a:pPr marL="171450" lvl="1" indent="-171450" algn="l" defTabSz="800100">
            <a:lnSpc>
              <a:spcPct val="90000"/>
            </a:lnSpc>
            <a:spcBef>
              <a:spcPct val="0"/>
            </a:spcBef>
            <a:spcAft>
              <a:spcPct val="20000"/>
            </a:spcAft>
            <a:buChar char="•"/>
          </a:pPr>
          <a:r>
            <a:rPr lang="en-US" sz="1800" i="0" kern="1200" dirty="0">
              <a:latin typeface="Trebuchet MS" pitchFamily="34" charset="0"/>
            </a:rPr>
            <a:t>Investment in housing and infrastructure -  Not less than 15%</a:t>
          </a:r>
          <a:endParaRPr lang="en-IN" sz="1800" b="0" i="0" kern="1200" dirty="0">
            <a:latin typeface="Trebuchet MS" pitchFamily="34" charset="0"/>
          </a:endParaRPr>
        </a:p>
      </dsp:txBody>
      <dsp:txXfrm>
        <a:off x="0" y="506361"/>
        <a:ext cx="9036012" cy="199134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FDE5E-B73A-4EC3-AFB6-381DCD378EBC}">
      <dsp:nvSpPr>
        <dsp:cNvPr id="0" name=""/>
        <dsp:cNvSpPr/>
      </dsp:nvSpPr>
      <dsp:spPr>
        <a:xfrm>
          <a:off x="0" y="112803"/>
          <a:ext cx="9036012" cy="519715"/>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IN" sz="2400" b="1" kern="1200" dirty="0">
              <a:solidFill>
                <a:schemeClr val="bg1"/>
              </a:solidFill>
            </a:rPr>
            <a:t>GN -6 : Management of  With-Profits Fund</a:t>
          </a:r>
          <a:endParaRPr lang="en-US" sz="2400" kern="1200" dirty="0"/>
        </a:p>
      </dsp:txBody>
      <dsp:txXfrm>
        <a:off x="25370" y="138173"/>
        <a:ext cx="8985272" cy="468975"/>
      </dsp:txXfrm>
    </dsp:sp>
    <dsp:sp modelId="{700CF03E-2683-46B9-905F-2CBAFF92DB49}">
      <dsp:nvSpPr>
        <dsp:cNvPr id="0" name=""/>
        <dsp:cNvSpPr/>
      </dsp:nvSpPr>
      <dsp:spPr>
        <a:xfrm>
          <a:off x="0" y="766819"/>
          <a:ext cx="9036012" cy="149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89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0" i="0" kern="1200" dirty="0">
              <a:latin typeface="Trebuchet MS" panose="020B0603020202020204" pitchFamily="34" charset="0"/>
            </a:rPr>
            <a:t>When considering surrender values, the AA should have regard to:               Whether and to what extent surrender surpluses are being used to support the payouts to policyholders who hold their policies for longer. Where surrender surpluses are being used to support payouts to policyholders who hold their policies for longer, the AA should consider if the method of surplus distribution, either reversionary or terminal bonus, is well-matched to the source of surplus</a:t>
          </a:r>
          <a:endParaRPr lang="en-US" sz="1800" i="0" kern="1200" dirty="0">
            <a:latin typeface="Trebuchet MS" panose="020B0603020202020204" pitchFamily="34" charset="0"/>
          </a:endParaRPr>
        </a:p>
      </dsp:txBody>
      <dsp:txXfrm>
        <a:off x="0" y="766819"/>
        <a:ext cx="9036012" cy="14904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FDE5E-B73A-4EC3-AFB6-381DCD378EBC}">
      <dsp:nvSpPr>
        <dsp:cNvPr id="0" name=""/>
        <dsp:cNvSpPr/>
      </dsp:nvSpPr>
      <dsp:spPr>
        <a:xfrm>
          <a:off x="0" y="0"/>
          <a:ext cx="9036012" cy="536754"/>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IN" sz="2000" b="1" kern="1200" dirty="0">
              <a:solidFill>
                <a:schemeClr val="bg1"/>
              </a:solidFill>
              <a:latin typeface="Trebuchet MS" panose="020B0603020202020204" pitchFamily="34" charset="0"/>
            </a:rPr>
            <a:t>IRDAI (Distribution of Surplus) Regulations, 2002</a:t>
          </a:r>
          <a:endParaRPr lang="en-US" sz="2000" kern="1200" dirty="0"/>
        </a:p>
      </dsp:txBody>
      <dsp:txXfrm>
        <a:off x="26202" y="26202"/>
        <a:ext cx="8983608" cy="484350"/>
      </dsp:txXfrm>
    </dsp:sp>
    <dsp:sp modelId="{700CF03E-2683-46B9-905F-2CBAFF92DB49}">
      <dsp:nvSpPr>
        <dsp:cNvPr id="0" name=""/>
        <dsp:cNvSpPr/>
      </dsp:nvSpPr>
      <dsp:spPr>
        <a:xfrm>
          <a:off x="0" y="713238"/>
          <a:ext cx="9036012" cy="161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89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IN" sz="1800" i="0" kern="1200" dirty="0">
              <a:solidFill>
                <a:srgbClr val="000000"/>
              </a:solidFill>
              <a:latin typeface="Trebuchet MS" panose="020B0603020202020204" pitchFamily="34" charset="0"/>
            </a:rPr>
            <a:t>Shareholders’ share in surplus should be 1/9th of the surplus allocated to participating policyholders</a:t>
          </a:r>
          <a:endParaRPr lang="en-US" sz="1800" i="0" kern="1200" dirty="0">
            <a:latin typeface="Trebuchet MS" panose="020B0603020202020204" pitchFamily="34" charset="0"/>
          </a:endParaRPr>
        </a:p>
        <a:p>
          <a:pPr marL="171450" lvl="1" indent="-171450" algn="l" defTabSz="800100">
            <a:lnSpc>
              <a:spcPct val="90000"/>
            </a:lnSpc>
            <a:spcBef>
              <a:spcPct val="0"/>
            </a:spcBef>
            <a:spcAft>
              <a:spcPct val="20000"/>
            </a:spcAft>
            <a:buChar char="•"/>
          </a:pPr>
          <a:r>
            <a:rPr lang="en-IN" sz="1800" i="0" kern="1200" dirty="0">
              <a:solidFill>
                <a:srgbClr val="000000"/>
              </a:solidFill>
              <a:latin typeface="Trebuchet MS" panose="020B0603020202020204" pitchFamily="34" charset="0"/>
            </a:rPr>
            <a:t>An insurer cannot allocate exceeding 10% of the surplus to its shareholders</a:t>
          </a:r>
        </a:p>
        <a:p>
          <a:pPr marL="171450" lvl="1" indent="-171450" algn="l" defTabSz="800100">
            <a:lnSpc>
              <a:spcPct val="90000"/>
            </a:lnSpc>
            <a:spcBef>
              <a:spcPct val="0"/>
            </a:spcBef>
            <a:spcAft>
              <a:spcPct val="20000"/>
            </a:spcAft>
            <a:buChar char="•"/>
          </a:pPr>
          <a:r>
            <a:rPr lang="en-IN" sz="1800" i="0" kern="1200" dirty="0">
              <a:solidFill>
                <a:srgbClr val="000000"/>
              </a:solidFill>
              <a:latin typeface="Trebuchet MS" panose="020B0603020202020204" pitchFamily="34" charset="0"/>
            </a:rPr>
            <a:t>An insurer is required to obtain prior approval of the IRDAI in case where the allocation of surplus to Shareholders is not the 1/9th of the surplus allocated to participating policyholders</a:t>
          </a:r>
        </a:p>
      </dsp:txBody>
      <dsp:txXfrm>
        <a:off x="0" y="713238"/>
        <a:ext cx="9036012" cy="16146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ED5EC-BFF1-4253-B71F-285C44E392FD}">
      <dsp:nvSpPr>
        <dsp:cNvPr id="0" name=""/>
        <dsp:cNvSpPr/>
      </dsp:nvSpPr>
      <dsp:spPr>
        <a:xfrm>
          <a:off x="0" y="420288"/>
          <a:ext cx="9944140" cy="680400"/>
        </a:xfrm>
        <a:prstGeom prst="rect">
          <a:avLst/>
        </a:prstGeom>
        <a:solidFill>
          <a:schemeClr val="bg1"/>
        </a:solidFill>
        <a:ln w="25400" cap="flat" cmpd="sng" algn="ctr">
          <a:solidFill>
            <a:srgbClr val="336699"/>
          </a:solidFill>
          <a:prstDash val="solid"/>
        </a:ln>
        <a:effectLst/>
      </dsp:spPr>
      <dsp:style>
        <a:lnRef idx="2">
          <a:scrgbClr r="0" g="0" b="0"/>
        </a:lnRef>
        <a:fillRef idx="1">
          <a:scrgbClr r="0" g="0" b="0"/>
        </a:fillRef>
        <a:effectRef idx="0">
          <a:scrgbClr r="0" g="0" b="0"/>
        </a:effectRef>
        <a:fontRef idx="minor"/>
      </dsp:style>
      <dsp:txBody>
        <a:bodyPr spcFirstLastPara="0" vert="horz" wrap="square" lIns="771776" tIns="562356" rIns="771776" bIns="142240" numCol="1" spcCol="1270" anchor="t" anchorCtr="0">
          <a:noAutofit/>
        </a:bodyPr>
        <a:lstStyle/>
        <a:p>
          <a:pPr marL="228600" lvl="1" indent="-228600" algn="l" defTabSz="889000">
            <a:lnSpc>
              <a:spcPct val="90000"/>
            </a:lnSpc>
            <a:spcBef>
              <a:spcPct val="0"/>
            </a:spcBef>
            <a:spcAft>
              <a:spcPct val="15000"/>
            </a:spcAft>
            <a:buChar char="•"/>
          </a:pPr>
          <a:endParaRPr lang="en-US" sz="2000" i="1" kern="1200" dirty="0">
            <a:latin typeface="Trebuchet MS" panose="020B0603020202020204" pitchFamily="34" charset="0"/>
          </a:endParaRPr>
        </a:p>
      </dsp:txBody>
      <dsp:txXfrm>
        <a:off x="0" y="420288"/>
        <a:ext cx="9944140" cy="680400"/>
      </dsp:txXfrm>
    </dsp:sp>
    <dsp:sp modelId="{9A3C02F2-B27F-44AF-B4B6-440BABEA8DEC}">
      <dsp:nvSpPr>
        <dsp:cNvPr id="0" name=""/>
        <dsp:cNvSpPr/>
      </dsp:nvSpPr>
      <dsp:spPr>
        <a:xfrm>
          <a:off x="473414" y="21768"/>
          <a:ext cx="9468287" cy="797040"/>
        </a:xfrm>
        <a:prstGeom prst="roundRect">
          <a:avLst/>
        </a:prstGeom>
        <a:solidFill>
          <a:srgbClr val="336699"/>
        </a:solidFill>
        <a:ln w="25400" cap="flat" cmpd="sng" algn="ctr">
          <a:solidFill>
            <a:srgbClr val="3366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05" tIns="0" rIns="263105" bIns="0" numCol="1" spcCol="1270" anchor="ctr" anchorCtr="0">
          <a:noAutofit/>
        </a:bodyPr>
        <a:lstStyle/>
        <a:p>
          <a:pPr marL="0" lvl="0" indent="0" algn="l" defTabSz="889000">
            <a:lnSpc>
              <a:spcPct val="90000"/>
            </a:lnSpc>
            <a:spcBef>
              <a:spcPct val="0"/>
            </a:spcBef>
            <a:spcAft>
              <a:spcPct val="35000"/>
            </a:spcAft>
            <a:buNone/>
          </a:pPr>
          <a:r>
            <a:rPr lang="en-US" sz="2000" i="0" kern="1200" dirty="0">
              <a:effectLst>
                <a:outerShdw blurRad="38100" dist="38100" dir="2700000" algn="tl">
                  <a:srgbClr val="000000">
                    <a:alpha val="43137"/>
                  </a:srgbClr>
                </a:outerShdw>
              </a:effectLst>
              <a:latin typeface="Trebuchet MS" panose="020B0603020202020204" pitchFamily="34" charset="0"/>
            </a:rPr>
            <a:t>Meeting the policyholders’ reasonable expectations is one of the key responsibilities of the Appointed Actuary of a life insurance company</a:t>
          </a:r>
          <a:endParaRPr lang="en-US" sz="2000" i="1" kern="1200" dirty="0">
            <a:latin typeface="Trebuchet MS" panose="020B0603020202020204" pitchFamily="34" charset="0"/>
          </a:endParaRPr>
        </a:p>
      </dsp:txBody>
      <dsp:txXfrm>
        <a:off x="512322" y="60676"/>
        <a:ext cx="9390471" cy="719224"/>
      </dsp:txXfrm>
    </dsp:sp>
    <dsp:sp modelId="{6C3D2275-4729-4692-A37B-7FDD93046180}">
      <dsp:nvSpPr>
        <dsp:cNvPr id="0" name=""/>
        <dsp:cNvSpPr/>
      </dsp:nvSpPr>
      <dsp:spPr>
        <a:xfrm>
          <a:off x="0" y="1645008"/>
          <a:ext cx="9944140" cy="680400"/>
        </a:xfrm>
        <a:prstGeom prst="rect">
          <a:avLst/>
        </a:prstGeom>
        <a:solidFill>
          <a:schemeClr val="bg1"/>
        </a:solidFill>
        <a:ln w="25400" cap="flat" cmpd="sng" algn="ctr">
          <a:solidFill>
            <a:srgbClr val="336699"/>
          </a:solidFill>
          <a:prstDash val="solid"/>
        </a:ln>
        <a:effectLst/>
      </dsp:spPr>
      <dsp:style>
        <a:lnRef idx="2">
          <a:scrgbClr r="0" g="0" b="0"/>
        </a:lnRef>
        <a:fillRef idx="1">
          <a:scrgbClr r="0" g="0" b="0"/>
        </a:fillRef>
        <a:effectRef idx="0">
          <a:scrgbClr r="0" g="0" b="0"/>
        </a:effectRef>
        <a:fontRef idx="minor"/>
      </dsp:style>
      <dsp:txBody>
        <a:bodyPr spcFirstLastPara="0" vert="horz" wrap="square" lIns="771776" tIns="562356" rIns="771776" bIns="142240" numCol="1" spcCol="1270" anchor="t" anchorCtr="0">
          <a:noAutofit/>
        </a:bodyPr>
        <a:lstStyle/>
        <a:p>
          <a:pPr marL="228600" lvl="1" indent="-228600" algn="l" defTabSz="889000">
            <a:lnSpc>
              <a:spcPct val="90000"/>
            </a:lnSpc>
            <a:spcBef>
              <a:spcPct val="0"/>
            </a:spcBef>
            <a:spcAft>
              <a:spcPct val="15000"/>
            </a:spcAft>
            <a:buChar char="•"/>
          </a:pPr>
          <a:endParaRPr lang="en-US" sz="2000" b="0" i="1" kern="1200" dirty="0">
            <a:latin typeface="Trebuchet MS" panose="020B0603020202020204" pitchFamily="34" charset="0"/>
          </a:endParaRPr>
        </a:p>
      </dsp:txBody>
      <dsp:txXfrm>
        <a:off x="0" y="1645008"/>
        <a:ext cx="9944140" cy="680400"/>
      </dsp:txXfrm>
    </dsp:sp>
    <dsp:sp modelId="{A7F24830-6484-43E9-B1A5-72E9EC2C88BA}">
      <dsp:nvSpPr>
        <dsp:cNvPr id="0" name=""/>
        <dsp:cNvSpPr/>
      </dsp:nvSpPr>
      <dsp:spPr>
        <a:xfrm>
          <a:off x="473414" y="1246488"/>
          <a:ext cx="9468287" cy="797040"/>
        </a:xfrm>
        <a:prstGeom prst="roundRect">
          <a:avLst/>
        </a:prstGeom>
        <a:solidFill>
          <a:srgbClr val="336699"/>
        </a:solidFill>
        <a:ln w="25400" cap="flat" cmpd="sng" algn="ctr">
          <a:solidFill>
            <a:srgbClr val="3366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05" tIns="0" rIns="263105" bIns="0" numCol="1" spcCol="1270" anchor="ctr" anchorCtr="0">
          <a:noAutofit/>
        </a:bodyPr>
        <a:lstStyle/>
        <a:p>
          <a:pPr marL="0" lvl="0" indent="0" algn="l" defTabSz="889000">
            <a:lnSpc>
              <a:spcPct val="90000"/>
            </a:lnSpc>
            <a:spcBef>
              <a:spcPct val="0"/>
            </a:spcBef>
            <a:spcAft>
              <a:spcPct val="35000"/>
            </a:spcAft>
            <a:buNone/>
          </a:pPr>
          <a:r>
            <a:rPr lang="en-US" sz="2000" b="0" i="0" kern="1200" dirty="0">
              <a:solidFill>
                <a:schemeClr val="bg1"/>
              </a:solidFill>
              <a:latin typeface="Trebuchet MS" panose="020B0603020202020204" pitchFamily="34" charset="0"/>
            </a:rPr>
            <a:t>The Appointed Actuary </a:t>
          </a:r>
          <a:r>
            <a:rPr lang="en-US" sz="2000" b="0" i="0" kern="1200" dirty="0">
              <a:latin typeface="Trebuchet MS" panose="020B0603020202020204" pitchFamily="34" charset="0"/>
            </a:rPr>
            <a:t>should evaluate the professional and regulatory issues </a:t>
          </a:r>
          <a:r>
            <a:rPr lang="en-US" sz="2000" b="0" i="0" kern="1200" dirty="0">
              <a:effectLst>
                <a:outerShdw blurRad="38100" dist="38100" dir="2700000" algn="tl">
                  <a:srgbClr val="000000">
                    <a:alpha val="43137"/>
                  </a:srgbClr>
                </a:outerShdw>
              </a:effectLst>
              <a:latin typeface="Trebuchet MS" panose="020B0603020202020204" pitchFamily="34" charset="0"/>
            </a:rPr>
            <a:t>before</a:t>
          </a:r>
          <a:r>
            <a:rPr lang="en-US" sz="2000" b="0" i="0" kern="1200" dirty="0">
              <a:latin typeface="Trebuchet MS" panose="020B0603020202020204" pitchFamily="34" charset="0"/>
            </a:rPr>
            <a:t> taking any decision </a:t>
          </a:r>
        </a:p>
      </dsp:txBody>
      <dsp:txXfrm>
        <a:off x="512322" y="1285396"/>
        <a:ext cx="9390471" cy="719224"/>
      </dsp:txXfrm>
    </dsp:sp>
    <dsp:sp modelId="{506D4533-949A-4871-8A50-01FC1BD48400}">
      <dsp:nvSpPr>
        <dsp:cNvPr id="0" name=""/>
        <dsp:cNvSpPr/>
      </dsp:nvSpPr>
      <dsp:spPr>
        <a:xfrm>
          <a:off x="0" y="2869728"/>
          <a:ext cx="9944140" cy="680400"/>
        </a:xfrm>
        <a:prstGeom prst="rect">
          <a:avLst/>
        </a:prstGeom>
        <a:solidFill>
          <a:schemeClr val="bg1"/>
        </a:solidFill>
        <a:ln w="25400" cap="flat" cmpd="sng" algn="ctr">
          <a:solidFill>
            <a:srgbClr val="336699"/>
          </a:solidFill>
          <a:prstDash val="solid"/>
        </a:ln>
        <a:effectLst/>
      </dsp:spPr>
      <dsp:style>
        <a:lnRef idx="2">
          <a:scrgbClr r="0" g="0" b="0"/>
        </a:lnRef>
        <a:fillRef idx="1">
          <a:scrgbClr r="0" g="0" b="0"/>
        </a:fillRef>
        <a:effectRef idx="0">
          <a:scrgbClr r="0" g="0" b="0"/>
        </a:effectRef>
        <a:fontRef idx="minor"/>
      </dsp:style>
      <dsp:txBody>
        <a:bodyPr spcFirstLastPara="0" vert="horz" wrap="square" lIns="771776" tIns="562356" rIns="771776" bIns="142240" numCol="1" spcCol="1270" anchor="t" anchorCtr="0">
          <a:noAutofit/>
        </a:bodyPr>
        <a:lstStyle/>
        <a:p>
          <a:pPr marL="228600" lvl="1" indent="-228600" algn="l" defTabSz="889000">
            <a:lnSpc>
              <a:spcPct val="90000"/>
            </a:lnSpc>
            <a:spcBef>
              <a:spcPct val="0"/>
            </a:spcBef>
            <a:spcAft>
              <a:spcPct val="15000"/>
            </a:spcAft>
            <a:buChar char="•"/>
          </a:pPr>
          <a:endParaRPr lang="en-US" sz="2000" b="0" i="1" kern="1200" dirty="0">
            <a:latin typeface="Trebuchet MS" panose="020B0603020202020204" pitchFamily="34" charset="0"/>
          </a:endParaRPr>
        </a:p>
      </dsp:txBody>
      <dsp:txXfrm>
        <a:off x="0" y="2869728"/>
        <a:ext cx="9944140" cy="680400"/>
      </dsp:txXfrm>
    </dsp:sp>
    <dsp:sp modelId="{A76D213E-7340-4B7B-94A8-4B9F58576A10}">
      <dsp:nvSpPr>
        <dsp:cNvPr id="0" name=""/>
        <dsp:cNvSpPr/>
      </dsp:nvSpPr>
      <dsp:spPr>
        <a:xfrm>
          <a:off x="473414" y="2471208"/>
          <a:ext cx="9468287" cy="797040"/>
        </a:xfrm>
        <a:prstGeom prst="roundRect">
          <a:avLst/>
        </a:prstGeom>
        <a:solidFill>
          <a:srgbClr val="336699"/>
        </a:solidFill>
        <a:ln w="25400" cap="flat" cmpd="sng" algn="ctr">
          <a:solidFill>
            <a:srgbClr val="3366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05" tIns="0" rIns="263105" bIns="0" numCol="1" spcCol="1270" anchor="ctr" anchorCtr="0">
          <a:noAutofit/>
        </a:bodyPr>
        <a:lstStyle/>
        <a:p>
          <a:pPr marL="0" lvl="0" indent="0" algn="l" defTabSz="889000">
            <a:lnSpc>
              <a:spcPct val="90000"/>
            </a:lnSpc>
            <a:spcBef>
              <a:spcPct val="0"/>
            </a:spcBef>
            <a:spcAft>
              <a:spcPct val="35000"/>
            </a:spcAft>
            <a:buNone/>
          </a:pPr>
          <a:r>
            <a:rPr lang="en-US" sz="2000" i="0" kern="1200" dirty="0">
              <a:latin typeface="Trebuchet MS" panose="020B0603020202020204" pitchFamily="34" charset="0"/>
            </a:rPr>
            <a:t>Before taking a decision, it is crucial to consider its overall implications on all stakeholders of the company</a:t>
          </a:r>
          <a:endParaRPr lang="en-US" sz="2000" i="0" kern="1200" dirty="0"/>
        </a:p>
      </dsp:txBody>
      <dsp:txXfrm>
        <a:off x="512322" y="2510116"/>
        <a:ext cx="9390471" cy="719224"/>
      </dsp:txXfrm>
    </dsp:sp>
    <dsp:sp modelId="{0293CD8A-C150-4D1D-BE4C-BB427C3B14CD}">
      <dsp:nvSpPr>
        <dsp:cNvPr id="0" name=""/>
        <dsp:cNvSpPr/>
      </dsp:nvSpPr>
      <dsp:spPr>
        <a:xfrm>
          <a:off x="0" y="4329080"/>
          <a:ext cx="9944140" cy="680400"/>
        </a:xfrm>
        <a:prstGeom prst="rect">
          <a:avLst/>
        </a:prstGeom>
        <a:solidFill>
          <a:schemeClr val="bg1"/>
        </a:solidFill>
        <a:ln w="25400" cap="flat" cmpd="sng" algn="ctr">
          <a:solidFill>
            <a:srgbClr val="336699"/>
          </a:solidFill>
          <a:prstDash val="solid"/>
        </a:ln>
        <a:effectLst/>
      </dsp:spPr>
      <dsp:style>
        <a:lnRef idx="2">
          <a:scrgbClr r="0" g="0" b="0"/>
        </a:lnRef>
        <a:fillRef idx="1">
          <a:scrgbClr r="0" g="0" b="0"/>
        </a:fillRef>
        <a:effectRef idx="0">
          <a:scrgbClr r="0" g="0" b="0"/>
        </a:effectRef>
        <a:fontRef idx="minor"/>
      </dsp:style>
      <dsp:txBody>
        <a:bodyPr spcFirstLastPara="0" vert="horz" wrap="square" lIns="771776" tIns="562356" rIns="771776" bIns="142240" numCol="1" spcCol="1270" anchor="t" anchorCtr="0">
          <a:noAutofit/>
        </a:bodyPr>
        <a:lstStyle/>
        <a:p>
          <a:pPr marL="228600" lvl="1" indent="-228600" algn="l" defTabSz="889000">
            <a:lnSpc>
              <a:spcPct val="90000"/>
            </a:lnSpc>
            <a:spcBef>
              <a:spcPct val="0"/>
            </a:spcBef>
            <a:spcAft>
              <a:spcPct val="15000"/>
            </a:spcAft>
            <a:buChar char="•"/>
          </a:pPr>
          <a:endParaRPr lang="en-US" sz="2000" b="0" i="1" kern="1200" dirty="0">
            <a:latin typeface="Trebuchet MS" panose="020B0603020202020204" pitchFamily="34" charset="0"/>
          </a:endParaRPr>
        </a:p>
      </dsp:txBody>
      <dsp:txXfrm>
        <a:off x="0" y="4329080"/>
        <a:ext cx="9944140" cy="680400"/>
      </dsp:txXfrm>
    </dsp:sp>
    <dsp:sp modelId="{430B8C71-A078-4048-93A2-319DC0781BFC}">
      <dsp:nvSpPr>
        <dsp:cNvPr id="0" name=""/>
        <dsp:cNvSpPr/>
      </dsp:nvSpPr>
      <dsp:spPr>
        <a:xfrm>
          <a:off x="473414" y="3695928"/>
          <a:ext cx="9468287" cy="1031672"/>
        </a:xfrm>
        <a:prstGeom prst="roundRect">
          <a:avLst/>
        </a:prstGeom>
        <a:solidFill>
          <a:srgbClr val="336699"/>
        </a:solidFill>
        <a:ln w="25400" cap="flat" cmpd="sng" algn="ctr">
          <a:solidFill>
            <a:srgbClr val="33669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05" tIns="0" rIns="263105" bIns="0" numCol="1" spcCol="1270" anchor="ctr" anchorCtr="0">
          <a:noAutofit/>
        </a:bodyPr>
        <a:lstStyle/>
        <a:p>
          <a:pPr marL="0" lvl="0" indent="0" algn="l" defTabSz="889000">
            <a:lnSpc>
              <a:spcPct val="90000"/>
            </a:lnSpc>
            <a:spcBef>
              <a:spcPct val="0"/>
            </a:spcBef>
            <a:spcAft>
              <a:spcPct val="35000"/>
            </a:spcAft>
            <a:buNone/>
          </a:pPr>
          <a:r>
            <a:rPr lang="en-US" sz="2000" i="0" kern="1200" dirty="0">
              <a:latin typeface="Trebuchet MS" panose="020B0603020202020204" pitchFamily="34" charset="0"/>
            </a:rPr>
            <a:t>Clear communication is important to ensure to the policyholders and other stakeholders are aware of the key issues and implications of any decision taken</a:t>
          </a:r>
          <a:endParaRPr lang="en-US" sz="2000" b="0" i="0" kern="1200" dirty="0">
            <a:latin typeface="Trebuchet MS" panose="020B0603020202020204" pitchFamily="34" charset="0"/>
          </a:endParaRPr>
        </a:p>
      </dsp:txBody>
      <dsp:txXfrm>
        <a:off x="523776" y="3746290"/>
        <a:ext cx="9367563" cy="93094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2CE25-61D7-42B5-A279-D89331C050A2}">
      <dsp:nvSpPr>
        <dsp:cNvPr id="0" name=""/>
        <dsp:cNvSpPr/>
      </dsp:nvSpPr>
      <dsp:spPr>
        <a:xfrm>
          <a:off x="0" y="1523996"/>
          <a:ext cx="10134600" cy="1254825"/>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rtl="0">
            <a:lnSpc>
              <a:spcPct val="90000"/>
            </a:lnSpc>
            <a:spcBef>
              <a:spcPct val="0"/>
            </a:spcBef>
            <a:spcAft>
              <a:spcPct val="35000"/>
            </a:spcAft>
            <a:buNone/>
          </a:pPr>
          <a:r>
            <a:rPr lang="en-US" altLang="en-US" sz="5400" u="none" kern="1200" dirty="0">
              <a:solidFill>
                <a:schemeClr val="bg1"/>
              </a:solidFill>
              <a:latin typeface="Trebuchet MS" panose="020B0603020202020204" pitchFamily="34" charset="0"/>
            </a:rPr>
            <a:t>References</a:t>
          </a:r>
          <a:endParaRPr lang="en-US" sz="5400" u="none" kern="1200" dirty="0">
            <a:solidFill>
              <a:schemeClr val="bg1"/>
            </a:solidFill>
            <a:latin typeface="Trebuchet MS" panose="020B0603020202020204" pitchFamily="34" charset="0"/>
          </a:endParaRPr>
        </a:p>
      </dsp:txBody>
      <dsp:txXfrm>
        <a:off x="61256" y="1585252"/>
        <a:ext cx="10012088" cy="11323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2CE25-61D7-42B5-A279-D89331C050A2}">
      <dsp:nvSpPr>
        <dsp:cNvPr id="0" name=""/>
        <dsp:cNvSpPr/>
      </dsp:nvSpPr>
      <dsp:spPr>
        <a:xfrm>
          <a:off x="0" y="1523996"/>
          <a:ext cx="10134600" cy="1254825"/>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rtl="0">
            <a:lnSpc>
              <a:spcPct val="90000"/>
            </a:lnSpc>
            <a:spcBef>
              <a:spcPct val="0"/>
            </a:spcBef>
            <a:spcAft>
              <a:spcPct val="35000"/>
            </a:spcAft>
            <a:buNone/>
          </a:pPr>
          <a:r>
            <a:rPr lang="en-US" sz="5400" kern="1200" dirty="0">
              <a:latin typeface="Trebuchet MS" panose="020B0603020202020204" pitchFamily="34" charset="0"/>
            </a:rPr>
            <a:t>What went wrong?</a:t>
          </a:r>
        </a:p>
      </dsp:txBody>
      <dsp:txXfrm>
        <a:off x="61256" y="1585252"/>
        <a:ext cx="10012088" cy="11323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2CE25-61D7-42B5-A279-D89331C050A2}">
      <dsp:nvSpPr>
        <dsp:cNvPr id="0" name=""/>
        <dsp:cNvSpPr/>
      </dsp:nvSpPr>
      <dsp:spPr>
        <a:xfrm>
          <a:off x="0" y="1523996"/>
          <a:ext cx="10134600" cy="1254825"/>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rtl="0">
            <a:lnSpc>
              <a:spcPct val="90000"/>
            </a:lnSpc>
            <a:spcBef>
              <a:spcPct val="0"/>
            </a:spcBef>
            <a:spcAft>
              <a:spcPct val="35000"/>
            </a:spcAft>
            <a:buNone/>
          </a:pPr>
          <a:r>
            <a:rPr lang="en-US" sz="5400" kern="1200" dirty="0">
              <a:latin typeface="Trebuchet MS" panose="020B0603020202020204" pitchFamily="34" charset="0"/>
            </a:rPr>
            <a:t>Key issues to be considered</a:t>
          </a:r>
        </a:p>
      </dsp:txBody>
      <dsp:txXfrm>
        <a:off x="61256" y="1585252"/>
        <a:ext cx="10012088" cy="11323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FDE5E-B73A-4EC3-AFB6-381DCD378EBC}">
      <dsp:nvSpPr>
        <dsp:cNvPr id="0" name=""/>
        <dsp:cNvSpPr/>
      </dsp:nvSpPr>
      <dsp:spPr>
        <a:xfrm>
          <a:off x="0" y="0"/>
          <a:ext cx="9036012" cy="462998"/>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altLang="en-US" sz="2400" kern="1200" dirty="0">
              <a:solidFill>
                <a:schemeClr val="bg1"/>
              </a:solidFill>
              <a:latin typeface="Trebuchet MS" panose="020B0603020202020204" pitchFamily="34" charset="0"/>
            </a:rPr>
            <a:t>IRDAI (Protection of Policyholders’ Interest) Reg., 2017</a:t>
          </a:r>
          <a:endParaRPr lang="en-US" sz="2400" kern="1200" dirty="0">
            <a:solidFill>
              <a:schemeClr val="bg1"/>
            </a:solidFill>
          </a:endParaRPr>
        </a:p>
      </dsp:txBody>
      <dsp:txXfrm>
        <a:off x="22602" y="22602"/>
        <a:ext cx="8990808" cy="417794"/>
      </dsp:txXfrm>
    </dsp:sp>
    <dsp:sp modelId="{700CF03E-2683-46B9-905F-2CBAFF92DB49}">
      <dsp:nvSpPr>
        <dsp:cNvPr id="0" name=""/>
        <dsp:cNvSpPr/>
      </dsp:nvSpPr>
      <dsp:spPr>
        <a:xfrm>
          <a:off x="0" y="502205"/>
          <a:ext cx="9036012" cy="1589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89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altLang="en-US" sz="1800" b="0" kern="1200" dirty="0">
              <a:solidFill>
                <a:srgbClr val="000000"/>
              </a:solidFill>
              <a:latin typeface="Trebuchet MS" panose="020B0603020202020204" pitchFamily="34" charset="0"/>
            </a:rPr>
            <a:t>Provide all material information in respect of a proposed cover to the prospect to enable the prospect to decide on the best cover that would be in his interest</a:t>
          </a:r>
          <a:endParaRPr lang="en-US" sz="1800" b="0" i="1" kern="1200" dirty="0">
            <a:latin typeface="Trebuchet MS" panose="020B0603020202020204" pitchFamily="34" charset="0"/>
          </a:endParaRPr>
        </a:p>
        <a:p>
          <a:pPr marL="171450" lvl="1" indent="-171450" algn="l" defTabSz="800100">
            <a:lnSpc>
              <a:spcPct val="90000"/>
            </a:lnSpc>
            <a:spcBef>
              <a:spcPct val="0"/>
            </a:spcBef>
            <a:spcAft>
              <a:spcPct val="20000"/>
            </a:spcAft>
            <a:buChar char="•"/>
          </a:pPr>
          <a:r>
            <a:rPr lang="en-US" altLang="en-US" sz="1800" b="0" kern="1200" dirty="0">
              <a:solidFill>
                <a:srgbClr val="000000"/>
              </a:solidFill>
              <a:latin typeface="Trebuchet MS" panose="020B0603020202020204" pitchFamily="34" charset="0"/>
            </a:rPr>
            <a:t>Inform participating policyholders, at least once in a year, the bonus accrued to their policies </a:t>
          </a:r>
          <a:endParaRPr lang="en-US" sz="1800" b="0" i="1" kern="1200" dirty="0">
            <a:latin typeface="Trebuchet MS" panose="020B0603020202020204" pitchFamily="34" charset="0"/>
          </a:endParaRPr>
        </a:p>
        <a:p>
          <a:pPr marL="171450" lvl="1" indent="-171450" algn="l" defTabSz="800100">
            <a:lnSpc>
              <a:spcPct val="90000"/>
            </a:lnSpc>
            <a:spcBef>
              <a:spcPct val="0"/>
            </a:spcBef>
            <a:spcAft>
              <a:spcPct val="20000"/>
            </a:spcAft>
            <a:buChar char="•"/>
          </a:pPr>
          <a:r>
            <a:rPr lang="en-US" altLang="en-US" sz="1800" b="0" kern="1200" dirty="0">
              <a:solidFill>
                <a:srgbClr val="000000"/>
              </a:solidFill>
              <a:latin typeface="Trebuchet MS" panose="020B0603020202020204" pitchFamily="34" charset="0"/>
            </a:rPr>
            <a:t>Proper procedures and effective mechanism to resolve complaints and grievances of policyholders</a:t>
          </a:r>
          <a:endParaRPr lang="en-US" sz="1800" b="0" i="1" kern="1200" dirty="0">
            <a:latin typeface="Trebuchet MS" panose="020B0603020202020204" pitchFamily="34" charset="0"/>
          </a:endParaRPr>
        </a:p>
      </dsp:txBody>
      <dsp:txXfrm>
        <a:off x="0" y="502205"/>
        <a:ext cx="9036012" cy="15897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FDE5E-B73A-4EC3-AFB6-381DCD378EBC}">
      <dsp:nvSpPr>
        <dsp:cNvPr id="0" name=""/>
        <dsp:cNvSpPr/>
      </dsp:nvSpPr>
      <dsp:spPr>
        <a:xfrm>
          <a:off x="0" y="1132"/>
          <a:ext cx="9036012" cy="513931"/>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IRDAI (Appointed Actuary) Regulations, 2017</a:t>
          </a:r>
        </a:p>
      </dsp:txBody>
      <dsp:txXfrm>
        <a:off x="25088" y="26220"/>
        <a:ext cx="8985836" cy="463755"/>
      </dsp:txXfrm>
    </dsp:sp>
    <dsp:sp modelId="{700CF03E-2683-46B9-905F-2CBAFF92DB49}">
      <dsp:nvSpPr>
        <dsp:cNvPr id="0" name=""/>
        <dsp:cNvSpPr/>
      </dsp:nvSpPr>
      <dsp:spPr>
        <a:xfrm>
          <a:off x="0" y="515064"/>
          <a:ext cx="9036012" cy="757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89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IN" sz="1800" i="0" kern="1200" dirty="0">
              <a:latin typeface="Trebuchet MS" panose="020B0603020202020204" pitchFamily="34" charset="0"/>
            </a:rPr>
            <a:t>Ensure the solvency of the insurer at all times</a:t>
          </a:r>
          <a:endParaRPr lang="en-US" sz="1800" i="0" kern="1200" dirty="0">
            <a:latin typeface="Trebuchet MS" panose="020B0603020202020204" pitchFamily="34" charset="0"/>
          </a:endParaRPr>
        </a:p>
        <a:p>
          <a:pPr marL="171450" lvl="1" indent="-171450" algn="l" defTabSz="800100">
            <a:lnSpc>
              <a:spcPct val="90000"/>
            </a:lnSpc>
            <a:spcBef>
              <a:spcPct val="0"/>
            </a:spcBef>
            <a:spcAft>
              <a:spcPct val="20000"/>
            </a:spcAft>
            <a:buChar char="•"/>
          </a:pPr>
          <a:r>
            <a:rPr lang="en-US" sz="1800" i="0" kern="1200" dirty="0">
              <a:latin typeface="Trebuchet MS" panose="020B0603020202020204" pitchFamily="34" charset="0"/>
            </a:rPr>
            <a:t>Ensure that the policyholders’ reasonable expectations have been considered in the matter of valuation of liabilities and distribution of surplus</a:t>
          </a:r>
        </a:p>
      </dsp:txBody>
      <dsp:txXfrm>
        <a:off x="0" y="515064"/>
        <a:ext cx="9036012" cy="7577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FDE5E-B73A-4EC3-AFB6-381DCD378EBC}">
      <dsp:nvSpPr>
        <dsp:cNvPr id="0" name=""/>
        <dsp:cNvSpPr/>
      </dsp:nvSpPr>
      <dsp:spPr>
        <a:xfrm>
          <a:off x="0" y="8282"/>
          <a:ext cx="9036012" cy="440709"/>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IN" sz="2400" b="1" kern="1200" dirty="0">
              <a:solidFill>
                <a:schemeClr val="bg1"/>
              </a:solidFill>
            </a:rPr>
            <a:t>APS -5 : </a:t>
          </a:r>
          <a:r>
            <a:rPr lang="en-US" altLang="en-US" sz="2400" kern="1200" dirty="0">
              <a:solidFill>
                <a:schemeClr val="bg1"/>
              </a:solidFill>
              <a:latin typeface="Trebuchet MS" panose="020B0603020202020204" pitchFamily="34" charset="0"/>
            </a:rPr>
            <a:t>AA and Principles of Life Insurance Policy Illustrations</a:t>
          </a:r>
          <a:endParaRPr lang="en-US" sz="2400" kern="1200" dirty="0"/>
        </a:p>
      </dsp:txBody>
      <dsp:txXfrm>
        <a:off x="21514" y="29796"/>
        <a:ext cx="8992984" cy="397681"/>
      </dsp:txXfrm>
    </dsp:sp>
    <dsp:sp modelId="{700CF03E-2683-46B9-905F-2CBAFF92DB49}">
      <dsp:nvSpPr>
        <dsp:cNvPr id="0" name=""/>
        <dsp:cNvSpPr/>
      </dsp:nvSpPr>
      <dsp:spPr>
        <a:xfrm>
          <a:off x="0" y="448992"/>
          <a:ext cx="9036012" cy="745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893"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IN" sz="1800" i="0" kern="1200" dirty="0">
              <a:latin typeface="Trebuchet MS" panose="020B0603020202020204" pitchFamily="34" charset="0"/>
            </a:rPr>
            <a:t>An insurer shall review the assumptions in its sales illustrations at least once in a year and where the assumptions are no longer valid, revise the sales illustration</a:t>
          </a:r>
          <a:endParaRPr lang="en-US" sz="1800" i="0" kern="1200" dirty="0"/>
        </a:p>
      </dsp:txBody>
      <dsp:txXfrm>
        <a:off x="0" y="448992"/>
        <a:ext cx="9036012" cy="7452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2CE25-61D7-42B5-A279-D89331C050A2}">
      <dsp:nvSpPr>
        <dsp:cNvPr id="0" name=""/>
        <dsp:cNvSpPr/>
      </dsp:nvSpPr>
      <dsp:spPr>
        <a:xfrm>
          <a:off x="0" y="1523996"/>
          <a:ext cx="10134600" cy="1254825"/>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rtl="0">
            <a:lnSpc>
              <a:spcPct val="90000"/>
            </a:lnSpc>
            <a:spcBef>
              <a:spcPct val="0"/>
            </a:spcBef>
            <a:spcAft>
              <a:spcPct val="35000"/>
            </a:spcAft>
            <a:buNone/>
          </a:pPr>
          <a:r>
            <a:rPr lang="en-US" altLang="en-US" sz="5400" u="none" kern="1200" dirty="0">
              <a:solidFill>
                <a:schemeClr val="bg1"/>
              </a:solidFill>
              <a:latin typeface="Trebuchet MS" panose="020B0603020202020204" pitchFamily="34" charset="0"/>
            </a:rPr>
            <a:t>Investigations required </a:t>
          </a:r>
          <a:endParaRPr lang="en-US" sz="5400" u="none" kern="1200" dirty="0">
            <a:solidFill>
              <a:schemeClr val="bg1"/>
            </a:solidFill>
          </a:endParaRPr>
        </a:p>
      </dsp:txBody>
      <dsp:txXfrm>
        <a:off x="61256" y="1585252"/>
        <a:ext cx="10012088" cy="113231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FDE5E-B73A-4EC3-AFB6-381DCD378EBC}">
      <dsp:nvSpPr>
        <dsp:cNvPr id="0" name=""/>
        <dsp:cNvSpPr/>
      </dsp:nvSpPr>
      <dsp:spPr>
        <a:xfrm>
          <a:off x="0" y="0"/>
          <a:ext cx="9036012" cy="419720"/>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IN" sz="2400" kern="1200" dirty="0">
              <a:solidFill>
                <a:schemeClr val="bg1"/>
              </a:solidFill>
              <a:latin typeface="Trebuchet MS" panose="020B0603020202020204" pitchFamily="34" charset="0"/>
            </a:rPr>
            <a:t>IRDAI (Non-Linked Product) Regulations, 2013</a:t>
          </a:r>
          <a:endParaRPr lang="en-US" sz="2400" kern="1200" dirty="0">
            <a:solidFill>
              <a:schemeClr val="bg1"/>
            </a:solidFill>
          </a:endParaRPr>
        </a:p>
      </dsp:txBody>
      <dsp:txXfrm>
        <a:off x="20489" y="20489"/>
        <a:ext cx="8995034" cy="378742"/>
      </dsp:txXfrm>
    </dsp:sp>
    <dsp:sp modelId="{700CF03E-2683-46B9-905F-2CBAFF92DB49}">
      <dsp:nvSpPr>
        <dsp:cNvPr id="0" name=""/>
        <dsp:cNvSpPr/>
      </dsp:nvSpPr>
      <dsp:spPr>
        <a:xfrm>
          <a:off x="0" y="464359"/>
          <a:ext cx="9036012" cy="99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893" tIns="21590" rIns="120904" bIns="21590" numCol="1" spcCol="1270" anchor="t" anchorCtr="0">
          <a:noAutofit/>
        </a:bodyPr>
        <a:lstStyle/>
        <a:p>
          <a:pPr marL="171450" lvl="1" indent="-171450" algn="l" defTabSz="755650">
            <a:lnSpc>
              <a:spcPct val="90000"/>
            </a:lnSpc>
            <a:spcBef>
              <a:spcPct val="0"/>
            </a:spcBef>
            <a:spcAft>
              <a:spcPct val="20000"/>
            </a:spcAft>
            <a:buChar char="•"/>
          </a:pPr>
          <a:r>
            <a:rPr lang="en-IN" sz="1700" kern="1200" dirty="0">
              <a:solidFill>
                <a:srgbClr val="000000"/>
              </a:solidFill>
              <a:latin typeface="Trebuchet MS" panose="020B0603020202020204" pitchFamily="34" charset="0"/>
            </a:rPr>
            <a:t>The insurer shall maintain the asset shares, at policy level</a:t>
          </a:r>
          <a:endParaRPr lang="en-US" sz="1700" i="0" kern="1200" dirty="0"/>
        </a:p>
        <a:p>
          <a:pPr marL="171450" lvl="1" indent="-171450" algn="l" defTabSz="755650">
            <a:lnSpc>
              <a:spcPct val="90000"/>
            </a:lnSpc>
            <a:spcBef>
              <a:spcPct val="0"/>
            </a:spcBef>
            <a:spcAft>
              <a:spcPct val="20000"/>
            </a:spcAft>
            <a:buChar char="•"/>
          </a:pPr>
          <a:r>
            <a:rPr lang="en-IN" sz="1700" kern="1200" dirty="0">
              <a:solidFill>
                <a:srgbClr val="000000"/>
              </a:solidFill>
              <a:latin typeface="Trebuchet MS" panose="020B0603020202020204" pitchFamily="34" charset="0"/>
            </a:rPr>
            <a:t>The detailed working of the asset share, the expensed allowed for, the investment income earned on the fund etc which are represented in the asset share shall be approved by a With - Profits Committee</a:t>
          </a:r>
        </a:p>
      </dsp:txBody>
      <dsp:txXfrm>
        <a:off x="0" y="464359"/>
        <a:ext cx="9036012" cy="9912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FDE5E-B73A-4EC3-AFB6-381DCD378EBC}">
      <dsp:nvSpPr>
        <dsp:cNvPr id="0" name=""/>
        <dsp:cNvSpPr/>
      </dsp:nvSpPr>
      <dsp:spPr>
        <a:xfrm>
          <a:off x="0" y="16512"/>
          <a:ext cx="9036012" cy="631687"/>
        </a:xfrm>
        <a:prstGeom prst="roundRect">
          <a:avLst/>
        </a:prstGeom>
        <a:solidFill>
          <a:srgbClr val="0062A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altLang="en-US" sz="2400" kern="1200" dirty="0">
              <a:solidFill>
                <a:schemeClr val="bg1"/>
              </a:solidFill>
              <a:latin typeface="Trebuchet MS" panose="020B0603020202020204" pitchFamily="34" charset="0"/>
            </a:rPr>
            <a:t>Professional Conduct Standards (by IAI)- V.3-para 2.1</a:t>
          </a:r>
          <a:endParaRPr lang="en-US" sz="2400" kern="1200" dirty="0"/>
        </a:p>
      </dsp:txBody>
      <dsp:txXfrm>
        <a:off x="30836" y="47348"/>
        <a:ext cx="8974340" cy="570015"/>
      </dsp:txXfrm>
    </dsp:sp>
    <dsp:sp modelId="{700CF03E-2683-46B9-905F-2CBAFF92DB49}">
      <dsp:nvSpPr>
        <dsp:cNvPr id="0" name=""/>
        <dsp:cNvSpPr/>
      </dsp:nvSpPr>
      <dsp:spPr>
        <a:xfrm>
          <a:off x="0" y="648200"/>
          <a:ext cx="9036012"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689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i="0" kern="1200" dirty="0">
              <a:solidFill>
                <a:srgbClr val="000000"/>
              </a:solidFill>
              <a:latin typeface="Trebuchet MS" panose="020B0603020202020204" pitchFamily="34" charset="0"/>
            </a:rPr>
            <a:t>Influencing those in power to protect and enhance public interest</a:t>
          </a:r>
          <a:endParaRPr lang="en-US" sz="2000" i="0" kern="1200" dirty="0"/>
        </a:p>
      </dsp:txBody>
      <dsp:txXfrm>
        <a:off x="0" y="648200"/>
        <a:ext cx="9036012" cy="62928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904"/>
          </a:xfrm>
          <a:prstGeom prst="rect">
            <a:avLst/>
          </a:prstGeom>
        </p:spPr>
        <p:txBody>
          <a:bodyPr vert="horz" lIns="93836" tIns="46918" rIns="93836" bIns="46918" rtlCol="0"/>
          <a:lstStyle>
            <a:lvl1pPr algn="l">
              <a:defRPr sz="1200"/>
            </a:lvl1pPr>
          </a:lstStyle>
          <a:p>
            <a:endParaRPr lang="en-IN"/>
          </a:p>
        </p:txBody>
      </p:sp>
      <p:sp>
        <p:nvSpPr>
          <p:cNvPr id="3" name="Date Placeholder 2"/>
          <p:cNvSpPr>
            <a:spLocks noGrp="1"/>
          </p:cNvSpPr>
          <p:nvPr>
            <p:ph type="dt" sz="quarter" idx="1"/>
          </p:nvPr>
        </p:nvSpPr>
        <p:spPr>
          <a:xfrm>
            <a:off x="4008705" y="0"/>
            <a:ext cx="3066733" cy="468904"/>
          </a:xfrm>
          <a:prstGeom prst="rect">
            <a:avLst/>
          </a:prstGeom>
        </p:spPr>
        <p:txBody>
          <a:bodyPr vert="horz" lIns="93836" tIns="46918" rIns="93836" bIns="46918" rtlCol="0"/>
          <a:lstStyle>
            <a:lvl1pPr algn="r">
              <a:defRPr sz="1200"/>
            </a:lvl1pPr>
          </a:lstStyle>
          <a:p>
            <a:fld id="{D7B2EFBB-0BCC-4A1D-9ED8-84B8867ABABE}" type="datetimeFigureOut">
              <a:rPr lang="en-IN" smtClean="0"/>
              <a:pPr/>
              <a:t>29-01-2021</a:t>
            </a:fld>
            <a:endParaRPr lang="en-IN"/>
          </a:p>
        </p:txBody>
      </p:sp>
      <p:sp>
        <p:nvSpPr>
          <p:cNvPr id="4" name="Footer Placeholder 3"/>
          <p:cNvSpPr>
            <a:spLocks noGrp="1"/>
          </p:cNvSpPr>
          <p:nvPr>
            <p:ph type="ftr" sz="quarter" idx="2"/>
          </p:nvPr>
        </p:nvSpPr>
        <p:spPr>
          <a:xfrm>
            <a:off x="0" y="8876711"/>
            <a:ext cx="3066733" cy="468903"/>
          </a:xfrm>
          <a:prstGeom prst="rect">
            <a:avLst/>
          </a:prstGeom>
        </p:spPr>
        <p:txBody>
          <a:bodyPr vert="horz" lIns="93836" tIns="46918" rIns="93836" bIns="46918" rtlCol="0" anchor="b"/>
          <a:lstStyle>
            <a:lvl1pPr algn="l">
              <a:defRPr sz="1200"/>
            </a:lvl1pPr>
          </a:lstStyle>
          <a:p>
            <a:r>
              <a:rPr lang="en-IN"/>
              <a:t>1</a:t>
            </a:r>
          </a:p>
        </p:txBody>
      </p:sp>
      <p:sp>
        <p:nvSpPr>
          <p:cNvPr id="5" name="Slide Number Placeholder 4"/>
          <p:cNvSpPr>
            <a:spLocks noGrp="1"/>
          </p:cNvSpPr>
          <p:nvPr>
            <p:ph type="sldNum" sz="quarter" idx="3"/>
          </p:nvPr>
        </p:nvSpPr>
        <p:spPr>
          <a:xfrm>
            <a:off x="4008705" y="8876711"/>
            <a:ext cx="3066733" cy="468903"/>
          </a:xfrm>
          <a:prstGeom prst="rect">
            <a:avLst/>
          </a:prstGeom>
        </p:spPr>
        <p:txBody>
          <a:bodyPr vert="horz" lIns="93836" tIns="46918" rIns="93836" bIns="46918" rtlCol="0" anchor="b"/>
          <a:lstStyle>
            <a:lvl1pPr algn="r">
              <a:defRPr sz="1200"/>
            </a:lvl1pPr>
          </a:lstStyle>
          <a:p>
            <a:fld id="{8203F371-8F35-4F90-9E77-40C93ED6257F}" type="slidenum">
              <a:rPr lang="en-IN" smtClean="0"/>
              <a:pPr/>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7281"/>
          </a:xfrm>
          <a:prstGeom prst="rect">
            <a:avLst/>
          </a:prstGeom>
        </p:spPr>
        <p:txBody>
          <a:bodyPr vert="horz" lIns="93836" tIns="46918" rIns="93836" bIns="46918" rtlCol="0"/>
          <a:lstStyle>
            <a:lvl1pPr algn="l">
              <a:defRPr sz="1200"/>
            </a:lvl1pPr>
          </a:lstStyle>
          <a:p>
            <a:endParaRPr lang="en-US"/>
          </a:p>
        </p:txBody>
      </p:sp>
      <p:sp>
        <p:nvSpPr>
          <p:cNvPr id="3" name="Date Placeholder 2"/>
          <p:cNvSpPr>
            <a:spLocks noGrp="1"/>
          </p:cNvSpPr>
          <p:nvPr>
            <p:ph type="dt" idx="1"/>
          </p:nvPr>
        </p:nvSpPr>
        <p:spPr>
          <a:xfrm>
            <a:off x="4008705" y="0"/>
            <a:ext cx="3066733" cy="467281"/>
          </a:xfrm>
          <a:prstGeom prst="rect">
            <a:avLst/>
          </a:prstGeom>
        </p:spPr>
        <p:txBody>
          <a:bodyPr vert="horz" lIns="93836" tIns="46918" rIns="93836" bIns="46918" rtlCol="0"/>
          <a:lstStyle>
            <a:lvl1pPr algn="r">
              <a:defRPr sz="1200"/>
            </a:lvl1pPr>
          </a:lstStyle>
          <a:p>
            <a:fld id="{D9D32B5A-112C-4AE6-875C-0ED6994DC26A}" type="datetimeFigureOut">
              <a:rPr lang="en-US" smtClean="0"/>
              <a:pPr/>
              <a:t>1/29/2021</a:t>
            </a:fld>
            <a:endParaRPr lang="en-US"/>
          </a:p>
        </p:txBody>
      </p:sp>
      <p:sp>
        <p:nvSpPr>
          <p:cNvPr id="4" name="Slide Image Placeholder 3"/>
          <p:cNvSpPr>
            <a:spLocks noGrp="1" noRot="1" noChangeAspect="1"/>
          </p:cNvSpPr>
          <p:nvPr>
            <p:ph type="sldImg" idx="2"/>
          </p:nvPr>
        </p:nvSpPr>
        <p:spPr>
          <a:xfrm>
            <a:off x="423863" y="701675"/>
            <a:ext cx="6229350" cy="3503613"/>
          </a:xfrm>
          <a:prstGeom prst="rect">
            <a:avLst/>
          </a:prstGeom>
          <a:noFill/>
          <a:ln w="12700">
            <a:solidFill>
              <a:prstClr val="black"/>
            </a:solidFill>
          </a:ln>
        </p:spPr>
        <p:txBody>
          <a:bodyPr vert="horz" lIns="93836" tIns="46918" rIns="93836" bIns="46918" rtlCol="0" anchor="ctr"/>
          <a:lstStyle/>
          <a:p>
            <a:endParaRPr lang="en-US"/>
          </a:p>
        </p:txBody>
      </p:sp>
      <p:sp>
        <p:nvSpPr>
          <p:cNvPr id="5" name="Notes Placeholder 4"/>
          <p:cNvSpPr>
            <a:spLocks noGrp="1"/>
          </p:cNvSpPr>
          <p:nvPr>
            <p:ph type="body" sz="quarter" idx="3"/>
          </p:nvPr>
        </p:nvSpPr>
        <p:spPr>
          <a:xfrm>
            <a:off x="707708" y="4439166"/>
            <a:ext cx="5661660" cy="4205526"/>
          </a:xfrm>
          <a:prstGeom prst="rect">
            <a:avLst/>
          </a:prstGeom>
        </p:spPr>
        <p:txBody>
          <a:bodyPr vert="horz" lIns="93836" tIns="46918" rIns="93836" bIns="469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76710"/>
            <a:ext cx="3066733" cy="467281"/>
          </a:xfrm>
          <a:prstGeom prst="rect">
            <a:avLst/>
          </a:prstGeom>
        </p:spPr>
        <p:txBody>
          <a:bodyPr vert="horz" lIns="93836" tIns="46918" rIns="93836" bIns="46918" rtlCol="0" anchor="b"/>
          <a:lstStyle>
            <a:lvl1pPr algn="l">
              <a:defRPr sz="1200"/>
            </a:lvl1pPr>
          </a:lstStyle>
          <a:p>
            <a:r>
              <a:rPr lang="en-US"/>
              <a:t>1</a:t>
            </a:r>
          </a:p>
        </p:txBody>
      </p:sp>
      <p:sp>
        <p:nvSpPr>
          <p:cNvPr id="7" name="Slide Number Placeholder 6"/>
          <p:cNvSpPr>
            <a:spLocks noGrp="1"/>
          </p:cNvSpPr>
          <p:nvPr>
            <p:ph type="sldNum" sz="quarter" idx="5"/>
          </p:nvPr>
        </p:nvSpPr>
        <p:spPr>
          <a:xfrm>
            <a:off x="4008705" y="8876710"/>
            <a:ext cx="3066733" cy="467281"/>
          </a:xfrm>
          <a:prstGeom prst="rect">
            <a:avLst/>
          </a:prstGeom>
        </p:spPr>
        <p:txBody>
          <a:bodyPr vert="horz" lIns="93836" tIns="46918" rIns="93836" bIns="46918"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11</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13</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14</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551916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16</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092602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17</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918909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18</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6339382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8096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75464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21</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42666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282031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808290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044381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935701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374094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194250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defTabSz="938357">
              <a:defRPr/>
            </a:pPr>
            <a:fld id="{6963E7AC-6455-4A0F-B654-220C7D7B7B8D}" type="slidenum">
              <a:rPr lang="en-US" smtClean="0">
                <a:solidFill>
                  <a:prstClr val="black"/>
                </a:solidFill>
                <a:latin typeface="Calibri"/>
              </a:rPr>
              <a:pPr defTabSz="938357">
                <a:defRPr/>
              </a:pPr>
              <a:t>30</a:t>
            </a:fld>
            <a:endParaRPr lang="en-US" dirty="0">
              <a:solidFill>
                <a:prstClr val="black"/>
              </a:solidFill>
              <a:latin typeface="Calibri"/>
            </a:endParaRPr>
          </a:p>
        </p:txBody>
      </p:sp>
      <p:sp>
        <p:nvSpPr>
          <p:cNvPr id="5" name="Footer Placeholder 4"/>
          <p:cNvSpPr>
            <a:spLocks noGrp="1"/>
          </p:cNvSpPr>
          <p:nvPr>
            <p:ph type="ftr" sz="quarter" idx="11"/>
          </p:nvPr>
        </p:nvSpPr>
        <p:spPr/>
        <p:txBody>
          <a:bodyPr/>
          <a:lstStyle/>
          <a:p>
            <a:pPr defTabSz="938357">
              <a:defRPr/>
            </a:pPr>
            <a:r>
              <a:rPr lang="en-US" dirty="0">
                <a:solidFill>
                  <a:prstClr val="black"/>
                </a:solidFill>
                <a:latin typeface="Calibri"/>
              </a:rPr>
              <a:t>1</a:t>
            </a:r>
          </a:p>
        </p:txBody>
      </p:sp>
    </p:spTree>
    <p:extLst>
      <p:ext uri="{BB962C8B-B14F-4D97-AF65-F5344CB8AC3E}">
        <p14:creationId xmlns:p14="http://schemas.microsoft.com/office/powerpoint/2010/main" val="1148708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33</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1972875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34</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5989133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36</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8740703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37</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785933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38</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1239377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39</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766116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40</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6002382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41</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644546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2789235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42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0437946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43</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568437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defTabSz="938357">
              <a:defRPr/>
            </a:pPr>
            <a:fld id="{6963E7AC-6455-4A0F-B654-220C7D7B7B8D}" type="slidenum">
              <a:rPr lang="en-US" smtClean="0">
                <a:solidFill>
                  <a:prstClr val="black"/>
                </a:solidFill>
                <a:latin typeface="Calibri"/>
              </a:rPr>
              <a:pPr defTabSz="938357">
                <a:defRPr/>
              </a:pPr>
              <a:t>6</a:t>
            </a:fld>
            <a:endParaRPr lang="en-US" dirty="0">
              <a:solidFill>
                <a:prstClr val="black"/>
              </a:solidFill>
              <a:latin typeface="Calibri"/>
            </a:endParaRPr>
          </a:p>
        </p:txBody>
      </p:sp>
      <p:sp>
        <p:nvSpPr>
          <p:cNvPr id="5" name="Footer Placeholder 4"/>
          <p:cNvSpPr>
            <a:spLocks noGrp="1"/>
          </p:cNvSpPr>
          <p:nvPr>
            <p:ph type="ftr" sz="quarter" idx="11"/>
          </p:nvPr>
        </p:nvSpPr>
        <p:spPr/>
        <p:txBody>
          <a:bodyPr/>
          <a:lstStyle/>
          <a:p>
            <a:pPr defTabSz="938357">
              <a:defRPr/>
            </a:pPr>
            <a:r>
              <a:rPr lang="en-US" dirty="0">
                <a:solidFill>
                  <a:prstClr val="black"/>
                </a:solidFill>
                <a:latin typeface="Calibri"/>
              </a:rPr>
              <a:t>1</a:t>
            </a:r>
          </a:p>
        </p:txBody>
      </p:sp>
    </p:spTree>
    <p:extLst>
      <p:ext uri="{BB962C8B-B14F-4D97-AF65-F5344CB8AC3E}">
        <p14:creationId xmlns:p14="http://schemas.microsoft.com/office/powerpoint/2010/main" val="3428349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defTabSz="938357">
              <a:defRPr/>
            </a:pPr>
            <a:fld id="{6963E7AC-6455-4A0F-B654-220C7D7B7B8D}" type="slidenum">
              <a:rPr lang="en-US" smtClean="0">
                <a:solidFill>
                  <a:prstClr val="black"/>
                </a:solidFill>
                <a:latin typeface="Calibri"/>
              </a:rPr>
              <a:pPr defTabSz="938357">
                <a:defRPr/>
              </a:pPr>
              <a:t>7</a:t>
            </a:fld>
            <a:endParaRPr lang="en-US" dirty="0">
              <a:solidFill>
                <a:prstClr val="black"/>
              </a:solidFill>
              <a:latin typeface="Calibri"/>
            </a:endParaRPr>
          </a:p>
        </p:txBody>
      </p:sp>
      <p:sp>
        <p:nvSpPr>
          <p:cNvPr id="5" name="Footer Placeholder 4"/>
          <p:cNvSpPr>
            <a:spLocks noGrp="1"/>
          </p:cNvSpPr>
          <p:nvPr>
            <p:ph type="ftr" sz="quarter" idx="11"/>
          </p:nvPr>
        </p:nvSpPr>
        <p:spPr/>
        <p:txBody>
          <a:bodyPr/>
          <a:lstStyle/>
          <a:p>
            <a:pPr defTabSz="938357">
              <a:defRPr/>
            </a:pPr>
            <a:r>
              <a:rPr lang="en-US" dirty="0">
                <a:solidFill>
                  <a:prstClr val="black"/>
                </a:solidFill>
                <a:latin typeface="Calibri"/>
              </a:rPr>
              <a:t>1</a:t>
            </a:r>
          </a:p>
        </p:txBody>
      </p:sp>
    </p:spTree>
    <p:extLst>
      <p:ext uri="{BB962C8B-B14F-4D97-AF65-F5344CB8AC3E}">
        <p14:creationId xmlns:p14="http://schemas.microsoft.com/office/powerpoint/2010/main" val="1346260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54321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defTabSz="938357">
              <a:defRPr/>
            </a:pPr>
            <a:fld id="{6963E7AC-6455-4A0F-B654-220C7D7B7B8D}" type="slidenum">
              <a:rPr lang="en-US" smtClean="0">
                <a:solidFill>
                  <a:prstClr val="black"/>
                </a:solidFill>
                <a:latin typeface="Calibri"/>
              </a:rPr>
              <a:pPr defTabSz="938357">
                <a:defRPr/>
              </a:pPr>
              <a:t>9</a:t>
            </a:fld>
            <a:endParaRPr lang="en-US" dirty="0">
              <a:solidFill>
                <a:prstClr val="black"/>
              </a:solidFill>
              <a:latin typeface="Calibri"/>
            </a:endParaRPr>
          </a:p>
        </p:txBody>
      </p:sp>
      <p:sp>
        <p:nvSpPr>
          <p:cNvPr id="5" name="Footer Placeholder 4"/>
          <p:cNvSpPr>
            <a:spLocks noGrp="1"/>
          </p:cNvSpPr>
          <p:nvPr>
            <p:ph type="ftr" sz="quarter" idx="11"/>
          </p:nvPr>
        </p:nvSpPr>
        <p:spPr/>
        <p:txBody>
          <a:bodyPr/>
          <a:lstStyle/>
          <a:p>
            <a:pPr defTabSz="938357">
              <a:defRPr/>
            </a:pPr>
            <a:r>
              <a:rPr lang="en-US" dirty="0">
                <a:solidFill>
                  <a:prstClr val="black"/>
                </a:solidFill>
                <a:latin typeface="Calibri"/>
              </a:rPr>
              <a:t>1</a:t>
            </a:r>
          </a:p>
        </p:txBody>
      </p:sp>
    </p:spTree>
    <p:extLst>
      <p:ext uri="{BB962C8B-B14F-4D97-AF65-F5344CB8AC3E}">
        <p14:creationId xmlns:p14="http://schemas.microsoft.com/office/powerpoint/2010/main" val="2224030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701675"/>
            <a:ext cx="6229350" cy="3503613"/>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10</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834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23556395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9335748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6728247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63543989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8071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55021177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862251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2455434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74265850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32326541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51478969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499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48412661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91184064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32731754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07372535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jpeg"/><Relationship Id="rId7" Type="http://schemas.openxmlformats.org/officeDocument/2006/relationships/diagramLayout" Target="../diagrams/layout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jpeg"/><Relationship Id="rId7" Type="http://schemas.openxmlformats.org/officeDocument/2006/relationships/diagramLayout" Target="../diagrams/layout4.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Data" Target="../diagrams/data4.xml"/><Relationship Id="rId5" Type="http://schemas.openxmlformats.org/officeDocument/2006/relationships/image" Target="../media/image6.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4.jpeg"/><Relationship Id="rId7" Type="http://schemas.openxmlformats.org/officeDocument/2006/relationships/diagramLayout" Target="../diagrams/layout5.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Data" Target="../diagrams/data5.xml"/><Relationship Id="rId5" Type="http://schemas.openxmlformats.org/officeDocument/2006/relationships/image" Target="../media/image6.png"/><Relationship Id="rId10" Type="http://schemas.microsoft.com/office/2007/relationships/diagramDrawing" Target="../diagrams/drawing5.xml"/><Relationship Id="rId4" Type="http://schemas.openxmlformats.org/officeDocument/2006/relationships/image" Target="../media/image5.png"/><Relationship Id="rId9" Type="http://schemas.openxmlformats.org/officeDocument/2006/relationships/diagramColors" Target="../diagrams/colors5.xml"/></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4.jpeg"/><Relationship Id="rId7" Type="http://schemas.openxmlformats.org/officeDocument/2006/relationships/diagramLayout" Target="../diagrams/layout6.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Data" Target="../diagrams/data6.xml"/><Relationship Id="rId5" Type="http://schemas.openxmlformats.org/officeDocument/2006/relationships/image" Target="../media/image6.png"/><Relationship Id="rId10" Type="http://schemas.microsoft.com/office/2007/relationships/diagramDrawing" Target="../diagrams/drawing6.xml"/><Relationship Id="rId4" Type="http://schemas.openxmlformats.org/officeDocument/2006/relationships/image" Target="../media/image5.png"/><Relationship Id="rId9" Type="http://schemas.openxmlformats.org/officeDocument/2006/relationships/diagramColors" Target="../diagrams/colors6.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4.jpeg"/><Relationship Id="rId7" Type="http://schemas.openxmlformats.org/officeDocument/2006/relationships/diagramLayout" Target="../diagrams/layout7.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Data" Target="../diagrams/data7.xml"/><Relationship Id="rId5" Type="http://schemas.openxmlformats.org/officeDocument/2006/relationships/image" Target="../media/image6.png"/><Relationship Id="rId10" Type="http://schemas.microsoft.com/office/2007/relationships/diagramDrawing" Target="../diagrams/drawing7.xml"/><Relationship Id="rId4" Type="http://schemas.openxmlformats.org/officeDocument/2006/relationships/image" Target="../media/image5.png"/><Relationship Id="rId9" Type="http://schemas.openxmlformats.org/officeDocument/2006/relationships/diagramColors" Target="../diagrams/colors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4.jpeg"/><Relationship Id="rId7" Type="http://schemas.openxmlformats.org/officeDocument/2006/relationships/diagramLayout" Target="../diagrams/layout8.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Data" Target="../diagrams/data8.xml"/><Relationship Id="rId5" Type="http://schemas.openxmlformats.org/officeDocument/2006/relationships/image" Target="../media/image6.png"/><Relationship Id="rId10" Type="http://schemas.microsoft.com/office/2007/relationships/diagramDrawing" Target="../diagrams/drawing8.xml"/><Relationship Id="rId4" Type="http://schemas.openxmlformats.org/officeDocument/2006/relationships/image" Target="../media/image5.png"/><Relationship Id="rId9" Type="http://schemas.openxmlformats.org/officeDocument/2006/relationships/diagramColors" Target="../diagrams/colors8.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4.jpeg"/><Relationship Id="rId7" Type="http://schemas.openxmlformats.org/officeDocument/2006/relationships/diagramLayout" Target="../diagrams/layout9.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Data" Target="../diagrams/data9.xml"/><Relationship Id="rId5" Type="http://schemas.openxmlformats.org/officeDocument/2006/relationships/image" Target="../media/image6.png"/><Relationship Id="rId10" Type="http://schemas.microsoft.com/office/2007/relationships/diagramDrawing" Target="../diagrams/drawing9.xml"/><Relationship Id="rId4" Type="http://schemas.openxmlformats.org/officeDocument/2006/relationships/image" Target="../media/image5.png"/><Relationship Id="rId9" Type="http://schemas.openxmlformats.org/officeDocument/2006/relationships/diagramColors" Target="../diagrams/colors9.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4.jpeg"/><Relationship Id="rId7" Type="http://schemas.openxmlformats.org/officeDocument/2006/relationships/diagramLayout" Target="../diagrams/layout10.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image" Target="../media/image6.png"/><Relationship Id="rId10" Type="http://schemas.microsoft.com/office/2007/relationships/diagramDrawing" Target="../diagrams/drawing10.xml"/><Relationship Id="rId4" Type="http://schemas.openxmlformats.org/officeDocument/2006/relationships/image" Target="../media/image5.png"/><Relationship Id="rId9" Type="http://schemas.openxmlformats.org/officeDocument/2006/relationships/diagramColors" Target="../diagrams/colors10.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4.jpeg"/><Relationship Id="rId7" Type="http://schemas.openxmlformats.org/officeDocument/2006/relationships/diagramLayout" Target="../diagrams/layout11.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diagramData" Target="../diagrams/data11.xml"/><Relationship Id="rId5" Type="http://schemas.openxmlformats.org/officeDocument/2006/relationships/image" Target="../media/image6.png"/><Relationship Id="rId10" Type="http://schemas.microsoft.com/office/2007/relationships/diagramDrawing" Target="../diagrams/drawing11.xml"/><Relationship Id="rId4" Type="http://schemas.openxmlformats.org/officeDocument/2006/relationships/image" Target="../media/image5.png"/><Relationship Id="rId9" Type="http://schemas.openxmlformats.org/officeDocument/2006/relationships/diagramColors" Target="../diagrams/colors11.xm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12.xml"/><Relationship Id="rId3" Type="http://schemas.openxmlformats.org/officeDocument/2006/relationships/image" Target="../media/image4.jpeg"/><Relationship Id="rId7" Type="http://schemas.openxmlformats.org/officeDocument/2006/relationships/diagramLayout" Target="../diagrams/layout12.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Data" Target="../diagrams/data12.xml"/><Relationship Id="rId5" Type="http://schemas.openxmlformats.org/officeDocument/2006/relationships/image" Target="../media/image6.png"/><Relationship Id="rId10" Type="http://schemas.microsoft.com/office/2007/relationships/diagramDrawing" Target="../diagrams/drawing12.xml"/><Relationship Id="rId4" Type="http://schemas.openxmlformats.org/officeDocument/2006/relationships/image" Target="../media/image5.png"/><Relationship Id="rId9" Type="http://schemas.openxmlformats.org/officeDocument/2006/relationships/diagramColors" Target="../diagrams/colors1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image" Target="../media/image4.jpeg"/><Relationship Id="rId7" Type="http://schemas.openxmlformats.org/officeDocument/2006/relationships/diagramLayout" Target="../diagrams/layout13.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Data" Target="../diagrams/data13.xml"/><Relationship Id="rId5" Type="http://schemas.openxmlformats.org/officeDocument/2006/relationships/image" Target="../media/image6.png"/><Relationship Id="rId10" Type="http://schemas.microsoft.com/office/2007/relationships/diagramDrawing" Target="../diagrams/drawing13.xml"/><Relationship Id="rId4" Type="http://schemas.openxmlformats.org/officeDocument/2006/relationships/image" Target="../media/image5.png"/><Relationship Id="rId9" Type="http://schemas.openxmlformats.org/officeDocument/2006/relationships/diagramColors" Target="../diagrams/colors13.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image" Target="../media/image4.jpeg"/><Relationship Id="rId7" Type="http://schemas.openxmlformats.org/officeDocument/2006/relationships/diagramLayout" Target="../diagrams/layout14.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Data" Target="../diagrams/data14.xml"/><Relationship Id="rId5" Type="http://schemas.openxmlformats.org/officeDocument/2006/relationships/image" Target="../media/image6.png"/><Relationship Id="rId10" Type="http://schemas.microsoft.com/office/2007/relationships/diagramDrawing" Target="../diagrams/drawing14.xml"/><Relationship Id="rId4" Type="http://schemas.openxmlformats.org/officeDocument/2006/relationships/image" Target="../media/image5.png"/><Relationship Id="rId9" Type="http://schemas.openxmlformats.org/officeDocument/2006/relationships/diagramColors" Target="../diagrams/colors1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image" Target="../media/image4.jpeg"/><Relationship Id="rId7" Type="http://schemas.openxmlformats.org/officeDocument/2006/relationships/diagramLayout" Target="../diagrams/layout15.xml"/><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diagramData" Target="../diagrams/data15.xml"/><Relationship Id="rId5" Type="http://schemas.openxmlformats.org/officeDocument/2006/relationships/image" Target="../media/image6.png"/><Relationship Id="rId10" Type="http://schemas.microsoft.com/office/2007/relationships/diagramDrawing" Target="../diagrams/drawing15.xml"/><Relationship Id="rId4" Type="http://schemas.openxmlformats.org/officeDocument/2006/relationships/image" Target="../media/image5.png"/><Relationship Id="rId9" Type="http://schemas.openxmlformats.org/officeDocument/2006/relationships/diagramColors" Target="../diagrams/colors15.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6.xml"/><Relationship Id="rId3" Type="http://schemas.openxmlformats.org/officeDocument/2006/relationships/image" Target="../media/image4.jpeg"/><Relationship Id="rId7" Type="http://schemas.openxmlformats.org/officeDocument/2006/relationships/diagramLayout" Target="../diagrams/layout16.xml"/><Relationship Id="rId2" Type="http://schemas.openxmlformats.org/officeDocument/2006/relationships/notesSlide" Target="../notesSlides/notesSlide30.xml"/><Relationship Id="rId1" Type="http://schemas.openxmlformats.org/officeDocument/2006/relationships/slideLayout" Target="../slideLayouts/slideLayout14.xml"/><Relationship Id="rId6" Type="http://schemas.openxmlformats.org/officeDocument/2006/relationships/diagramData" Target="../diagrams/data16.xml"/><Relationship Id="rId5" Type="http://schemas.openxmlformats.org/officeDocument/2006/relationships/image" Target="../media/image6.png"/><Relationship Id="rId10" Type="http://schemas.microsoft.com/office/2007/relationships/diagramDrawing" Target="../diagrams/drawing16.xml"/><Relationship Id="rId4" Type="http://schemas.openxmlformats.org/officeDocument/2006/relationships/image" Target="../media/image5.png"/><Relationship Id="rId9" Type="http://schemas.openxmlformats.org/officeDocument/2006/relationships/diagramColors" Target="../diagrams/colors16.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1.xml"/><Relationship Id="rId5" Type="http://schemas.openxmlformats.org/officeDocument/2006/relationships/image" Target="../media/image6.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eg"/><Relationship Id="rId7"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0.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eg"/><Relationship Id="rId7" Type="http://schemas.openxmlformats.org/officeDocument/2006/relationships/diagramLayout" Target="../diagrams/layout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112014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b="1" dirty="0">
                <a:solidFill>
                  <a:schemeClr val="bg1"/>
                </a:solidFill>
              </a:rPr>
              <a:t>Case Study -7 : Life Professional (Group 7)</a:t>
            </a:r>
            <a:endParaRPr lang="en-US" altLang="en-US" sz="6000" b="1" kern="0" dirty="0">
              <a:solidFill>
                <a:schemeClr val="bg1"/>
              </a:solidFill>
              <a:latin typeface="Trebuchet MS" panose="020B0603020202020204" pitchFamily="34" charset="0"/>
            </a:endParaRPr>
          </a:p>
        </p:txBody>
      </p:sp>
      <p:sp>
        <p:nvSpPr>
          <p:cNvPr id="5" name="Rectangle 168"/>
          <p:cNvSpPr>
            <a:spLocks noChangeArrowheads="1"/>
          </p:cNvSpPr>
          <p:nvPr/>
        </p:nvSpPr>
        <p:spPr bwMode="auto">
          <a:xfrm>
            <a:off x="838200" y="3467243"/>
            <a:ext cx="44989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US" altLang="en-US" sz="2000" b="1" dirty="0">
                <a:solidFill>
                  <a:schemeClr val="tx1"/>
                </a:solidFill>
                <a:latin typeface="Trebuchet MS" panose="020B0603020202020204" pitchFamily="34" charset="0"/>
              </a:rPr>
              <a:t>Guide : Suresh Sindhi</a:t>
            </a:r>
          </a:p>
          <a:p>
            <a:pPr algn="l"/>
            <a:r>
              <a:rPr lang="en-US" altLang="en-US" sz="2000" b="1" dirty="0">
                <a:solidFill>
                  <a:schemeClr val="tx1"/>
                </a:solidFill>
                <a:latin typeface="Trebuchet MS" panose="020B0603020202020204" pitchFamily="34" charset="0"/>
              </a:rPr>
              <a:t>Presented By : </a:t>
            </a:r>
          </a:p>
          <a:p>
            <a:pPr marL="265113" indent="-265113" algn="l"/>
            <a:r>
              <a:rPr lang="en-US" altLang="en-US" sz="2000" b="1" dirty="0">
                <a:solidFill>
                  <a:schemeClr val="tx1"/>
                </a:solidFill>
                <a:latin typeface="Trebuchet MS" panose="020B0603020202020204" pitchFamily="34" charset="0"/>
              </a:rPr>
              <a:t>   1. </a:t>
            </a:r>
            <a:r>
              <a:rPr lang="en-IN" sz="2000" b="1" i="0" dirty="0" err="1">
                <a:solidFill>
                  <a:srgbClr val="222222"/>
                </a:solidFill>
                <a:effectLst/>
                <a:latin typeface="Trebuchet MS" panose="020B0603020202020204" pitchFamily="34" charset="0"/>
              </a:rPr>
              <a:t>Khim</a:t>
            </a:r>
            <a:r>
              <a:rPr lang="en-IN" sz="2000" b="1" i="0" dirty="0">
                <a:solidFill>
                  <a:srgbClr val="222222"/>
                </a:solidFill>
                <a:effectLst/>
                <a:latin typeface="Trebuchet MS" panose="020B0603020202020204" pitchFamily="34" charset="0"/>
              </a:rPr>
              <a:t> Singh Pujari</a:t>
            </a:r>
            <a:endParaRPr lang="en-US" altLang="en-US" sz="2000" b="1" dirty="0">
              <a:solidFill>
                <a:schemeClr val="tx1"/>
              </a:solidFill>
              <a:latin typeface="Trebuchet MS" panose="020B0603020202020204" pitchFamily="34" charset="0"/>
            </a:endParaRPr>
          </a:p>
          <a:p>
            <a:pPr marL="265113" indent="-265113" algn="l"/>
            <a:r>
              <a:rPr lang="en-US" altLang="en-US" sz="2000" b="1" dirty="0">
                <a:solidFill>
                  <a:schemeClr val="tx1"/>
                </a:solidFill>
                <a:latin typeface="Trebuchet MS" panose="020B0603020202020204" pitchFamily="34" charset="0"/>
              </a:rPr>
              <a:t>   2. </a:t>
            </a:r>
            <a:r>
              <a:rPr lang="en-IN" sz="2000" b="1" i="0" dirty="0" err="1">
                <a:solidFill>
                  <a:srgbClr val="222222"/>
                </a:solidFill>
                <a:effectLst/>
                <a:latin typeface="Trebuchet MS" panose="020B0603020202020204" pitchFamily="34" charset="0"/>
              </a:rPr>
              <a:t>Satvinder</a:t>
            </a:r>
            <a:r>
              <a:rPr lang="en-IN" sz="2000" b="1" i="0" dirty="0">
                <a:solidFill>
                  <a:srgbClr val="222222"/>
                </a:solidFill>
                <a:effectLst/>
                <a:latin typeface="Trebuchet MS" panose="020B0603020202020204" pitchFamily="34" charset="0"/>
              </a:rPr>
              <a:t> </a:t>
            </a:r>
            <a:r>
              <a:rPr lang="en-IN" sz="2000" b="1" i="0" dirty="0" err="1">
                <a:solidFill>
                  <a:srgbClr val="222222"/>
                </a:solidFill>
                <a:effectLst/>
                <a:latin typeface="Trebuchet MS" panose="020B0603020202020204" pitchFamily="34" charset="0"/>
              </a:rPr>
              <a:t>Kharb</a:t>
            </a:r>
            <a:endParaRPr lang="en-US" altLang="en-US" sz="2000" b="1" dirty="0">
              <a:solidFill>
                <a:schemeClr val="tx1"/>
              </a:solidFill>
              <a:latin typeface="Trebuchet MS" panose="020B0603020202020204" pitchFamily="34" charset="0"/>
            </a:endParaRPr>
          </a:p>
          <a:p>
            <a:pPr marL="265113" indent="-265113" algn="l"/>
            <a:r>
              <a:rPr lang="en-US" altLang="en-US" sz="2000" b="1" dirty="0">
                <a:solidFill>
                  <a:schemeClr val="tx1"/>
                </a:solidFill>
                <a:latin typeface="Trebuchet MS" panose="020B0603020202020204" pitchFamily="34" charset="0"/>
              </a:rPr>
              <a:t>   3. </a:t>
            </a:r>
            <a:r>
              <a:rPr lang="en-IN" sz="2000" b="1" i="0" dirty="0" err="1">
                <a:solidFill>
                  <a:srgbClr val="222222"/>
                </a:solidFill>
                <a:effectLst/>
                <a:latin typeface="Trebuchet MS" panose="020B0603020202020204" pitchFamily="34" charset="0"/>
              </a:rPr>
              <a:t>Shrey</a:t>
            </a:r>
            <a:r>
              <a:rPr lang="en-IN" sz="2000" b="1" i="0" dirty="0">
                <a:solidFill>
                  <a:srgbClr val="222222"/>
                </a:solidFill>
                <a:effectLst/>
                <a:latin typeface="Trebuchet MS" panose="020B0603020202020204" pitchFamily="34" charset="0"/>
              </a:rPr>
              <a:t> Apurva Shah</a:t>
            </a:r>
            <a:endParaRPr lang="en-US" altLang="en-US" sz="2000" b="1" dirty="0">
              <a:solidFill>
                <a:schemeClr val="tx1"/>
              </a:solidFill>
              <a:latin typeface="Trebuchet MS" panose="020B0603020202020204" pitchFamily="34" charset="0"/>
            </a:endParaRPr>
          </a:p>
        </p:txBody>
      </p:sp>
      <p:sp>
        <p:nvSpPr>
          <p:cNvPr id="6" name="Rectangle 150"/>
          <p:cNvSpPr txBox="1">
            <a:spLocks noChangeArrowheads="1"/>
          </p:cNvSpPr>
          <p:nvPr/>
        </p:nvSpPr>
        <p:spPr>
          <a:xfrm>
            <a:off x="838200" y="533400"/>
            <a:ext cx="9197975" cy="8382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latin typeface="Trebuchet MS" panose="020B0603020202020204" pitchFamily="34" charset="0"/>
              </a:rPr>
              <a:t>34</a:t>
            </a:r>
            <a:r>
              <a:rPr lang="es-UY" altLang="en-US" sz="3600" b="1" kern="0" baseline="30000" dirty="0">
                <a:solidFill>
                  <a:schemeClr val="bg1"/>
                </a:solidFill>
                <a:latin typeface="Trebuchet MS" panose="020B0603020202020204" pitchFamily="34" charset="0"/>
              </a:rPr>
              <a:t>th </a:t>
            </a:r>
            <a:r>
              <a:rPr lang="es-UY" altLang="en-US" sz="3600" b="1" kern="0" dirty="0">
                <a:solidFill>
                  <a:schemeClr val="bg1"/>
                </a:solidFill>
                <a:latin typeface="Trebuchet MS" panose="020B0603020202020204" pitchFamily="34" charset="0"/>
              </a:rPr>
              <a:t>India </a:t>
            </a:r>
            <a:r>
              <a:rPr lang="en-US" altLang="en-US" sz="3600" b="1" kern="0" dirty="0">
                <a:solidFill>
                  <a:schemeClr val="bg1"/>
                </a:solidFill>
                <a:latin typeface="Trebuchet MS" panose="020B0603020202020204" pitchFamily="34" charset="0"/>
              </a:rPr>
              <a:t>Fellowship</a:t>
            </a:r>
            <a:r>
              <a:rPr lang="es-UY" altLang="en-US" sz="3600" b="1" kern="0" dirty="0">
                <a:solidFill>
                  <a:schemeClr val="bg1"/>
                </a:solidFill>
                <a:latin typeface="Trebuchet MS" panose="020B0603020202020204" pitchFamily="34" charset="0"/>
              </a:rPr>
              <a:t> </a:t>
            </a:r>
            <a:r>
              <a:rPr lang="es-UY" altLang="en-US" sz="3600" b="1" kern="0" dirty="0" err="1">
                <a:solidFill>
                  <a:schemeClr val="bg1"/>
                </a:solidFill>
                <a:latin typeface="Trebuchet MS" panose="020B0603020202020204" pitchFamily="34" charset="0"/>
              </a:rPr>
              <a:t>Webinar</a:t>
            </a:r>
            <a:endParaRPr lang="es-UY" altLang="en-US" sz="2500" b="1" kern="0" dirty="0">
              <a:solidFill>
                <a:schemeClr val="bg1"/>
              </a:solidFill>
              <a:latin typeface="Trebuchet MS" panose="020B0603020202020204" pitchFamily="34" charset="0"/>
            </a:endParaRPr>
          </a:p>
          <a:p>
            <a:pPr algn="l"/>
            <a:r>
              <a:rPr lang="es-UY" altLang="en-US" sz="2500" b="1" kern="0" dirty="0">
                <a:solidFill>
                  <a:schemeClr val="bg1"/>
                </a:solidFill>
                <a:latin typeface="Trebuchet MS" panose="020B0603020202020204" pitchFamily="34" charset="0"/>
              </a:rPr>
              <a:t>Date: 30</a:t>
            </a:r>
            <a:r>
              <a:rPr lang="es-UY" altLang="en-US" sz="2500" b="1" kern="0" baseline="30000" dirty="0">
                <a:solidFill>
                  <a:schemeClr val="bg1"/>
                </a:solidFill>
                <a:latin typeface="Trebuchet MS" panose="020B0603020202020204" pitchFamily="34" charset="0"/>
              </a:rPr>
              <a:t>th</a:t>
            </a:r>
            <a:r>
              <a:rPr lang="es-UY" altLang="en-US" sz="2500" b="1" kern="0" dirty="0">
                <a:solidFill>
                  <a:schemeClr val="bg1"/>
                </a:solidFill>
                <a:latin typeface="Trebuchet MS" panose="020B0603020202020204" pitchFamily="34" charset="0"/>
              </a:rPr>
              <a:t> </a:t>
            </a:r>
            <a:r>
              <a:rPr lang="es-UY" altLang="en-US" sz="2500" b="1" kern="0" dirty="0" err="1">
                <a:solidFill>
                  <a:schemeClr val="bg1"/>
                </a:solidFill>
                <a:latin typeface="Trebuchet MS" panose="020B0603020202020204" pitchFamily="34" charset="0"/>
              </a:rPr>
              <a:t>January</a:t>
            </a:r>
            <a:r>
              <a:rPr lang="es-UY" altLang="en-US" sz="2500" b="1" kern="0" dirty="0">
                <a:solidFill>
                  <a:schemeClr val="bg1"/>
                </a:solidFill>
                <a:latin typeface="Trebuchet MS" panose="020B0603020202020204" pitchFamily="34" charset="0"/>
              </a:rPr>
              <a:t>, 2021</a:t>
            </a:r>
            <a:endParaRPr lang="es-ES" altLang="en-US" sz="2500" b="1" kern="0"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graphicFrame>
        <p:nvGraphicFramePr>
          <p:cNvPr id="6" name="Diagram 5"/>
          <p:cNvGraphicFramePr/>
          <p:nvPr>
            <p:extLst>
              <p:ext uri="{D42A27DB-BD31-4B8C-83A1-F6EECF244321}">
                <p14:modId xmlns:p14="http://schemas.microsoft.com/office/powerpoint/2010/main" val="2661934630"/>
              </p:ext>
            </p:extLst>
          </p:nvPr>
        </p:nvGraphicFramePr>
        <p:xfrm>
          <a:off x="1828800" y="1295400"/>
          <a:ext cx="10134600" cy="530818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2424481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Issues to be considered while deciding course of action</a:t>
            </a:r>
          </a:p>
        </p:txBody>
      </p:sp>
      <p:sp>
        <p:nvSpPr>
          <p:cNvPr id="4" name="Rectangle 3"/>
          <p:cNvSpPr txBox="1">
            <a:spLocks noChangeArrowheads="1"/>
          </p:cNvSpPr>
          <p:nvPr/>
        </p:nvSpPr>
        <p:spPr>
          <a:xfrm>
            <a:off x="1828800" y="1245747"/>
            <a:ext cx="10134600" cy="332626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q"/>
            </a:pPr>
            <a:r>
              <a:rPr lang="en-US" altLang="en-US" sz="2000" kern="0" dirty="0">
                <a:solidFill>
                  <a:srgbClr val="000000"/>
                </a:solidFill>
                <a:latin typeface="Trebuchet MS" panose="020B0603020202020204" pitchFamily="34" charset="0"/>
              </a:rPr>
              <a:t> </a:t>
            </a:r>
            <a:r>
              <a:rPr lang="en-US" altLang="en-US" sz="2400" b="1" kern="0" dirty="0">
                <a:solidFill>
                  <a:srgbClr val="000000"/>
                </a:solidFill>
                <a:latin typeface="Trebuchet MS" panose="020B0603020202020204" pitchFamily="34" charset="0"/>
              </a:rPr>
              <a:t>Policyholders </a:t>
            </a:r>
          </a:p>
          <a:p>
            <a:pPr marL="687388">
              <a:buFont typeface="Wingdings" panose="05000000000000000000" pitchFamily="2" charset="2"/>
              <a:buChar char="v"/>
            </a:pPr>
            <a:r>
              <a:rPr lang="en-US" sz="2000" dirty="0">
                <a:latin typeface="Trebuchet MS" panose="020B0603020202020204" pitchFamily="34" charset="0"/>
              </a:rPr>
              <a:t>Policyholders’ Reasonable Expectations (PRE) – set at the point of sale as well as during course of the policy</a:t>
            </a:r>
          </a:p>
          <a:p>
            <a:pPr marL="687388">
              <a:buFont typeface="Wingdings" panose="05000000000000000000" pitchFamily="2" charset="2"/>
              <a:buChar char="v"/>
            </a:pPr>
            <a:r>
              <a:rPr lang="en-US" sz="2000" dirty="0">
                <a:solidFill>
                  <a:srgbClr val="000000"/>
                </a:solidFill>
                <a:latin typeface="Trebuchet MS" panose="020B0603020202020204" pitchFamily="34" charset="0"/>
              </a:rPr>
              <a:t>Providing a special bonus or ex-gratia amount should not create PRE  i.e. it should be communicated clearly that special bonus perceived to be irregular by the policyholders</a:t>
            </a:r>
          </a:p>
          <a:p>
            <a:pPr marL="687388">
              <a:buFont typeface="Wingdings" panose="05000000000000000000" pitchFamily="2" charset="2"/>
              <a:buChar char="v"/>
            </a:pPr>
            <a:r>
              <a:rPr lang="en-US" sz="2000" dirty="0">
                <a:solidFill>
                  <a:srgbClr val="000000"/>
                </a:solidFill>
                <a:latin typeface="Trebuchet MS" panose="020B0603020202020204" pitchFamily="34" charset="0"/>
              </a:rPr>
              <a:t>Treat customer fairly while declaring bonus</a:t>
            </a:r>
          </a:p>
          <a:p>
            <a:pPr marL="687388">
              <a:buFont typeface="Wingdings" panose="05000000000000000000" pitchFamily="2" charset="2"/>
              <a:buChar char="v"/>
            </a:pPr>
            <a:r>
              <a:rPr lang="en-US" sz="2000" dirty="0">
                <a:solidFill>
                  <a:srgbClr val="000000"/>
                </a:solidFill>
                <a:latin typeface="Trebuchet MS" panose="020B0603020202020204" pitchFamily="34" charset="0"/>
              </a:rPr>
              <a:t>Already matured policies</a:t>
            </a:r>
            <a:r>
              <a:rPr lang="en-US" sz="2000" dirty="0">
                <a:latin typeface="Trebuchet MS" panose="020B0603020202020204" pitchFamily="34" charset="0"/>
              </a:rPr>
              <a:t> to be </a:t>
            </a:r>
            <a:r>
              <a:rPr lang="en-US" sz="2000" dirty="0">
                <a:solidFill>
                  <a:srgbClr val="000000"/>
                </a:solidFill>
                <a:latin typeface="Trebuchet MS" panose="020B0603020202020204" pitchFamily="34" charset="0"/>
              </a:rPr>
              <a:t>compensated and treated in line with the course of action decided for the maturing policies</a:t>
            </a:r>
            <a:endParaRPr lang="en-IN" sz="200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1743171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Issues to be considered while deciding course of action</a:t>
            </a:r>
          </a:p>
        </p:txBody>
      </p:sp>
      <p:sp>
        <p:nvSpPr>
          <p:cNvPr id="4" name="Rectangle 3"/>
          <p:cNvSpPr txBox="1">
            <a:spLocks noChangeArrowheads="1"/>
          </p:cNvSpPr>
          <p:nvPr/>
        </p:nvSpPr>
        <p:spPr>
          <a:xfrm>
            <a:off x="1828800" y="1245747"/>
            <a:ext cx="10134600" cy="5397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q"/>
            </a:pPr>
            <a:r>
              <a:rPr lang="en-US" altLang="en-US" sz="2400" b="1" kern="0" dirty="0">
                <a:solidFill>
                  <a:srgbClr val="000000"/>
                </a:solidFill>
                <a:latin typeface="Trebuchet MS" panose="020B0603020202020204" pitchFamily="34" charset="0"/>
              </a:rPr>
              <a:t>Policyholders (</a:t>
            </a:r>
            <a:r>
              <a:rPr lang="en-US" altLang="en-US" sz="2400" b="1" kern="0" dirty="0" err="1">
                <a:solidFill>
                  <a:srgbClr val="000000"/>
                </a:solidFill>
                <a:latin typeface="Trebuchet MS" panose="020B0603020202020204" pitchFamily="34" charset="0"/>
              </a:rPr>
              <a:t>contd</a:t>
            </a:r>
            <a:r>
              <a:rPr lang="en-US" altLang="en-US" sz="2400" b="1" kern="0" dirty="0">
                <a:solidFill>
                  <a:srgbClr val="000000"/>
                </a:solidFill>
                <a:latin typeface="Trebuchet MS" panose="020B0603020202020204" pitchFamily="34" charset="0"/>
              </a:rPr>
              <a:t>…)</a:t>
            </a:r>
          </a:p>
          <a:p>
            <a:pPr marL="687388" lvl="1" indent="-342900">
              <a:buFont typeface="Wingdings" panose="05000000000000000000" pitchFamily="2" charset="2"/>
              <a:buChar char="v"/>
            </a:pPr>
            <a:r>
              <a:rPr lang="en-US" sz="2000" dirty="0">
                <a:solidFill>
                  <a:srgbClr val="000000"/>
                </a:solidFill>
                <a:latin typeface="Trebuchet MS" panose="020B0603020202020204" pitchFamily="34" charset="0"/>
              </a:rPr>
              <a:t>Any action may lead to complaints and legal cases e.g. paying ex-gratia amount may lead to court cases by other policyholders demanding similar payouts</a:t>
            </a:r>
          </a:p>
          <a:p>
            <a:pPr marL="687388" lvl="1" indent="-342900">
              <a:buFont typeface="Wingdings" panose="05000000000000000000" pitchFamily="2" charset="2"/>
              <a:buChar char="v"/>
            </a:pPr>
            <a:r>
              <a:rPr lang="en-US" sz="2000" dirty="0">
                <a:solidFill>
                  <a:srgbClr val="000000"/>
                </a:solidFill>
                <a:latin typeface="Trebuchet MS" panose="020B0603020202020204" pitchFamily="34" charset="0"/>
              </a:rPr>
              <a:t>If decision to make positive IRR on maturing policies getting delayed, this may lead to higher surrenders and thus higher per policy expenses may aggravate the situation of negative IRR </a:t>
            </a:r>
          </a:p>
          <a:p>
            <a:pPr marL="706438">
              <a:buFont typeface="Wingdings" panose="05000000000000000000" pitchFamily="2" charset="2"/>
              <a:buChar char="v"/>
            </a:pPr>
            <a:r>
              <a:rPr lang="en-US" sz="2000" dirty="0">
                <a:latin typeface="Trebuchet MS" panose="020B0603020202020204" pitchFamily="34" charset="0"/>
              </a:rPr>
              <a:t>If the company chooses to make the IRR positive, it will be cross-</a:t>
            </a:r>
            <a:r>
              <a:rPr lang="en-US" sz="2000" dirty="0" err="1">
                <a:latin typeface="Trebuchet MS" panose="020B0603020202020204" pitchFamily="34" charset="0"/>
              </a:rPr>
              <a:t>subsidised</a:t>
            </a:r>
            <a:r>
              <a:rPr lang="en-US" sz="2000" dirty="0">
                <a:latin typeface="Trebuchet MS" panose="020B0603020202020204" pitchFamily="34" charset="0"/>
              </a:rPr>
              <a:t> with the future payouts of continuing policyholders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7" name="Diagram 6"/>
          <p:cNvGraphicFramePr/>
          <p:nvPr>
            <p:extLst>
              <p:ext uri="{D42A27DB-BD31-4B8C-83A1-F6EECF244321}">
                <p14:modId xmlns:p14="http://schemas.microsoft.com/office/powerpoint/2010/main" val="3446038123"/>
              </p:ext>
            </p:extLst>
          </p:nvPr>
        </p:nvGraphicFramePr>
        <p:xfrm>
          <a:off x="2381224" y="4357694"/>
          <a:ext cx="9036012" cy="213117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743171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0843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Issues to be considered while deciding course of action</a:t>
            </a:r>
          </a:p>
        </p:txBody>
      </p:sp>
      <p:sp>
        <p:nvSpPr>
          <p:cNvPr id="4" name="Rectangle 3"/>
          <p:cNvSpPr txBox="1">
            <a:spLocks noChangeArrowheads="1"/>
          </p:cNvSpPr>
          <p:nvPr/>
        </p:nvSpPr>
        <p:spPr>
          <a:xfrm>
            <a:off x="1828800" y="1000109"/>
            <a:ext cx="10134600" cy="414340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q"/>
            </a:pPr>
            <a:r>
              <a:rPr lang="en-US" altLang="en-US" sz="2400" b="1" kern="0" dirty="0">
                <a:solidFill>
                  <a:srgbClr val="000000"/>
                </a:solidFill>
                <a:latin typeface="Trebuchet MS" panose="020B0603020202020204" pitchFamily="34" charset="0"/>
              </a:rPr>
              <a:t>Insurance company</a:t>
            </a:r>
          </a:p>
          <a:p>
            <a:pPr marL="0" indent="0">
              <a:buNone/>
            </a:pPr>
            <a:endParaRPr lang="en-US" sz="300" dirty="0">
              <a:solidFill>
                <a:srgbClr val="000000"/>
              </a:solidFill>
              <a:latin typeface="Trebuchet MS" pitchFamily="34" charset="0"/>
            </a:endParaRPr>
          </a:p>
          <a:p>
            <a:pPr>
              <a:buFont typeface="Wingdings" pitchFamily="2" charset="2"/>
              <a:buChar char="v"/>
            </a:pPr>
            <a:r>
              <a:rPr lang="en-US" sz="2000" dirty="0">
                <a:solidFill>
                  <a:srgbClr val="000000"/>
                </a:solidFill>
                <a:latin typeface="Trebuchet MS" pitchFamily="34" charset="0"/>
              </a:rPr>
              <a:t>Company reputation – the company needs to resolve the matter at the earliest as taking no action will lead to bad publicity</a:t>
            </a:r>
          </a:p>
          <a:p>
            <a:pPr>
              <a:buFont typeface="Wingdings" pitchFamily="2" charset="2"/>
              <a:buChar char="v"/>
            </a:pPr>
            <a:r>
              <a:rPr lang="en-US" sz="2000" dirty="0">
                <a:solidFill>
                  <a:srgbClr val="000000"/>
                </a:solidFill>
                <a:latin typeface="Trebuchet MS" pitchFamily="34" charset="0"/>
              </a:rPr>
              <a:t>Impact on future New Business - if decided to set aside reserves to make the IRR positive, this will tie up capital and hence the company will have restrictions on </a:t>
            </a:r>
            <a:r>
              <a:rPr lang="en-US" sz="2000" dirty="0" err="1">
                <a:solidFill>
                  <a:srgbClr val="000000"/>
                </a:solidFill>
                <a:latin typeface="Trebuchet MS" pitchFamily="34" charset="0"/>
              </a:rPr>
              <a:t>writring</a:t>
            </a:r>
            <a:r>
              <a:rPr lang="en-US" sz="2000" dirty="0">
                <a:solidFill>
                  <a:srgbClr val="000000"/>
                </a:solidFill>
                <a:latin typeface="Trebuchet MS" pitchFamily="34" charset="0"/>
              </a:rPr>
              <a:t> new business</a:t>
            </a:r>
          </a:p>
          <a:p>
            <a:pPr>
              <a:buFont typeface="Wingdings" pitchFamily="2" charset="2"/>
              <a:buChar char="v"/>
            </a:pPr>
            <a:r>
              <a:rPr lang="en-US" sz="2000" dirty="0">
                <a:solidFill>
                  <a:srgbClr val="000000"/>
                </a:solidFill>
                <a:latin typeface="Trebuchet MS" pitchFamily="34" charset="0"/>
              </a:rPr>
              <a:t>The negative IRR would have adverse impact on new business and may lead to mass surrenders if the issue is not resolved</a:t>
            </a:r>
          </a:p>
          <a:p>
            <a:pPr>
              <a:buFont typeface="Wingdings" pitchFamily="2" charset="2"/>
              <a:buChar char="v"/>
            </a:pPr>
            <a:r>
              <a:rPr lang="en-US" sz="2000" dirty="0">
                <a:solidFill>
                  <a:srgbClr val="000000"/>
                </a:solidFill>
                <a:latin typeface="Trebuchet MS" pitchFamily="34" charset="0"/>
              </a:rPr>
              <a:t>Ensure matter is resolved in a timely </a:t>
            </a:r>
            <a:r>
              <a:rPr lang="en-US" sz="2000" i="1" dirty="0">
                <a:latin typeface="Trebuchet MS" panose="020B0603020202020204" pitchFamily="34" charset="0"/>
              </a:rPr>
              <a:t>manner</a:t>
            </a:r>
            <a:r>
              <a:rPr lang="en-US" sz="2000" dirty="0">
                <a:solidFill>
                  <a:srgbClr val="000000"/>
                </a:solidFill>
                <a:latin typeface="Trebuchet MS" pitchFamily="34" charset="0"/>
              </a:rPr>
              <a:t> as regulatory interventions will increase when higher complaints received from policyholders</a:t>
            </a:r>
          </a:p>
          <a:p>
            <a:pPr>
              <a:buFont typeface="Wingdings" pitchFamily="2" charset="2"/>
              <a:buChar char="v"/>
            </a:pPr>
            <a:r>
              <a:rPr lang="en-US" sz="2000" dirty="0">
                <a:solidFill>
                  <a:srgbClr val="000000"/>
                </a:solidFill>
                <a:latin typeface="Trebuchet MS" pitchFamily="34" charset="0"/>
              </a:rPr>
              <a:t>Solvency of the company to be considered while declaring special bonuses or making payout to matured policyholders</a:t>
            </a:r>
          </a:p>
          <a:p>
            <a:pPr marL="0" indent="0">
              <a:buNone/>
            </a:pPr>
            <a:endParaRPr lang="en-US" sz="2000" dirty="0">
              <a:solidFill>
                <a:srgbClr val="000000"/>
              </a:solidFill>
              <a:latin typeface="Trebuchet MS" pitchFamily="34" charset="0"/>
            </a:endParaRPr>
          </a:p>
          <a:p>
            <a:pPr marL="0" indent="0">
              <a:buFontTx/>
              <a:buNone/>
            </a:pPr>
            <a:endParaRPr lang="en-US" altLang="en-US" sz="22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6" name="Diagram 5"/>
          <p:cNvGraphicFramePr/>
          <p:nvPr>
            <p:extLst>
              <p:ext uri="{D42A27DB-BD31-4B8C-83A1-F6EECF244321}">
                <p14:modId xmlns:p14="http://schemas.microsoft.com/office/powerpoint/2010/main" val="3446038123"/>
              </p:ext>
            </p:extLst>
          </p:nvPr>
        </p:nvGraphicFramePr>
        <p:xfrm>
          <a:off x="2381224" y="5214950"/>
          <a:ext cx="9036012" cy="12739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822093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1060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Issues to be considered while deciding course of action</a:t>
            </a:r>
          </a:p>
        </p:txBody>
      </p:sp>
      <p:sp>
        <p:nvSpPr>
          <p:cNvPr id="4" name="Rectangle 3"/>
          <p:cNvSpPr txBox="1">
            <a:spLocks noChangeArrowheads="1"/>
          </p:cNvSpPr>
          <p:nvPr/>
        </p:nvSpPr>
        <p:spPr>
          <a:xfrm>
            <a:off x="1828800" y="1245747"/>
            <a:ext cx="10134600" cy="56122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q"/>
            </a:pPr>
            <a:r>
              <a:rPr lang="en-US" altLang="en-US" sz="2400" b="1" kern="0" dirty="0">
                <a:solidFill>
                  <a:srgbClr val="000000"/>
                </a:solidFill>
                <a:latin typeface="Trebuchet MS" panose="020B0603020202020204" pitchFamily="34" charset="0"/>
              </a:rPr>
              <a:t>Benefit Illustration</a:t>
            </a:r>
          </a:p>
          <a:p>
            <a:pPr marL="0" indent="0">
              <a:buNone/>
            </a:pPr>
            <a:endParaRPr lang="en-US" sz="300" dirty="0">
              <a:solidFill>
                <a:srgbClr val="000000"/>
              </a:solidFill>
              <a:latin typeface="Trebuchet MS" pitchFamily="34" charset="0"/>
            </a:endParaRPr>
          </a:p>
          <a:p>
            <a:pPr>
              <a:lnSpc>
                <a:spcPct val="107000"/>
              </a:lnSpc>
              <a:buFont typeface="Wingdings" pitchFamily="2" charset="2"/>
              <a:buChar char="v"/>
            </a:pPr>
            <a:r>
              <a:rPr lang="en-US" sz="2000" kern="0" dirty="0">
                <a:solidFill>
                  <a:srgbClr val="000000"/>
                </a:solidFill>
                <a:latin typeface="Trebuchet MS" panose="020B0603020202020204" pitchFamily="34" charset="0"/>
              </a:rPr>
              <a:t>T</a:t>
            </a:r>
            <a:r>
              <a:rPr lang="en-US" sz="2000" dirty="0">
                <a:latin typeface="Trebuchet MS" panose="020B0603020202020204" pitchFamily="34" charset="0"/>
              </a:rPr>
              <a:t>he company should review the contents of sales literature, benefit illustrations and policy documents as these build the Policyholders’ reasonable expectations </a:t>
            </a:r>
          </a:p>
          <a:p>
            <a:pPr>
              <a:lnSpc>
                <a:spcPct val="107000"/>
              </a:lnSpc>
              <a:buFont typeface="Wingdings" pitchFamily="2" charset="2"/>
              <a:buChar char="v"/>
            </a:pPr>
            <a:endParaRPr lang="en-US" sz="1100" dirty="0">
              <a:latin typeface="Trebuchet MS" panose="020B0603020202020204" pitchFamily="34" charset="0"/>
            </a:endParaRPr>
          </a:p>
          <a:p>
            <a:pPr lvl="0">
              <a:lnSpc>
                <a:spcPct val="107000"/>
              </a:lnSpc>
              <a:buFont typeface="Wingdings" pitchFamily="2" charset="2"/>
              <a:buChar char="v"/>
            </a:pPr>
            <a:r>
              <a:rPr lang="en-US" sz="2000" kern="0" dirty="0">
                <a:solidFill>
                  <a:srgbClr val="000000"/>
                </a:solidFill>
                <a:latin typeface="Trebuchet MS" panose="020B0603020202020204" pitchFamily="34" charset="0"/>
              </a:rPr>
              <a:t>At the point of sale of the policies that have matured, the benefit illustration was shown at 6% and 10% gross investment return but currently it is shown at 4% and 8%</a:t>
            </a:r>
          </a:p>
          <a:p>
            <a:pPr lvl="0">
              <a:lnSpc>
                <a:spcPct val="107000"/>
              </a:lnSpc>
              <a:buFont typeface="Wingdings" pitchFamily="2" charset="2"/>
              <a:buChar char="v"/>
            </a:pPr>
            <a:endParaRPr lang="en-US" sz="900" kern="0" dirty="0">
              <a:solidFill>
                <a:srgbClr val="000000"/>
              </a:solidFill>
              <a:latin typeface="Trebuchet MS" panose="020B0603020202020204" pitchFamily="34" charset="0"/>
            </a:endParaRPr>
          </a:p>
          <a:p>
            <a:pPr lvl="0">
              <a:lnSpc>
                <a:spcPct val="107000"/>
              </a:lnSpc>
              <a:buFont typeface="Wingdings" pitchFamily="2" charset="2"/>
              <a:buChar char="v"/>
            </a:pPr>
            <a:r>
              <a:rPr lang="en-US" sz="2000" kern="0" dirty="0">
                <a:solidFill>
                  <a:srgbClr val="000000"/>
                </a:solidFill>
                <a:latin typeface="Trebuchet MS" panose="020B0603020202020204" pitchFamily="34" charset="0"/>
              </a:rPr>
              <a:t>When calculated at 4% and 8% more number of policies will have a negative IRR as compared to 6% and 10%. So it means there will be higher number of policies in future with negative IRR at maturity shown in the benefit illustrations</a:t>
            </a:r>
            <a:endParaRPr lang="en-IN" sz="2000" kern="0" dirty="0">
              <a:solidFill>
                <a:srgbClr val="000000"/>
              </a:solidFill>
              <a:latin typeface="Trebuchet MS" panose="020B0603020202020204" pitchFamily="34" charset="0"/>
            </a:endParaRPr>
          </a:p>
          <a:p>
            <a:pPr marL="0" indent="0">
              <a:buNone/>
            </a:pPr>
            <a:endParaRPr lang="en-US" sz="2000" dirty="0">
              <a:solidFill>
                <a:srgbClr val="000000"/>
              </a:solidFill>
              <a:latin typeface="Trebuchet MS" pitchFamily="34" charset="0"/>
            </a:endParaRPr>
          </a:p>
          <a:p>
            <a:pPr marL="0" indent="0">
              <a:buFontTx/>
              <a:buNone/>
            </a:pPr>
            <a:endParaRPr lang="en-US" altLang="en-US" sz="22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7" name="Diagram 6"/>
          <p:cNvGraphicFramePr/>
          <p:nvPr>
            <p:extLst>
              <p:ext uri="{D42A27DB-BD31-4B8C-83A1-F6EECF244321}">
                <p14:modId xmlns:p14="http://schemas.microsoft.com/office/powerpoint/2010/main" val="3446038123"/>
              </p:ext>
            </p:extLst>
          </p:nvPr>
        </p:nvGraphicFramePr>
        <p:xfrm>
          <a:off x="2316572" y="4941169"/>
          <a:ext cx="9036012" cy="12024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679754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graphicFrame>
        <p:nvGraphicFramePr>
          <p:cNvPr id="6" name="Diagram 5"/>
          <p:cNvGraphicFramePr/>
          <p:nvPr>
            <p:extLst>
              <p:ext uri="{D42A27DB-BD31-4B8C-83A1-F6EECF244321}">
                <p14:modId xmlns:p14="http://schemas.microsoft.com/office/powerpoint/2010/main" val="446487583"/>
              </p:ext>
            </p:extLst>
          </p:nvPr>
        </p:nvGraphicFramePr>
        <p:xfrm>
          <a:off x="1828800" y="1295400"/>
          <a:ext cx="10134600" cy="530818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543424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Investigations required for deciding course of action</a:t>
            </a:r>
          </a:p>
        </p:txBody>
      </p:sp>
      <p:sp>
        <p:nvSpPr>
          <p:cNvPr id="4" name="Rectangle 3"/>
          <p:cNvSpPr txBox="1">
            <a:spLocks noChangeArrowheads="1"/>
          </p:cNvSpPr>
          <p:nvPr/>
        </p:nvSpPr>
        <p:spPr>
          <a:xfrm>
            <a:off x="1752601" y="1295400"/>
            <a:ext cx="10305546" cy="5486400"/>
          </a:xfrm>
          <a:prstGeom prst="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25463" lvl="1" indent="-342900">
              <a:lnSpc>
                <a:spcPct val="107000"/>
              </a:lnSpc>
              <a:buFont typeface="Wingdings" pitchFamily="2" charset="2"/>
              <a:buChar char="q"/>
              <a:tabLst>
                <a:tab pos="228600" algn="l"/>
              </a:tabLst>
            </a:pPr>
            <a:r>
              <a:rPr lang="en-US" altLang="en-US" sz="2400" b="1" kern="0" dirty="0">
                <a:solidFill>
                  <a:srgbClr val="000000"/>
                </a:solidFill>
                <a:latin typeface="Trebuchet MS" panose="020B0603020202020204" pitchFamily="34" charset="0"/>
              </a:rPr>
              <a:t>Analysis of data</a:t>
            </a:r>
          </a:p>
          <a:p>
            <a:pPr marL="925513" lvl="2" indent="-342900">
              <a:lnSpc>
                <a:spcPct val="107000"/>
              </a:lnSpc>
              <a:buFont typeface="Wingdings" panose="05000000000000000000" pitchFamily="2" charset="2"/>
              <a:buChar char="v"/>
              <a:tabLst>
                <a:tab pos="228600" algn="l"/>
              </a:tabLst>
            </a:pPr>
            <a:r>
              <a:rPr lang="en-US" altLang="en-US" sz="2000" kern="0" dirty="0">
                <a:solidFill>
                  <a:srgbClr val="000000"/>
                </a:solidFill>
                <a:latin typeface="Trebuchet MS" panose="020B0603020202020204" pitchFamily="34" charset="0"/>
              </a:rPr>
              <a:t>Quantify the amount required to provide positive IRR to already matured policyholders</a:t>
            </a:r>
          </a:p>
          <a:p>
            <a:pPr marL="925513" lvl="2" indent="-342900">
              <a:lnSpc>
                <a:spcPct val="107000"/>
              </a:lnSpc>
              <a:buFont typeface="Wingdings" panose="05000000000000000000" pitchFamily="2" charset="2"/>
              <a:buChar char="v"/>
              <a:tabLst>
                <a:tab pos="228600" algn="l"/>
              </a:tabLst>
            </a:pPr>
            <a:r>
              <a:rPr lang="en-US" altLang="en-US" sz="2000" kern="0" dirty="0">
                <a:solidFill>
                  <a:srgbClr val="000000"/>
                </a:solidFill>
                <a:latin typeface="Trebuchet MS" panose="020B0603020202020204" pitchFamily="34" charset="0"/>
              </a:rPr>
              <a:t>Check IRR at maturity for all policies of the portfolio based on vested bonus and proposed bonus rates for future years and quantify the deficiency in advance. This will give an idea of any additional capital requirements.</a:t>
            </a:r>
          </a:p>
          <a:p>
            <a:pPr marL="925513" lvl="2" indent="-342900">
              <a:lnSpc>
                <a:spcPct val="107000"/>
              </a:lnSpc>
              <a:buFont typeface="Wingdings" panose="05000000000000000000" pitchFamily="2" charset="2"/>
              <a:buChar char="v"/>
              <a:tabLst>
                <a:tab pos="228600" algn="l"/>
              </a:tabLst>
            </a:pPr>
            <a:r>
              <a:rPr lang="en-US" altLang="en-US" sz="2000" kern="0" dirty="0">
                <a:solidFill>
                  <a:srgbClr val="000000"/>
                </a:solidFill>
                <a:latin typeface="Trebuchet MS" panose="020B0603020202020204" pitchFamily="34" charset="0"/>
              </a:rPr>
              <a:t>Quantify the reserves that needed to be set aside for policies maturing in future with negative IRR to make it positive </a:t>
            </a:r>
          </a:p>
          <a:p>
            <a:pPr marL="925513" lvl="2" indent="-342900">
              <a:lnSpc>
                <a:spcPct val="107000"/>
              </a:lnSpc>
              <a:buFont typeface="Wingdings" panose="05000000000000000000" pitchFamily="2" charset="2"/>
              <a:buChar char="v"/>
              <a:tabLst>
                <a:tab pos="228600" algn="l"/>
              </a:tabLst>
            </a:pPr>
            <a:r>
              <a:rPr lang="en-US" altLang="en-US" sz="2000" kern="0" dirty="0">
                <a:solidFill>
                  <a:srgbClr val="000000"/>
                </a:solidFill>
                <a:latin typeface="Trebuchet MS" panose="020B0603020202020204" pitchFamily="34" charset="0"/>
              </a:rPr>
              <a:t>Age-wise/Sum Assured wise - </a:t>
            </a:r>
            <a:r>
              <a:rPr lang="en-US" altLang="en-US" sz="2000" i="1" kern="0" dirty="0">
                <a:solidFill>
                  <a:srgbClr val="000000"/>
                </a:solidFill>
                <a:latin typeface="Trebuchet MS" panose="020B0603020202020204" pitchFamily="34" charset="0"/>
              </a:rPr>
              <a:t>Whether policy is sold to customers whose age at entry is high leading to higher death benefit cost and fall in IRR to understand the demography of affected policyholders</a:t>
            </a:r>
          </a:p>
          <a:p>
            <a:pPr marL="925513" lvl="2" indent="-342900">
              <a:lnSpc>
                <a:spcPct val="107000"/>
              </a:lnSpc>
              <a:buFont typeface="Wingdings" panose="05000000000000000000" pitchFamily="2" charset="2"/>
              <a:buChar char="v"/>
              <a:tabLst>
                <a:tab pos="228600" algn="l"/>
              </a:tabLst>
            </a:pPr>
            <a:r>
              <a:rPr lang="en-US" altLang="en-US" sz="2000" kern="0" dirty="0">
                <a:solidFill>
                  <a:srgbClr val="000000"/>
                </a:solidFill>
                <a:latin typeface="Trebuchet MS" panose="020B0603020202020204" pitchFamily="34" charset="0"/>
              </a:rPr>
              <a:t>Whether rider attached to these policies- </a:t>
            </a:r>
            <a:r>
              <a:rPr lang="en-US" altLang="en-US" sz="2000" i="1" kern="0" dirty="0">
                <a:solidFill>
                  <a:srgbClr val="000000"/>
                </a:solidFill>
                <a:latin typeface="Trebuchet MS" panose="020B0603020202020204" pitchFamily="34" charset="0"/>
              </a:rPr>
              <a:t>Has cost of providing others benefits led to negative IRR?</a:t>
            </a:r>
          </a:p>
          <a:p>
            <a:pPr marL="925513" lvl="2" indent="-342900">
              <a:lnSpc>
                <a:spcPct val="107000"/>
              </a:lnSpc>
              <a:buFont typeface="Wingdings" panose="05000000000000000000" pitchFamily="2" charset="2"/>
              <a:buChar char="v"/>
              <a:tabLst>
                <a:tab pos="228600" algn="l"/>
              </a:tabLst>
            </a:pPr>
            <a:endParaRPr lang="en-US" altLang="en-US" sz="2000" i="1" kern="0" dirty="0">
              <a:solidFill>
                <a:srgbClr val="000000"/>
              </a:solidFill>
              <a:latin typeface="Trebuchet MS" panose="020B0603020202020204" pitchFamily="34" charset="0"/>
            </a:endParaRPr>
          </a:p>
          <a:p>
            <a:pPr marL="582613" lvl="2" indent="0">
              <a:lnSpc>
                <a:spcPct val="107000"/>
              </a:lnSpc>
              <a:buFontTx/>
              <a:buNone/>
              <a:tabLst>
                <a:tab pos="228600" algn="l"/>
              </a:tabLst>
            </a:pPr>
            <a:endParaRPr lang="en-US" altLang="en-US" sz="1600" kern="0" dirty="0">
              <a:solidFill>
                <a:srgbClr val="FF0000"/>
              </a:solidFill>
              <a:latin typeface="Trebuchet MS" panose="020B0603020202020204" pitchFamily="34" charset="0"/>
            </a:endParaRPr>
          </a:p>
          <a:p>
            <a:pPr marL="925513" lvl="2" indent="-342900">
              <a:lnSpc>
                <a:spcPct val="107000"/>
              </a:lnSpc>
              <a:buFont typeface="Wingdings" panose="05000000000000000000" pitchFamily="2" charset="2"/>
              <a:buChar char="Ø"/>
              <a:tabLst>
                <a:tab pos="228600" algn="l"/>
              </a:tabLst>
            </a:pPr>
            <a:endParaRPr lang="en-US" altLang="en-US" sz="16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162457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Investigations required for deciding course of action</a:t>
            </a:r>
          </a:p>
        </p:txBody>
      </p:sp>
      <p:sp>
        <p:nvSpPr>
          <p:cNvPr id="4" name="Rectangle 3"/>
          <p:cNvSpPr txBox="1">
            <a:spLocks noChangeArrowheads="1"/>
          </p:cNvSpPr>
          <p:nvPr/>
        </p:nvSpPr>
        <p:spPr>
          <a:xfrm>
            <a:off x="1881158" y="1357298"/>
            <a:ext cx="10134600" cy="3571900"/>
          </a:xfrm>
          <a:prstGeom prst="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25463" lvl="1" indent="-342900">
              <a:lnSpc>
                <a:spcPct val="107000"/>
              </a:lnSpc>
              <a:buFont typeface="Wingdings" pitchFamily="2" charset="2"/>
              <a:buChar char="q"/>
              <a:tabLst>
                <a:tab pos="228600" algn="l"/>
              </a:tabLst>
            </a:pPr>
            <a:r>
              <a:rPr lang="en-US" altLang="en-US" sz="2400" b="1" kern="0" dirty="0">
                <a:solidFill>
                  <a:srgbClr val="000000"/>
                </a:solidFill>
                <a:latin typeface="Trebuchet MS" panose="020B0603020202020204" pitchFamily="34" charset="0"/>
              </a:rPr>
              <a:t>Asset share</a:t>
            </a:r>
          </a:p>
          <a:p>
            <a:pPr marL="925513" lvl="2" indent="-342900">
              <a:lnSpc>
                <a:spcPct val="107000"/>
              </a:lnSpc>
              <a:buFont typeface="Wingdings" panose="05000000000000000000" pitchFamily="2" charset="2"/>
              <a:buChar char="v"/>
              <a:tabLst>
                <a:tab pos="228600" algn="l"/>
              </a:tabLst>
            </a:pPr>
            <a:r>
              <a:rPr lang="en-US" altLang="en-US" sz="1800" kern="0" dirty="0">
                <a:solidFill>
                  <a:srgbClr val="000000"/>
                </a:solidFill>
                <a:latin typeface="Trebuchet MS" panose="020B0603020202020204" pitchFamily="34" charset="0"/>
              </a:rPr>
              <a:t>Project forward earned asset share of existing policies &amp; compare with projected maturity values to quantify the shortfall for positive IRR</a:t>
            </a:r>
          </a:p>
          <a:p>
            <a:pPr marL="925513" lvl="2" indent="-342900">
              <a:lnSpc>
                <a:spcPct val="107000"/>
              </a:lnSpc>
              <a:buFont typeface="Wingdings" panose="05000000000000000000" pitchFamily="2" charset="2"/>
              <a:buChar char="v"/>
              <a:tabLst>
                <a:tab pos="228600" algn="l"/>
              </a:tabLst>
            </a:pPr>
            <a:r>
              <a:rPr lang="en-US" altLang="en-US" sz="1800" kern="0" dirty="0">
                <a:solidFill>
                  <a:srgbClr val="000000"/>
                </a:solidFill>
                <a:latin typeface="Trebuchet MS" panose="020B0603020202020204" pitchFamily="34" charset="0"/>
              </a:rPr>
              <a:t>Identify the main item(s) causing strain on asset share- death cost, expenses</a:t>
            </a:r>
          </a:p>
          <a:p>
            <a:pPr marL="525463" lvl="1" indent="-342900">
              <a:lnSpc>
                <a:spcPct val="107000"/>
              </a:lnSpc>
              <a:spcBef>
                <a:spcPts val="400"/>
              </a:spcBef>
              <a:buFont typeface="Wingdings" pitchFamily="2" charset="2"/>
              <a:buChar char="q"/>
              <a:tabLst>
                <a:tab pos="228600" algn="l"/>
              </a:tabLst>
            </a:pPr>
            <a:r>
              <a:rPr lang="en-US" altLang="en-US" sz="2400" b="1" kern="0" dirty="0">
                <a:solidFill>
                  <a:srgbClr val="000000"/>
                </a:solidFill>
                <a:latin typeface="Trebuchet MS" panose="020B0603020202020204" pitchFamily="34" charset="0"/>
              </a:rPr>
              <a:t>Bonus Distribution Policy</a:t>
            </a:r>
          </a:p>
          <a:p>
            <a:pPr marL="925513" lvl="2" indent="-342900">
              <a:lnSpc>
                <a:spcPct val="107000"/>
              </a:lnSpc>
              <a:buFont typeface="Wingdings" panose="05000000000000000000" pitchFamily="2" charset="2"/>
              <a:buChar char="v"/>
              <a:tabLst>
                <a:tab pos="228600" algn="l"/>
              </a:tabLst>
            </a:pPr>
            <a:r>
              <a:rPr lang="en-US" altLang="en-US" sz="1800" kern="0" dirty="0">
                <a:solidFill>
                  <a:srgbClr val="000000"/>
                </a:solidFill>
                <a:latin typeface="Trebuchet MS" panose="020B0603020202020204" pitchFamily="34" charset="0"/>
              </a:rPr>
              <a:t>Investigate if a switch from the current bonus policy will help in giving positive IRR to the continuing policies– e.g. does increasing current TB rates and gradually reducing current RB rates (considering PRE) help in achieving better investment returns and lower guarantee reserve ?</a:t>
            </a:r>
          </a:p>
          <a:p>
            <a:pPr marL="925513" lvl="2" indent="-342900">
              <a:lnSpc>
                <a:spcPct val="107000"/>
              </a:lnSpc>
              <a:buFont typeface="Wingdings" panose="05000000000000000000" pitchFamily="2" charset="2"/>
              <a:buChar char="v"/>
              <a:tabLst>
                <a:tab pos="228600" algn="l"/>
              </a:tabLst>
            </a:pPr>
            <a:r>
              <a:rPr lang="en-US" altLang="en-US" sz="1800" kern="0" dirty="0">
                <a:solidFill>
                  <a:srgbClr val="000000"/>
                </a:solidFill>
                <a:latin typeface="Trebuchet MS" panose="020B0603020202020204" pitchFamily="34" charset="0"/>
              </a:rPr>
              <a:t>Calculate the special reversionary bonus rates for each product that needs to be given to the affected policyholders, if required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aphicFrame>
        <p:nvGraphicFramePr>
          <p:cNvPr id="6" name="Diagram 5"/>
          <p:cNvGraphicFramePr/>
          <p:nvPr>
            <p:extLst>
              <p:ext uri="{D42A27DB-BD31-4B8C-83A1-F6EECF244321}">
                <p14:modId xmlns:p14="http://schemas.microsoft.com/office/powerpoint/2010/main" val="2224549438"/>
              </p:ext>
            </p:extLst>
          </p:nvPr>
        </p:nvGraphicFramePr>
        <p:xfrm>
          <a:off x="2524100" y="5072074"/>
          <a:ext cx="9036012" cy="150019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609585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Investigations required for deciding course of action</a:t>
            </a:r>
          </a:p>
        </p:txBody>
      </p:sp>
      <p:sp>
        <p:nvSpPr>
          <p:cNvPr id="4" name="Rectangle 3"/>
          <p:cNvSpPr txBox="1">
            <a:spLocks noChangeArrowheads="1"/>
          </p:cNvSpPr>
          <p:nvPr/>
        </p:nvSpPr>
        <p:spPr>
          <a:xfrm>
            <a:off x="1828800" y="1245747"/>
            <a:ext cx="10134600" cy="5152343"/>
          </a:xfrm>
          <a:prstGeom prst="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525463" lvl="1" indent="-342900">
              <a:lnSpc>
                <a:spcPct val="107000"/>
              </a:lnSpc>
              <a:buFont typeface="Wingdings" pitchFamily="2" charset="2"/>
              <a:buChar char="q"/>
              <a:tabLst>
                <a:tab pos="228600" algn="l"/>
              </a:tabLst>
            </a:pPr>
            <a:r>
              <a:rPr lang="en-US" altLang="en-US" sz="2400" b="1" kern="0" dirty="0">
                <a:solidFill>
                  <a:srgbClr val="000000"/>
                </a:solidFill>
                <a:latin typeface="Trebuchet MS" panose="020B0603020202020204" pitchFamily="34" charset="0"/>
              </a:rPr>
              <a:t>Quantify Estate</a:t>
            </a:r>
          </a:p>
          <a:p>
            <a:pPr marL="925513" lvl="2" indent="-342900">
              <a:lnSpc>
                <a:spcPct val="107000"/>
              </a:lnSpc>
              <a:buFont typeface="Wingdings" panose="05000000000000000000" pitchFamily="2" charset="2"/>
              <a:buChar char="v"/>
              <a:tabLst>
                <a:tab pos="228600" algn="l"/>
              </a:tabLst>
            </a:pPr>
            <a:r>
              <a:rPr lang="en-US" altLang="en-US" sz="2000" kern="0" dirty="0">
                <a:solidFill>
                  <a:srgbClr val="000000"/>
                </a:solidFill>
                <a:latin typeface="Trebuchet MS" panose="020B0603020202020204" pitchFamily="34" charset="0"/>
              </a:rPr>
              <a:t>Investigate if affected policyholders have any right on the estate (whether there was any under distribution of surplus in the past) and quantify, if they have rights</a:t>
            </a:r>
          </a:p>
          <a:p>
            <a:pPr marL="925513" lvl="2" indent="-342900">
              <a:lnSpc>
                <a:spcPct val="107000"/>
              </a:lnSpc>
              <a:buFont typeface="Wingdings" panose="05000000000000000000" pitchFamily="2" charset="2"/>
              <a:buChar char="v"/>
              <a:tabLst>
                <a:tab pos="228600" algn="l"/>
              </a:tabLst>
            </a:pPr>
            <a:r>
              <a:rPr lang="en-US" altLang="en-US" sz="2000" kern="0" dirty="0">
                <a:solidFill>
                  <a:srgbClr val="000000"/>
                </a:solidFill>
                <a:latin typeface="Trebuchet MS" panose="020B0603020202020204" pitchFamily="34" charset="0"/>
              </a:rPr>
              <a:t>Investigate how estate distribution impact solvenc</a:t>
            </a:r>
            <a:r>
              <a:rPr lang="en-US" altLang="en-US" sz="2000" kern="0" dirty="0">
                <a:latin typeface="Trebuchet MS" panose="020B0603020202020204" pitchFamily="34" charset="0"/>
              </a:rPr>
              <a:t>y </a:t>
            </a:r>
            <a:r>
              <a:rPr lang="en-US" altLang="en-US" sz="2000" kern="0" dirty="0">
                <a:solidFill>
                  <a:srgbClr val="000000"/>
                </a:solidFill>
                <a:latin typeface="Trebuchet MS" panose="020B0603020202020204" pitchFamily="34" charset="0"/>
              </a:rPr>
              <a:t>margins and restrictions on investment policy</a:t>
            </a:r>
          </a:p>
          <a:p>
            <a:pPr marL="525463" lvl="1" indent="-342900">
              <a:lnSpc>
                <a:spcPct val="107000"/>
              </a:lnSpc>
              <a:buFont typeface="Wingdings" pitchFamily="2" charset="2"/>
              <a:buChar char="q"/>
              <a:tabLst>
                <a:tab pos="228600" algn="l"/>
              </a:tabLst>
            </a:pPr>
            <a:r>
              <a:rPr lang="en-US" altLang="en-US" sz="2400" b="1" kern="0" dirty="0">
                <a:solidFill>
                  <a:srgbClr val="000000"/>
                </a:solidFill>
                <a:latin typeface="Trebuchet MS" panose="020B0603020202020204" pitchFamily="34" charset="0"/>
              </a:rPr>
              <a:t>Other investigations</a:t>
            </a:r>
            <a:endParaRPr lang="en-US" altLang="en-US" sz="2000" u="sng" kern="0" dirty="0">
              <a:solidFill>
                <a:srgbClr val="000000"/>
              </a:solidFill>
              <a:latin typeface="Trebuchet MS" panose="020B0603020202020204" pitchFamily="34" charset="0"/>
            </a:endParaRPr>
          </a:p>
          <a:p>
            <a:pPr marL="925513" lvl="2" indent="-342900">
              <a:lnSpc>
                <a:spcPct val="107000"/>
              </a:lnSpc>
              <a:buFont typeface="Wingdings" panose="05000000000000000000" pitchFamily="2" charset="2"/>
              <a:buChar char="v"/>
              <a:tabLst>
                <a:tab pos="228600" algn="l"/>
              </a:tabLst>
            </a:pPr>
            <a:r>
              <a:rPr lang="en-US" altLang="en-US" sz="2000" kern="0" dirty="0">
                <a:solidFill>
                  <a:srgbClr val="000000"/>
                </a:solidFill>
                <a:latin typeface="Trebuchet MS" panose="020B0603020202020204" pitchFamily="34" charset="0"/>
              </a:rPr>
              <a:t>Investigate if smoothing of maturity payout causing negative IRR – if any, do not smooth for these products</a:t>
            </a:r>
          </a:p>
          <a:p>
            <a:pPr marL="925513" lvl="2" indent="-342900">
              <a:lnSpc>
                <a:spcPct val="107000"/>
              </a:lnSpc>
              <a:buFont typeface="Wingdings" panose="05000000000000000000" pitchFamily="2" charset="2"/>
              <a:buChar char="v"/>
              <a:tabLst>
                <a:tab pos="228600" algn="l"/>
              </a:tabLst>
            </a:pPr>
            <a:r>
              <a:rPr lang="en-US" altLang="en-US" sz="2000" kern="0" dirty="0">
                <a:solidFill>
                  <a:srgbClr val="000000"/>
                </a:solidFill>
                <a:latin typeface="Trebuchet MS" panose="020B0603020202020204" pitchFamily="34" charset="0"/>
              </a:rPr>
              <a:t>Check whether underwriting policy is appropriate for these products - actual experience converges to pricing assumptions.</a:t>
            </a:r>
            <a:endParaRPr lang="en-US" altLang="en-US" sz="1600" kern="0" dirty="0">
              <a:solidFill>
                <a:srgbClr val="000000"/>
              </a:solidFill>
              <a:latin typeface="Trebuchet MS" panose="020B0603020202020204" pitchFamily="34" charset="0"/>
            </a:endParaRPr>
          </a:p>
          <a:p>
            <a:pPr marL="539750" lvl="2" indent="-360363">
              <a:lnSpc>
                <a:spcPct val="107000"/>
              </a:lnSpc>
              <a:buFont typeface="Wingdings" pitchFamily="2" charset="2"/>
              <a:buChar char="q"/>
              <a:tabLst>
                <a:tab pos="228600" algn="l"/>
              </a:tabLst>
            </a:pPr>
            <a:r>
              <a:rPr lang="en-US" altLang="en-US" sz="2200" b="1" kern="0" dirty="0">
                <a:solidFill>
                  <a:srgbClr val="000000"/>
                </a:solidFill>
                <a:latin typeface="Trebuchet MS" panose="020B0603020202020204" pitchFamily="34" charset="0"/>
              </a:rPr>
              <a:t>Identify the sources of surplus or deficit of affected policies e.g.: mortality, expenses, investment performance and persistency, in order to focus on any source leading to negative IRR and fill any gaps</a:t>
            </a:r>
          </a:p>
          <a:p>
            <a:pPr marL="925513" lvl="2" indent="-342900">
              <a:lnSpc>
                <a:spcPct val="107000"/>
              </a:lnSpc>
              <a:buFont typeface="Wingdings" panose="05000000000000000000" pitchFamily="2" charset="2"/>
              <a:buChar char="v"/>
              <a:tabLst>
                <a:tab pos="228600" algn="l"/>
              </a:tabLst>
            </a:pPr>
            <a:endParaRPr lang="en-US" altLang="en-US" sz="16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1356733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Identifying sources of surplus </a:t>
            </a:r>
          </a:p>
        </p:txBody>
      </p:sp>
      <p:sp>
        <p:nvSpPr>
          <p:cNvPr id="4" name="Rectangle 3"/>
          <p:cNvSpPr txBox="1">
            <a:spLocks noChangeArrowheads="1"/>
          </p:cNvSpPr>
          <p:nvPr/>
        </p:nvSpPr>
        <p:spPr>
          <a:xfrm>
            <a:off x="1828800" y="1245747"/>
            <a:ext cx="10134600" cy="53578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sz="2000" dirty="0">
                <a:latin typeface="Trebuchet MS" pitchFamily="34" charset="0"/>
              </a:rPr>
              <a:t>The sources of surplus that can be used to make IRR positive by declaring special reversionary bonus and an ex-gratia amount to matured policyholders:</a:t>
            </a:r>
          </a:p>
          <a:p>
            <a:pPr>
              <a:buFont typeface="Wingdings" panose="05000000000000000000" pitchFamily="2" charset="2"/>
              <a:buChar char="Ø"/>
            </a:pPr>
            <a:r>
              <a:rPr lang="en-US" sz="2000" dirty="0">
                <a:latin typeface="Trebuchet MS" pitchFamily="34" charset="0"/>
              </a:rPr>
              <a:t>Mortality / morbidity profit emerging from riders attached with Par products</a:t>
            </a:r>
          </a:p>
          <a:p>
            <a:pPr>
              <a:buFont typeface="Wingdings" panose="05000000000000000000" pitchFamily="2" charset="2"/>
              <a:buChar char="Ø"/>
            </a:pPr>
            <a:r>
              <a:rPr lang="en-US" sz="2000" dirty="0">
                <a:latin typeface="Trebuchet MS" pitchFamily="34" charset="0"/>
              </a:rPr>
              <a:t>Profits arising from better experience in non-par business</a:t>
            </a:r>
          </a:p>
          <a:p>
            <a:pPr>
              <a:buFont typeface="Wingdings" panose="05000000000000000000" pitchFamily="2" charset="2"/>
              <a:buChar char="Ø"/>
            </a:pPr>
            <a:r>
              <a:rPr lang="en-US" sz="2000" dirty="0">
                <a:latin typeface="Trebuchet MS" pitchFamily="34" charset="0"/>
              </a:rPr>
              <a:t>Profits arising from already reduced paid up policies as these will not be eligible for any future bonuses unless reinstated</a:t>
            </a:r>
          </a:p>
          <a:p>
            <a:pPr>
              <a:buFont typeface="Wingdings" panose="05000000000000000000" pitchFamily="2" charset="2"/>
              <a:buChar char="Ø"/>
            </a:pPr>
            <a:r>
              <a:rPr lang="en-US" sz="2000" dirty="0">
                <a:latin typeface="Trebuchet MS" pitchFamily="34" charset="0"/>
              </a:rPr>
              <a:t>Profits arising in future from the lapsed policies in Par business</a:t>
            </a:r>
          </a:p>
          <a:p>
            <a:pPr>
              <a:buFont typeface="Wingdings" panose="05000000000000000000" pitchFamily="2" charset="2"/>
              <a:buChar char="Ø"/>
            </a:pPr>
            <a:r>
              <a:rPr lang="en-US" sz="2000" dirty="0">
                <a:latin typeface="Trebuchet MS" pitchFamily="34" charset="0"/>
              </a:rPr>
              <a:t>Profits arising from surrender of policies i.e. excess of asset shares over surrender payouts</a:t>
            </a:r>
          </a:p>
          <a:p>
            <a:pPr>
              <a:buFont typeface="Wingdings" panose="05000000000000000000" pitchFamily="2" charset="2"/>
              <a:buChar char="Ø"/>
            </a:pPr>
            <a:r>
              <a:rPr lang="en-US" sz="2000" dirty="0">
                <a:latin typeface="Trebuchet MS" pitchFamily="34" charset="0"/>
              </a:rPr>
              <a:t>Profits arising from maturity of positive IRR policies i.e. excess of asset shares over maturity payouts</a:t>
            </a:r>
          </a:p>
          <a:p>
            <a:pPr>
              <a:buFont typeface="Wingdings" panose="05000000000000000000" pitchFamily="2" charset="2"/>
              <a:buChar char="Ø"/>
            </a:pPr>
            <a:r>
              <a:rPr lang="en-US" sz="2000" dirty="0">
                <a:latin typeface="Trebuchet MS" pitchFamily="34" charset="0"/>
              </a:rPr>
              <a:t>Profits due to lower mortality than expected </a:t>
            </a:r>
          </a:p>
          <a:p>
            <a:pPr>
              <a:buFont typeface="Wingdings" panose="05000000000000000000" pitchFamily="2" charset="2"/>
              <a:buChar char="Ø"/>
            </a:pPr>
            <a:r>
              <a:rPr lang="en-US" sz="2000" dirty="0">
                <a:latin typeface="Trebuchet MS" pitchFamily="34" charset="0"/>
              </a:rPr>
              <a:t>Profits due to lower expenses than expected</a:t>
            </a:r>
          </a:p>
          <a:p>
            <a:pPr>
              <a:buFont typeface="Wingdings" panose="05000000000000000000" pitchFamily="2" charset="2"/>
              <a:buChar char="Ø"/>
            </a:pPr>
            <a:r>
              <a:rPr lang="en-US" sz="2000" dirty="0">
                <a:latin typeface="Trebuchet MS" pitchFamily="34" charset="0"/>
              </a:rPr>
              <a:t>Investment profits arising from good investment performance of the Par fund</a:t>
            </a:r>
          </a:p>
          <a:p>
            <a:pPr marL="0" indent="0">
              <a:buNone/>
            </a:pPr>
            <a:endParaRPr lang="en-US" sz="1900" dirty="0">
              <a:latin typeface="Trebuchet MS" pitchFamily="34" charset="0"/>
            </a:endParaRPr>
          </a:p>
          <a:p>
            <a:pPr>
              <a:buFont typeface="Wingdings" panose="05000000000000000000" pitchFamily="2" charset="2"/>
              <a:buChar char="Ø"/>
            </a:pPr>
            <a:endParaRPr lang="en-US" sz="19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624998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55984" y="473427"/>
            <a:ext cx="9144000" cy="4512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Case Study</a:t>
            </a:r>
          </a:p>
        </p:txBody>
      </p:sp>
      <p:sp>
        <p:nvSpPr>
          <p:cNvPr id="4" name="Rectangle 3"/>
          <p:cNvSpPr txBox="1">
            <a:spLocks noChangeArrowheads="1"/>
          </p:cNvSpPr>
          <p:nvPr/>
        </p:nvSpPr>
        <p:spPr>
          <a:xfrm>
            <a:off x="1833880" y="1276226"/>
            <a:ext cx="10129520" cy="539889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lgn="just">
              <a:buNone/>
            </a:pPr>
            <a:r>
              <a:rPr lang="en-IN" sz="1800" dirty="0">
                <a:latin typeface="Trebuchet MS" panose="020B0603020202020204" pitchFamily="34" charset="0"/>
              </a:rPr>
              <a:t>You are appointed actuary of a private sector life insurance company in India around 2017. </a:t>
            </a:r>
          </a:p>
          <a:p>
            <a:pPr marL="0" indent="0" algn="just">
              <a:buNone/>
            </a:pPr>
            <a:endParaRPr lang="en-IN" sz="1400" dirty="0">
              <a:latin typeface="Trebuchet MS" panose="020B0603020202020204" pitchFamily="34" charset="0"/>
            </a:endParaRPr>
          </a:p>
          <a:p>
            <a:pPr marL="0" indent="0" algn="just">
              <a:buNone/>
            </a:pPr>
            <a:r>
              <a:rPr lang="en-IN" sz="1800" dirty="0">
                <a:latin typeface="Trebuchet MS" panose="020B0603020202020204" pitchFamily="34" charset="0"/>
              </a:rPr>
              <a:t>The regulator has asked you to submit details of the IRR given to the maturing policyholders in participating products over the last 3 years &amp; the targeted IRR for policies maturing in the next 2 years. </a:t>
            </a:r>
          </a:p>
          <a:p>
            <a:pPr marL="0" indent="0" algn="just">
              <a:buNone/>
            </a:pPr>
            <a:endParaRPr lang="en-IN" sz="1200" dirty="0">
              <a:latin typeface="Trebuchet MS" panose="020B0603020202020204" pitchFamily="34" charset="0"/>
            </a:endParaRPr>
          </a:p>
          <a:p>
            <a:pPr marL="0" indent="0" algn="just">
              <a:buNone/>
            </a:pPr>
            <a:r>
              <a:rPr lang="en-IN" sz="1800" dirty="0">
                <a:latin typeface="Trebuchet MS" panose="020B0603020202020204" pitchFamily="34" charset="0"/>
              </a:rPr>
              <a:t>You realized that large number of policyholders have got negative IRR. </a:t>
            </a:r>
          </a:p>
          <a:p>
            <a:pPr marL="0" indent="0" algn="just">
              <a:buNone/>
            </a:pPr>
            <a:endParaRPr lang="en-IN" sz="1400" dirty="0">
              <a:latin typeface="Trebuchet MS" panose="020B0603020202020204" pitchFamily="34" charset="0"/>
            </a:endParaRPr>
          </a:p>
          <a:p>
            <a:pPr marL="0" indent="0" algn="just">
              <a:buNone/>
            </a:pPr>
            <a:r>
              <a:rPr lang="en-IN" sz="1800" dirty="0">
                <a:latin typeface="Trebuchet MS" panose="020B0603020202020204" pitchFamily="34" charset="0"/>
              </a:rPr>
              <a:t>You further investigated &amp; found that the products were designed with negative IRR at maturity and even benefit illustrations show negative IRR. </a:t>
            </a:r>
          </a:p>
          <a:p>
            <a:pPr marL="0" indent="0" algn="just">
              <a:buNone/>
            </a:pPr>
            <a:endParaRPr lang="en-IN" sz="1400" dirty="0">
              <a:latin typeface="Trebuchet MS" panose="020B0603020202020204" pitchFamily="34" charset="0"/>
            </a:endParaRPr>
          </a:p>
          <a:p>
            <a:pPr marL="0" indent="0" algn="just">
              <a:buNone/>
            </a:pPr>
            <a:r>
              <a:rPr lang="en-IN" sz="1800" dirty="0">
                <a:latin typeface="Trebuchet MS" panose="020B0603020202020204" pitchFamily="34" charset="0"/>
              </a:rPr>
              <a:t>Regulator has not issued any specific directive in this regard. </a:t>
            </a:r>
          </a:p>
          <a:p>
            <a:pPr marL="0" indent="0" algn="just">
              <a:buNone/>
            </a:pPr>
            <a:endParaRPr lang="en-IN" sz="1200" dirty="0">
              <a:latin typeface="Trebuchet MS" panose="020B0603020202020204" pitchFamily="34" charset="0"/>
            </a:endParaRPr>
          </a:p>
          <a:p>
            <a:pPr marL="0" indent="0" algn="just">
              <a:buNone/>
            </a:pPr>
            <a:r>
              <a:rPr lang="en-IN" sz="1800" dirty="0">
                <a:latin typeface="Trebuchet MS" panose="020B0603020202020204" pitchFamily="34" charset="0"/>
              </a:rPr>
              <a:t>There is very little surplus in the participating fund and shareholders have told you categorically that they are not able to infuse any capital.</a:t>
            </a:r>
            <a:r>
              <a:rPr lang="en-IN" sz="1800" i="1" dirty="0">
                <a:latin typeface="Trebuchet MS" panose="020B0603020202020204" pitchFamily="34" charset="0"/>
              </a:rPr>
              <a:t> </a:t>
            </a:r>
          </a:p>
          <a:p>
            <a:pPr marL="0" indent="0" algn="just">
              <a:buNone/>
            </a:pPr>
            <a:endParaRPr lang="en-IN" sz="1400" b="1" i="1" dirty="0">
              <a:latin typeface="Trebuchet MS" panose="020B0603020202020204" pitchFamily="34" charset="0"/>
            </a:endParaRPr>
          </a:p>
          <a:p>
            <a:pPr marL="0" indent="0" algn="just">
              <a:buNone/>
            </a:pPr>
            <a:r>
              <a:rPr lang="en-IN" sz="1800" b="1" i="1" dirty="0">
                <a:latin typeface="Trebuchet MS" panose="020B0603020202020204" pitchFamily="34" charset="0"/>
              </a:rPr>
              <a:t>What is the course of action that you plan to take and highlight how you would handle the professional/regulatory issues?</a:t>
            </a:r>
          </a:p>
          <a:p>
            <a:pPr marL="0" indent="0">
              <a:buNone/>
            </a:pPr>
            <a:endParaRPr lang="en-US" altLang="en-US" sz="1800" kern="0" dirty="0">
              <a:latin typeface="Trebuchet MS" panose="020B0603020202020204" pitchFamily="34" charset="0"/>
            </a:endParaRPr>
          </a:p>
          <a:p>
            <a:pPr>
              <a:buFont typeface="Wingdings" pitchFamily="2" charset="2"/>
              <a:buChar char="v"/>
            </a:pPr>
            <a:endParaRPr lang="en-US" altLang="en-US" sz="1800" kern="0" dirty="0">
              <a:latin typeface="Trebuchet MS" panose="020B0603020202020204" pitchFamily="34" charset="0"/>
            </a:endParaRPr>
          </a:p>
          <a:p>
            <a:pPr>
              <a:buFont typeface="Wingdings" pitchFamily="2" charset="2"/>
              <a:buChar char="v"/>
            </a:pPr>
            <a:endParaRPr lang="en-US" altLang="en-US" sz="18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5877689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r>
              <a:rPr lang="en-US" sz="2800" kern="0" dirty="0">
                <a:solidFill>
                  <a:srgbClr val="0070C0"/>
                </a:solidFill>
                <a:latin typeface="Trebuchet MS" panose="020B0603020202020204" pitchFamily="34" charset="0"/>
              </a:rPr>
              <a:t>Communication and Advice to Board of Directors</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07000"/>
              </a:lnSpc>
              <a:buFont typeface="Wingdings" pitchFamily="2" charset="2"/>
              <a:buChar char="v"/>
            </a:pPr>
            <a:r>
              <a:rPr lang="en-US" sz="2000" kern="0" dirty="0">
                <a:solidFill>
                  <a:srgbClr val="000000"/>
                </a:solidFill>
                <a:latin typeface="Trebuchet MS" panose="020B0603020202020204" pitchFamily="34" charset="0"/>
              </a:rPr>
              <a:t>Communicate the results of all investigations to Board of Directors</a:t>
            </a:r>
          </a:p>
          <a:p>
            <a:pPr>
              <a:lnSpc>
                <a:spcPct val="107000"/>
              </a:lnSpc>
              <a:buFont typeface="Wingdings" pitchFamily="2" charset="2"/>
              <a:buChar char="v"/>
            </a:pPr>
            <a:r>
              <a:rPr lang="en-US" sz="2000" kern="0" dirty="0">
                <a:solidFill>
                  <a:srgbClr val="000000"/>
                </a:solidFill>
                <a:latin typeface="Trebuchet MS" panose="020B0603020202020204" pitchFamily="34" charset="0"/>
              </a:rPr>
              <a:t>Highlight to the Board the need to modify the current practice i.e. taking no action for negative IRR policies</a:t>
            </a:r>
          </a:p>
          <a:p>
            <a:pPr>
              <a:lnSpc>
                <a:spcPct val="107000"/>
              </a:lnSpc>
              <a:buFont typeface="Wingdings" pitchFamily="2" charset="2"/>
              <a:buChar char="v"/>
            </a:pPr>
            <a:r>
              <a:rPr lang="en-US" sz="2000" kern="0" dirty="0">
                <a:solidFill>
                  <a:srgbClr val="000000"/>
                </a:solidFill>
                <a:latin typeface="Trebuchet MS" panose="020B0603020202020204" pitchFamily="34" charset="0"/>
              </a:rPr>
              <a:t>Highlights the key issues that the company may face by making IRR positive for matured policies and maturing in future</a:t>
            </a:r>
          </a:p>
          <a:p>
            <a:pPr>
              <a:lnSpc>
                <a:spcPct val="107000"/>
              </a:lnSpc>
              <a:buFont typeface="Wingdings" pitchFamily="2" charset="2"/>
              <a:buChar char="v"/>
            </a:pPr>
            <a:r>
              <a:rPr lang="en-US" sz="2000" kern="0" dirty="0">
                <a:solidFill>
                  <a:srgbClr val="000000"/>
                </a:solidFill>
                <a:latin typeface="Trebuchet MS" panose="020B0603020202020204" pitchFamily="34" charset="0"/>
              </a:rPr>
              <a:t>Based on the identified sources of surplus, provide advice on how to increase the surplus of the Par fund and utilize it to provide a positive IRR to affected policyholders</a:t>
            </a:r>
          </a:p>
          <a:p>
            <a:pPr>
              <a:lnSpc>
                <a:spcPct val="107000"/>
              </a:lnSpc>
              <a:buFont typeface="Wingdings" pitchFamily="2" charset="2"/>
              <a:buChar char="v"/>
            </a:pPr>
            <a:r>
              <a:rPr lang="en-US" sz="2000" kern="0" dirty="0">
                <a:solidFill>
                  <a:srgbClr val="000000"/>
                </a:solidFill>
                <a:latin typeface="Trebuchet MS" panose="020B0603020202020204" pitchFamily="34" charset="0"/>
              </a:rPr>
              <a:t>Suggest the course of action on treatment of policies with a negative IRR across all generations of policyholders</a:t>
            </a:r>
          </a:p>
          <a:p>
            <a:pPr>
              <a:lnSpc>
                <a:spcPct val="107000"/>
              </a:lnSpc>
              <a:buFont typeface="Wingdings" pitchFamily="2" charset="2"/>
              <a:buChar char="v"/>
            </a:pPr>
            <a:endParaRPr lang="en-US" sz="2000" kern="0" dirty="0">
              <a:solidFill>
                <a:srgbClr val="000000"/>
              </a:solidFill>
              <a:latin typeface="Trebuchet MS" panose="020B0603020202020204" pitchFamily="34" charset="0"/>
            </a:endParaRPr>
          </a:p>
          <a:p>
            <a:pPr marL="0" indent="0">
              <a:lnSpc>
                <a:spcPct val="107000"/>
              </a:lnSpc>
              <a:buNone/>
            </a:pPr>
            <a:endParaRPr lang="en-US" sz="20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p:cNvGraphicFramePr/>
          <p:nvPr>
            <p:extLst>
              <p:ext uri="{D42A27DB-BD31-4B8C-83A1-F6EECF244321}">
                <p14:modId xmlns:p14="http://schemas.microsoft.com/office/powerpoint/2010/main" val="2224549438"/>
              </p:ext>
            </p:extLst>
          </p:nvPr>
        </p:nvGraphicFramePr>
        <p:xfrm>
          <a:off x="2160126" y="5157191"/>
          <a:ext cx="9036012" cy="129399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032075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graphicFrame>
        <p:nvGraphicFramePr>
          <p:cNvPr id="6" name="Diagram 5"/>
          <p:cNvGraphicFramePr/>
          <p:nvPr>
            <p:extLst>
              <p:ext uri="{D42A27DB-BD31-4B8C-83A1-F6EECF244321}">
                <p14:modId xmlns:p14="http://schemas.microsoft.com/office/powerpoint/2010/main" val="446487583"/>
              </p:ext>
            </p:extLst>
          </p:nvPr>
        </p:nvGraphicFramePr>
        <p:xfrm>
          <a:off x="1828800" y="1295400"/>
          <a:ext cx="10134600" cy="530818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543424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Proposed Course of Action</a:t>
            </a:r>
          </a:p>
        </p:txBody>
      </p:sp>
      <p:sp>
        <p:nvSpPr>
          <p:cNvPr id="4" name="Rectangle 3"/>
          <p:cNvSpPr txBox="1">
            <a:spLocks noChangeArrowheads="1"/>
          </p:cNvSpPr>
          <p:nvPr/>
        </p:nvSpPr>
        <p:spPr>
          <a:xfrm>
            <a:off x="1828800" y="1245747"/>
            <a:ext cx="10134600" cy="53578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lvl="0" indent="0">
              <a:buNone/>
            </a:pPr>
            <a:endParaRPr lang="en-US" sz="2400" dirty="0">
              <a:latin typeface="Trebuchet MS" pitchFamily="34" charset="0"/>
            </a:endParaRPr>
          </a:p>
          <a:p>
            <a:pPr marL="457200" indent="-457200">
              <a:buFont typeface="+mj-lt"/>
              <a:buAutoNum type="arabicPeriod"/>
            </a:pPr>
            <a:r>
              <a:rPr lang="en-US" sz="2400" dirty="0">
                <a:latin typeface="Trebuchet MS" pitchFamily="34" charset="0"/>
              </a:rPr>
              <a:t>Make IRR positive by payment of ex-gratia amount under matured policies</a:t>
            </a:r>
          </a:p>
          <a:p>
            <a:pPr marL="457200" indent="-457200">
              <a:buFont typeface="+mj-lt"/>
              <a:buAutoNum type="arabicPeriod"/>
            </a:pPr>
            <a:r>
              <a:rPr lang="en-US" sz="2400" kern="0" dirty="0">
                <a:latin typeface="Trebuchet MS" panose="020B0603020202020204" pitchFamily="34" charset="0"/>
              </a:rPr>
              <a:t>Make IRR positive by paying higher terminal bonus or special reversionary bonus under inforce policies</a:t>
            </a:r>
          </a:p>
          <a:p>
            <a:pPr marL="457200" lvl="0" indent="-457200">
              <a:buFont typeface="+mj-lt"/>
              <a:buAutoNum type="arabicPeriod"/>
            </a:pPr>
            <a:r>
              <a:rPr lang="en-US" sz="2400" dirty="0">
                <a:latin typeface="Trebuchet MS" pitchFamily="34" charset="0"/>
              </a:rPr>
              <a:t>Review of investment policy </a:t>
            </a:r>
          </a:p>
          <a:p>
            <a:pPr marL="457200" lvl="0" indent="-457200">
              <a:buFont typeface="+mj-lt"/>
              <a:buAutoNum type="arabicPeriod"/>
            </a:pPr>
            <a:r>
              <a:rPr lang="en-US" sz="2400" dirty="0">
                <a:latin typeface="Trebuchet MS" pitchFamily="34" charset="0"/>
              </a:rPr>
              <a:t>Review the bonus distribution policy</a:t>
            </a:r>
          </a:p>
          <a:p>
            <a:pPr marL="457200" lvl="0" indent="-457200">
              <a:buFont typeface="+mj-lt"/>
              <a:buAutoNum type="arabicPeriod"/>
            </a:pPr>
            <a:r>
              <a:rPr lang="en-US" sz="2400" dirty="0">
                <a:latin typeface="Trebuchet MS" pitchFamily="34" charset="0"/>
              </a:rPr>
              <a:t>Review of surrender value</a:t>
            </a:r>
          </a:p>
          <a:p>
            <a:pPr marL="457200" indent="-457200">
              <a:buFont typeface="+mj-lt"/>
              <a:buAutoNum type="arabicPeriod"/>
            </a:pPr>
            <a:r>
              <a:rPr lang="en-US" sz="2400" kern="0" dirty="0">
                <a:latin typeface="Trebuchet MS" panose="020B0603020202020204" pitchFamily="34" charset="0"/>
              </a:rPr>
              <a:t>Special arrangements with financial institutions / reinsurers</a:t>
            </a:r>
            <a:endParaRPr lang="en-US" sz="2400" dirty="0">
              <a:latin typeface="Trebuchet MS" pitchFamily="34" charset="0"/>
            </a:endParaRPr>
          </a:p>
          <a:p>
            <a:pPr marL="457200" indent="-457200">
              <a:buFont typeface="+mj-lt"/>
              <a:buAutoNum type="arabicPeriod"/>
            </a:pPr>
            <a:r>
              <a:rPr lang="en-US" sz="2400" dirty="0">
                <a:latin typeface="Trebuchet MS" pitchFamily="34" charset="0"/>
              </a:rPr>
              <a:t>Reduction in shareholders share in surplus</a:t>
            </a:r>
          </a:p>
          <a:p>
            <a:pPr marL="0" indent="0">
              <a:buNone/>
            </a:pPr>
            <a:endParaRPr lang="en-US" sz="24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482579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128949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r>
              <a:rPr lang="en-US" sz="2800" kern="0" dirty="0">
                <a:solidFill>
                  <a:srgbClr val="0070C0"/>
                </a:solidFill>
                <a:latin typeface="Trebuchet MS" panose="020B0603020202020204" pitchFamily="34" charset="0"/>
              </a:rPr>
              <a:t>Make IRR positive by payment of ex-gratia amount under matured policies</a:t>
            </a:r>
          </a:p>
        </p:txBody>
      </p:sp>
      <p:sp>
        <p:nvSpPr>
          <p:cNvPr id="4" name="Rectangle 3"/>
          <p:cNvSpPr txBox="1">
            <a:spLocks noChangeArrowheads="1"/>
          </p:cNvSpPr>
          <p:nvPr/>
        </p:nvSpPr>
        <p:spPr>
          <a:xfrm>
            <a:off x="1828800" y="1752600"/>
            <a:ext cx="10134600" cy="48509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07000"/>
              </a:lnSpc>
              <a:buFont typeface="Wingdings" pitchFamily="2" charset="2"/>
              <a:buChar char="v"/>
            </a:pPr>
            <a:r>
              <a:rPr lang="en-US" sz="2000" kern="0" dirty="0">
                <a:solidFill>
                  <a:srgbClr val="000000"/>
                </a:solidFill>
                <a:latin typeface="Trebuchet MS" panose="020B0603020202020204" pitchFamily="34" charset="0"/>
              </a:rPr>
              <a:t>Make the payment of the difference between total premiums paid and maturity amount paid for policies matured during last 3 years where IRR is negative at maturity based on the investigations </a:t>
            </a:r>
          </a:p>
          <a:p>
            <a:pPr>
              <a:lnSpc>
                <a:spcPct val="107000"/>
              </a:lnSpc>
              <a:buFont typeface="Wingdings" pitchFamily="2" charset="2"/>
              <a:buChar char="v"/>
            </a:pPr>
            <a:r>
              <a:rPr lang="en-US" sz="2000" kern="0" dirty="0">
                <a:solidFill>
                  <a:srgbClr val="000000"/>
                </a:solidFill>
                <a:latin typeface="Trebuchet MS" panose="020B0603020202020204" pitchFamily="34" charset="0"/>
              </a:rPr>
              <a:t>Decide the mechanism for payment of difference where-</a:t>
            </a:r>
          </a:p>
          <a:p>
            <a:pPr lvl="1">
              <a:lnSpc>
                <a:spcPct val="107000"/>
              </a:lnSpc>
              <a:buFont typeface="Courier New" panose="02070309020205020404" pitchFamily="49" charset="0"/>
              <a:buChar char="o"/>
            </a:pPr>
            <a:r>
              <a:rPr lang="en-US" sz="2000" kern="0" dirty="0">
                <a:solidFill>
                  <a:srgbClr val="000000"/>
                </a:solidFill>
                <a:latin typeface="Trebuchet MS" panose="020B0603020202020204" pitchFamily="34" charset="0"/>
              </a:rPr>
              <a:t>Policyholders might have already died (after getting maturity payment) - pay to his/her beneficiary</a:t>
            </a:r>
          </a:p>
          <a:p>
            <a:pPr lvl="1">
              <a:lnSpc>
                <a:spcPct val="107000"/>
              </a:lnSpc>
              <a:buFont typeface="Courier New" panose="02070309020205020404" pitchFamily="49" charset="0"/>
              <a:buChar char="o"/>
            </a:pPr>
            <a:r>
              <a:rPr lang="en-US" sz="2000" kern="0" dirty="0">
                <a:solidFill>
                  <a:srgbClr val="000000"/>
                </a:solidFill>
                <a:latin typeface="Trebuchet MS" panose="020B0603020202020204" pitchFamily="34" charset="0"/>
              </a:rPr>
              <a:t>Bank </a:t>
            </a:r>
            <a:r>
              <a:rPr lang="en-US" sz="2000" kern="0" dirty="0">
                <a:latin typeface="Trebuchet MS" panose="020B0603020202020204" pitchFamily="34" charset="0"/>
              </a:rPr>
              <a:t>accounts of affected policyholders might have </a:t>
            </a:r>
            <a:r>
              <a:rPr lang="en-US" sz="2000" kern="0" dirty="0">
                <a:solidFill>
                  <a:srgbClr val="000000"/>
                </a:solidFill>
                <a:latin typeface="Trebuchet MS" panose="020B0603020202020204" pitchFamily="34" charset="0"/>
              </a:rPr>
              <a:t>been closed, obtain new bank account details</a:t>
            </a:r>
          </a:p>
          <a:p>
            <a:pPr lvl="1">
              <a:lnSpc>
                <a:spcPct val="107000"/>
              </a:lnSpc>
              <a:buFont typeface="Courier New" panose="02070309020205020404" pitchFamily="49" charset="0"/>
              <a:buChar char="o"/>
            </a:pPr>
            <a:r>
              <a:rPr lang="en-US" sz="2000" kern="0" dirty="0">
                <a:solidFill>
                  <a:srgbClr val="000000"/>
                </a:solidFill>
                <a:latin typeface="Trebuchet MS" panose="020B0603020202020204" pitchFamily="34" charset="0"/>
              </a:rPr>
              <a:t>Resolve any legal cases through out of court settlements</a:t>
            </a:r>
          </a:p>
          <a:p>
            <a:pPr marL="457200" lvl="1" indent="0">
              <a:lnSpc>
                <a:spcPct val="107000"/>
              </a:lnSpc>
              <a:buNone/>
            </a:pPr>
            <a:r>
              <a:rPr lang="en-US" sz="2000" kern="0" dirty="0">
                <a:solidFill>
                  <a:srgbClr val="000000"/>
                </a:solidFill>
                <a:latin typeface="Trebuchet MS" panose="020B0603020202020204" pitchFamily="34" charset="0"/>
              </a:rPr>
              <a:t> </a:t>
            </a:r>
          </a:p>
          <a:p>
            <a:pPr lvl="1">
              <a:lnSpc>
                <a:spcPct val="107000"/>
              </a:lnSpc>
              <a:buFont typeface="Courier New" panose="02070309020205020404" pitchFamily="49" charset="0"/>
              <a:buChar char="o"/>
            </a:pPr>
            <a:endParaRPr lang="en-US" sz="2000" kern="0" dirty="0">
              <a:solidFill>
                <a:srgbClr val="000000"/>
              </a:solidFill>
              <a:latin typeface="Trebuchet MS" panose="020B0603020202020204" pitchFamily="34" charset="0"/>
            </a:endParaRPr>
          </a:p>
          <a:p>
            <a:pPr marL="0" indent="0">
              <a:lnSpc>
                <a:spcPct val="107000"/>
              </a:lnSpc>
              <a:buNone/>
            </a:pPr>
            <a:endParaRPr lang="en-US" sz="20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741081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128949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r>
              <a:rPr lang="en-US" sz="2800" kern="0" dirty="0">
                <a:solidFill>
                  <a:srgbClr val="0070C0"/>
                </a:solidFill>
                <a:latin typeface="Trebuchet MS" panose="020B0603020202020204" pitchFamily="34" charset="0"/>
              </a:rPr>
              <a:t>Make IRR positive by </a:t>
            </a:r>
            <a:r>
              <a:rPr lang="en-US" sz="2800" kern="0" dirty="0">
                <a:solidFill>
                  <a:srgbClr val="0062AC"/>
                </a:solidFill>
                <a:latin typeface="Trebuchet MS" panose="020B0603020202020204" pitchFamily="34" charset="0"/>
              </a:rPr>
              <a:t>paying</a:t>
            </a:r>
            <a:r>
              <a:rPr lang="en-US" sz="2800" kern="0" dirty="0">
                <a:solidFill>
                  <a:srgbClr val="0070C0"/>
                </a:solidFill>
                <a:latin typeface="Trebuchet MS" panose="020B0603020202020204" pitchFamily="34" charset="0"/>
              </a:rPr>
              <a:t> higher terminal bonus or </a:t>
            </a:r>
            <a:r>
              <a:rPr lang="en-US" sz="2800" kern="0" dirty="0">
                <a:solidFill>
                  <a:srgbClr val="0062AC"/>
                </a:solidFill>
                <a:latin typeface="Trebuchet MS" panose="020B0603020202020204" pitchFamily="34" charset="0"/>
              </a:rPr>
              <a:t>declaring</a:t>
            </a:r>
            <a:r>
              <a:rPr lang="en-US" sz="2800" kern="0" dirty="0">
                <a:solidFill>
                  <a:srgbClr val="0070C0"/>
                </a:solidFill>
                <a:latin typeface="Trebuchet MS" panose="020B0603020202020204" pitchFamily="34" charset="0"/>
              </a:rPr>
              <a:t> special reversionary bonus under inforce policies</a:t>
            </a:r>
          </a:p>
        </p:txBody>
      </p:sp>
      <p:sp>
        <p:nvSpPr>
          <p:cNvPr id="4" name="Rectangle 3"/>
          <p:cNvSpPr txBox="1">
            <a:spLocks noChangeArrowheads="1"/>
          </p:cNvSpPr>
          <p:nvPr/>
        </p:nvSpPr>
        <p:spPr>
          <a:xfrm>
            <a:off x="1828800" y="1752600"/>
            <a:ext cx="10134600" cy="48509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07000"/>
              </a:lnSpc>
              <a:buFont typeface="Wingdings" pitchFamily="2" charset="2"/>
              <a:buChar char="v"/>
            </a:pPr>
            <a:r>
              <a:rPr lang="en-US" sz="2000" kern="0" dirty="0">
                <a:solidFill>
                  <a:srgbClr val="000000"/>
                </a:solidFill>
                <a:latin typeface="Trebuchet MS" panose="020B0603020202020204" pitchFamily="34" charset="0"/>
              </a:rPr>
              <a:t>Compare the expected maturity value with total premiums paid for policies maturing in the future</a:t>
            </a:r>
          </a:p>
          <a:p>
            <a:pPr>
              <a:lnSpc>
                <a:spcPct val="107000"/>
              </a:lnSpc>
              <a:buFont typeface="Wingdings" pitchFamily="2" charset="2"/>
              <a:buChar char="v"/>
            </a:pPr>
            <a:r>
              <a:rPr lang="en-US" sz="2000" kern="0" dirty="0">
                <a:solidFill>
                  <a:srgbClr val="000000"/>
                </a:solidFill>
                <a:latin typeface="Trebuchet MS" panose="020B0603020202020204" pitchFamily="34" charset="0"/>
              </a:rPr>
              <a:t>Increase the terminal bonus rates or declare the special reversionary bonus so that the IRR on maturity is positive</a:t>
            </a:r>
          </a:p>
          <a:p>
            <a:pPr>
              <a:lnSpc>
                <a:spcPct val="107000"/>
              </a:lnSpc>
              <a:buFont typeface="Wingdings" pitchFamily="2" charset="2"/>
              <a:buChar char="v"/>
            </a:pPr>
            <a:r>
              <a:rPr lang="en-US" sz="2000" kern="0" dirty="0">
                <a:solidFill>
                  <a:srgbClr val="000000"/>
                </a:solidFill>
                <a:latin typeface="Trebuchet MS" panose="020B0603020202020204" pitchFamily="34" charset="0"/>
              </a:rPr>
              <a:t>The special reversionary bonus has to be communicated very clearly to the policyholders so that it does not build an PRE</a:t>
            </a:r>
          </a:p>
          <a:p>
            <a:pPr>
              <a:lnSpc>
                <a:spcPct val="107000"/>
              </a:lnSpc>
              <a:buFont typeface="Wingdings" pitchFamily="2" charset="2"/>
              <a:buChar char="v"/>
            </a:pPr>
            <a:r>
              <a:rPr lang="en-US" sz="2000" kern="0" dirty="0">
                <a:solidFill>
                  <a:srgbClr val="000000"/>
                </a:solidFill>
                <a:latin typeface="Trebuchet MS" panose="020B0603020202020204" pitchFamily="34" charset="0"/>
              </a:rPr>
              <a:t>The company will need to hold additional reserve for negative IRR policies to make it positive</a:t>
            </a:r>
          </a:p>
          <a:p>
            <a:pPr>
              <a:lnSpc>
                <a:spcPct val="107000"/>
              </a:lnSpc>
              <a:buFont typeface="Wingdings" pitchFamily="2" charset="2"/>
              <a:buChar char="v"/>
            </a:pPr>
            <a:endParaRPr lang="en-US" sz="2000" kern="0" dirty="0">
              <a:solidFill>
                <a:srgbClr val="000000"/>
              </a:solidFill>
              <a:latin typeface="Trebuchet MS" panose="020B0603020202020204" pitchFamily="34" charset="0"/>
            </a:endParaRPr>
          </a:p>
          <a:p>
            <a:pPr marL="0" indent="0">
              <a:lnSpc>
                <a:spcPct val="107000"/>
              </a:lnSpc>
              <a:buNone/>
            </a:pPr>
            <a:endParaRPr lang="en-US" sz="20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p:cNvGraphicFramePr/>
          <p:nvPr>
            <p:extLst>
              <p:ext uri="{D42A27DB-BD31-4B8C-83A1-F6EECF244321}">
                <p14:modId xmlns:p14="http://schemas.microsoft.com/office/powerpoint/2010/main" val="458613197"/>
              </p:ext>
            </p:extLst>
          </p:nvPr>
        </p:nvGraphicFramePr>
        <p:xfrm>
          <a:off x="2099815" y="4839608"/>
          <a:ext cx="9036012" cy="166122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575269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r>
              <a:rPr lang="en-US" sz="2800" kern="0" dirty="0">
                <a:solidFill>
                  <a:srgbClr val="0070C0"/>
                </a:solidFill>
                <a:latin typeface="Trebuchet MS" panose="020B0603020202020204" pitchFamily="34" charset="0"/>
              </a:rPr>
              <a:t>Review of Investment policy</a:t>
            </a:r>
          </a:p>
        </p:txBody>
      </p:sp>
      <p:sp>
        <p:nvSpPr>
          <p:cNvPr id="4" name="Rectangle 3"/>
          <p:cNvSpPr txBox="1">
            <a:spLocks noChangeArrowheads="1"/>
          </p:cNvSpPr>
          <p:nvPr/>
        </p:nvSpPr>
        <p:spPr>
          <a:xfrm>
            <a:off x="1828800" y="1295400"/>
            <a:ext cx="10134600" cy="270510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07000"/>
              </a:lnSpc>
              <a:buFont typeface="Wingdings" pitchFamily="2" charset="2"/>
              <a:buChar char="v"/>
            </a:pPr>
            <a:r>
              <a:rPr lang="en-IN" sz="2000" kern="0" dirty="0">
                <a:solidFill>
                  <a:srgbClr val="000000"/>
                </a:solidFill>
                <a:latin typeface="Trebuchet MS" panose="020B0603020202020204" pitchFamily="34" charset="0"/>
              </a:rPr>
              <a:t>The AA can review and suggest to modify the investment strategy </a:t>
            </a:r>
            <a:r>
              <a:rPr lang="en-IN" sz="2000" kern="0" dirty="0">
                <a:latin typeface="Trebuchet MS" panose="020B0603020202020204" pitchFamily="34" charset="0"/>
              </a:rPr>
              <a:t>within the framework of Investment Regulations, </a:t>
            </a:r>
            <a:r>
              <a:rPr lang="en-IN" sz="2000" kern="0" dirty="0">
                <a:solidFill>
                  <a:srgbClr val="000000"/>
                </a:solidFill>
                <a:latin typeface="Trebuchet MS" panose="020B0603020202020204" pitchFamily="34" charset="0"/>
              </a:rPr>
              <a:t>since the negative IRR can be due to poor investment performance</a:t>
            </a:r>
            <a:endParaRPr lang="en-IN" sz="2000" kern="0" dirty="0">
              <a:latin typeface="Trebuchet MS" panose="020B0603020202020204" pitchFamily="34" charset="0"/>
            </a:endParaRPr>
          </a:p>
          <a:p>
            <a:pPr>
              <a:lnSpc>
                <a:spcPct val="107000"/>
              </a:lnSpc>
              <a:buFont typeface="Wingdings" pitchFamily="2" charset="2"/>
              <a:buChar char="v"/>
            </a:pPr>
            <a:r>
              <a:rPr lang="en-US" sz="2000" kern="0" dirty="0">
                <a:solidFill>
                  <a:srgbClr val="000000"/>
                </a:solidFill>
                <a:latin typeface="Trebuchet MS" panose="020B0603020202020204" pitchFamily="34" charset="0"/>
              </a:rPr>
              <a:t>Leverage the scope of enhancing investments returns with appropriate investment strategy and this can also compensate for other sources that cause a deficit</a:t>
            </a:r>
            <a:endParaRPr lang="en-IN" sz="1000" kern="0" dirty="0">
              <a:solidFill>
                <a:srgbClr val="000000"/>
              </a:solidFill>
              <a:latin typeface="Trebuchet MS" panose="020B0603020202020204" pitchFamily="34" charset="0"/>
            </a:endParaRPr>
          </a:p>
          <a:p>
            <a:pPr lvl="0">
              <a:lnSpc>
                <a:spcPct val="107000"/>
              </a:lnSpc>
              <a:buFont typeface="Wingdings" pitchFamily="2" charset="2"/>
              <a:buChar char="v"/>
            </a:pPr>
            <a:r>
              <a:rPr lang="en-US" sz="2000" kern="0" dirty="0">
                <a:solidFill>
                  <a:srgbClr val="000000"/>
                </a:solidFill>
                <a:latin typeface="Trebuchet MS" panose="020B0603020202020204" pitchFamily="34" charset="0"/>
              </a:rPr>
              <a:t>This can be</a:t>
            </a:r>
            <a:r>
              <a:rPr lang="en-US" sz="2000" strike="sngStrike" kern="0" dirty="0">
                <a:solidFill>
                  <a:schemeClr val="bg1"/>
                </a:solidFill>
                <a:latin typeface="Trebuchet MS" panose="020B0603020202020204" pitchFamily="34" charset="0"/>
              </a:rPr>
              <a:t> </a:t>
            </a:r>
            <a:r>
              <a:rPr lang="en-US" sz="2000" kern="0" dirty="0">
                <a:latin typeface="Trebuchet MS" panose="020B0603020202020204" pitchFamily="34" charset="0"/>
              </a:rPr>
              <a:t>achieved v</a:t>
            </a:r>
            <a:r>
              <a:rPr lang="en-US" sz="2000" kern="0" dirty="0">
                <a:solidFill>
                  <a:srgbClr val="000000"/>
                </a:solidFill>
                <a:latin typeface="Trebuchet MS" panose="020B0603020202020204" pitchFamily="34" charset="0"/>
              </a:rPr>
              <a:t>ia </a:t>
            </a:r>
            <a:r>
              <a:rPr lang="en-IN" sz="2000" kern="0" dirty="0">
                <a:solidFill>
                  <a:srgbClr val="000000"/>
                </a:solidFill>
                <a:latin typeface="Trebuchet MS" panose="020B0603020202020204" pitchFamily="34" charset="0"/>
              </a:rPr>
              <a:t>rebalancing of asset mix</a:t>
            </a:r>
            <a:r>
              <a:rPr lang="en-US" sz="2000" kern="0" dirty="0">
                <a:solidFill>
                  <a:srgbClr val="000000"/>
                </a:solidFill>
                <a:latin typeface="Trebuchet MS" panose="020B0603020202020204" pitchFamily="34" charset="0"/>
              </a:rPr>
              <a:t> i.e. more investment in equity where expected return is higher</a:t>
            </a:r>
          </a:p>
          <a:p>
            <a:pPr>
              <a:lnSpc>
                <a:spcPct val="107000"/>
              </a:lnSpc>
              <a:buNone/>
            </a:pPr>
            <a:r>
              <a:rPr lang="en-US" sz="2000" dirty="0">
                <a:latin typeface="Trebuchet MS" pitchFamily="34" charset="0"/>
              </a:rPr>
              <a:t>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p:cNvGraphicFramePr/>
          <p:nvPr>
            <p:extLst>
              <p:ext uri="{D42A27DB-BD31-4B8C-83A1-F6EECF244321}">
                <p14:modId xmlns:p14="http://schemas.microsoft.com/office/powerpoint/2010/main" val="3185708745"/>
              </p:ext>
            </p:extLst>
          </p:nvPr>
        </p:nvGraphicFramePr>
        <p:xfrm>
          <a:off x="2131526" y="4093029"/>
          <a:ext cx="9036012" cy="250432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3829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kern="0" dirty="0">
                <a:solidFill>
                  <a:srgbClr val="0070C0"/>
                </a:solidFill>
                <a:latin typeface="Trebuchet MS" panose="020B0603020202020204" pitchFamily="34" charset="0"/>
              </a:rPr>
              <a:t>Review the bonus distribution policy</a:t>
            </a:r>
          </a:p>
        </p:txBody>
      </p:sp>
      <p:sp>
        <p:nvSpPr>
          <p:cNvPr id="4" name="Rectangle 3"/>
          <p:cNvSpPr txBox="1">
            <a:spLocks noChangeArrowheads="1"/>
          </p:cNvSpPr>
          <p:nvPr/>
        </p:nvSpPr>
        <p:spPr>
          <a:xfrm>
            <a:off x="1828800" y="1556456"/>
            <a:ext cx="10134600" cy="504712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lnSpc>
                <a:spcPct val="107000"/>
              </a:lnSpc>
              <a:buFont typeface="Wingdings" pitchFamily="2" charset="2"/>
              <a:buChar char="v"/>
            </a:pPr>
            <a:r>
              <a:rPr lang="en-US" sz="2000" kern="0" dirty="0">
                <a:solidFill>
                  <a:srgbClr val="000000"/>
                </a:solidFill>
                <a:latin typeface="Trebuchet MS" panose="020B0603020202020204" pitchFamily="34" charset="0"/>
              </a:rPr>
              <a:t>The AA should also review and suggest to the Board changes on the bonus distribution policy</a:t>
            </a:r>
          </a:p>
          <a:p>
            <a:pPr lvl="0">
              <a:lnSpc>
                <a:spcPct val="107000"/>
              </a:lnSpc>
              <a:buFont typeface="Wingdings" pitchFamily="2" charset="2"/>
              <a:buChar char="v"/>
            </a:pPr>
            <a:r>
              <a:rPr lang="en-US" sz="2000" kern="0" dirty="0">
                <a:solidFill>
                  <a:srgbClr val="000000"/>
                </a:solidFill>
                <a:latin typeface="Trebuchet MS" panose="020B0603020202020204" pitchFamily="34" charset="0"/>
              </a:rPr>
              <a:t>Defer the bonus allocation by switching more towards terminal bonuses and gradually reducing the reversionary bonuses</a:t>
            </a:r>
            <a:endParaRPr lang="en-IN" sz="2000" kern="0" dirty="0">
              <a:solidFill>
                <a:srgbClr val="000000"/>
              </a:solidFill>
              <a:latin typeface="Trebuchet MS" panose="020B0603020202020204" pitchFamily="34" charset="0"/>
            </a:endParaRPr>
          </a:p>
          <a:p>
            <a:pPr lvl="1">
              <a:lnSpc>
                <a:spcPct val="107000"/>
              </a:lnSpc>
              <a:buFont typeface="Wingdings" panose="05000000000000000000" pitchFamily="2" charset="2"/>
              <a:buChar char="ü"/>
            </a:pPr>
            <a:r>
              <a:rPr lang="en-IN" sz="2000" kern="0" dirty="0">
                <a:solidFill>
                  <a:srgbClr val="000000"/>
                </a:solidFill>
                <a:latin typeface="Trebuchet MS" panose="020B0603020202020204" pitchFamily="34" charset="0"/>
              </a:rPr>
              <a:t>Defers the guarantees that will get attached to the policy </a:t>
            </a:r>
          </a:p>
          <a:p>
            <a:pPr lvl="1">
              <a:lnSpc>
                <a:spcPct val="107000"/>
              </a:lnSpc>
              <a:buFont typeface="Wingdings" panose="05000000000000000000" pitchFamily="2" charset="2"/>
              <a:buChar char="ü"/>
            </a:pPr>
            <a:r>
              <a:rPr lang="en-US" sz="2000" kern="0" dirty="0">
                <a:solidFill>
                  <a:srgbClr val="000000"/>
                </a:solidFill>
                <a:latin typeface="Trebuchet MS" panose="020B0603020202020204" pitchFamily="34" charset="0"/>
              </a:rPr>
              <a:t>The increase in available capital generated due to deferment should be used for an aggressive investment strategy </a:t>
            </a:r>
            <a:r>
              <a:rPr lang="en-IN" sz="2000" kern="0" dirty="0">
                <a:solidFill>
                  <a:srgbClr val="000000"/>
                </a:solidFill>
                <a:latin typeface="Trebuchet MS" panose="020B0603020202020204" pitchFamily="34" charset="0"/>
              </a:rPr>
              <a:t>and write profitable new business</a:t>
            </a:r>
          </a:p>
          <a:p>
            <a:pPr marL="0" lvl="0" indent="0">
              <a:lnSpc>
                <a:spcPct val="107000"/>
              </a:lnSpc>
              <a:buNone/>
            </a:pPr>
            <a:endParaRPr lang="en-IN" sz="2000" kern="0" dirty="0">
              <a:solidFill>
                <a:srgbClr val="000000"/>
              </a:solidFill>
              <a:latin typeface="Trebuchet MS" panose="020B0603020202020204" pitchFamily="34" charset="0"/>
            </a:endParaRPr>
          </a:p>
          <a:p>
            <a:pPr>
              <a:lnSpc>
                <a:spcPct val="107000"/>
              </a:lnSpc>
              <a:buFont typeface="Wingdings" pitchFamily="2" charset="2"/>
              <a:buChar char="v"/>
            </a:pPr>
            <a:endParaRPr lang="en-IN" sz="2000" kern="0" dirty="0">
              <a:solidFill>
                <a:srgbClr val="000000"/>
              </a:solidFill>
              <a:latin typeface="Trebuchet MS" panose="020B0603020202020204" pitchFamily="34" charset="0"/>
            </a:endParaRPr>
          </a:p>
          <a:p>
            <a:pPr marL="0" indent="0">
              <a:lnSpc>
                <a:spcPct val="107000"/>
              </a:lnSpc>
              <a:buNone/>
            </a:pPr>
            <a:endParaRPr lang="en-US" sz="20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276381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kern="0" dirty="0">
                <a:solidFill>
                  <a:srgbClr val="0070C0"/>
                </a:solidFill>
                <a:latin typeface="Trebuchet MS" panose="020B0603020202020204" pitchFamily="34" charset="0"/>
              </a:rPr>
              <a:t>Review of Surrender Value</a:t>
            </a:r>
          </a:p>
        </p:txBody>
      </p:sp>
      <p:sp>
        <p:nvSpPr>
          <p:cNvPr id="4" name="Rectangle 3"/>
          <p:cNvSpPr txBox="1">
            <a:spLocks noChangeArrowheads="1"/>
          </p:cNvSpPr>
          <p:nvPr/>
        </p:nvSpPr>
        <p:spPr>
          <a:xfrm>
            <a:off x="1861457" y="1340914"/>
            <a:ext cx="10196690" cy="132608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lnSpc>
                <a:spcPct val="107000"/>
              </a:lnSpc>
              <a:buFont typeface="Wingdings" pitchFamily="2" charset="2"/>
              <a:buChar char="v"/>
            </a:pPr>
            <a:r>
              <a:rPr lang="en-IN" sz="2000" kern="0" dirty="0">
                <a:solidFill>
                  <a:srgbClr val="000000"/>
                </a:solidFill>
                <a:latin typeface="Trebuchet MS" panose="020B0603020202020204" pitchFamily="34" charset="0"/>
              </a:rPr>
              <a:t>Reduce the special surrender value scales with the prior approval of the regulator</a:t>
            </a:r>
          </a:p>
          <a:p>
            <a:pPr lvl="0">
              <a:lnSpc>
                <a:spcPct val="107000"/>
              </a:lnSpc>
              <a:buFont typeface="Wingdings" pitchFamily="2" charset="2"/>
              <a:buChar char="v"/>
            </a:pPr>
            <a:r>
              <a:rPr lang="en-IN" sz="2000" kern="0" dirty="0">
                <a:solidFill>
                  <a:srgbClr val="000000"/>
                </a:solidFill>
                <a:latin typeface="Trebuchet MS" panose="020B0603020202020204" pitchFamily="34" charset="0"/>
              </a:rPr>
              <a:t>The additional surplus arising from this can be used to wipe out the negative IRR of maturing policyholders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10" name="Diagram 9"/>
          <p:cNvGraphicFramePr/>
          <p:nvPr>
            <p:extLst>
              <p:ext uri="{D42A27DB-BD31-4B8C-83A1-F6EECF244321}">
                <p14:modId xmlns:p14="http://schemas.microsoft.com/office/powerpoint/2010/main" val="3393413133"/>
              </p:ext>
            </p:extLst>
          </p:nvPr>
        </p:nvGraphicFramePr>
        <p:xfrm>
          <a:off x="2127288" y="3140968"/>
          <a:ext cx="9036012" cy="250432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0986631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8686800" cy="90849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kern="0" dirty="0">
                <a:solidFill>
                  <a:srgbClr val="0070C0"/>
                </a:solidFill>
                <a:latin typeface="Trebuchet MS" panose="020B0603020202020204" pitchFamily="34" charset="0"/>
              </a:rPr>
              <a:t>Special arrangements with financial institutions/ reinsurers </a:t>
            </a:r>
          </a:p>
        </p:txBody>
      </p:sp>
      <p:sp>
        <p:nvSpPr>
          <p:cNvPr id="4" name="Rectangle 3"/>
          <p:cNvSpPr txBox="1">
            <a:spLocks noChangeArrowheads="1"/>
          </p:cNvSpPr>
          <p:nvPr/>
        </p:nvSpPr>
        <p:spPr>
          <a:xfrm>
            <a:off x="1752600" y="1613108"/>
            <a:ext cx="10134600" cy="4761876"/>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lnSpc>
                <a:spcPct val="107000"/>
              </a:lnSpc>
              <a:buFont typeface="Wingdings" pitchFamily="2" charset="2"/>
              <a:buChar char="v"/>
            </a:pPr>
            <a:r>
              <a:rPr lang="en-IN" sz="2000" kern="0" dirty="0">
                <a:solidFill>
                  <a:srgbClr val="000000"/>
                </a:solidFill>
                <a:latin typeface="Trebuchet MS" panose="020B0603020202020204" pitchFamily="34" charset="0"/>
              </a:rPr>
              <a:t>If the company is not able to inject additional capital internally, then it should enter into a special arrangement with financial institutions or reinsurance companies (subject to special regulatory approval) to accept advance finance from these institutions.</a:t>
            </a:r>
          </a:p>
          <a:p>
            <a:pPr lvl="0">
              <a:lnSpc>
                <a:spcPct val="107000"/>
              </a:lnSpc>
              <a:buFont typeface="Wingdings" pitchFamily="2" charset="2"/>
              <a:buChar char="v"/>
            </a:pPr>
            <a:r>
              <a:rPr lang="en-US" sz="2000" kern="0" dirty="0">
                <a:solidFill>
                  <a:srgbClr val="000000"/>
                </a:solidFill>
                <a:latin typeface="Trebuchet MS" panose="020B0603020202020204" pitchFamily="34" charset="0"/>
              </a:rPr>
              <a:t>The advance can be used to pay special bonuses to negative IRR policies and in return the company can share a % of the shareholders future profits </a:t>
            </a:r>
            <a:endParaRPr lang="en-IN" sz="2000" kern="0" dirty="0">
              <a:solidFill>
                <a:srgbClr val="000000"/>
              </a:solidFill>
              <a:latin typeface="Trebuchet MS" panose="020B0603020202020204" pitchFamily="34" charset="0"/>
            </a:endParaRPr>
          </a:p>
          <a:p>
            <a:pPr lvl="0">
              <a:lnSpc>
                <a:spcPct val="107000"/>
              </a:lnSpc>
              <a:buFont typeface="Wingdings" pitchFamily="2" charset="2"/>
              <a:buChar char="v"/>
            </a:pPr>
            <a:r>
              <a:rPr lang="en-IN" sz="2000" kern="0" dirty="0">
                <a:solidFill>
                  <a:srgbClr val="000000"/>
                </a:solidFill>
                <a:latin typeface="Trebuchet MS" panose="020B0603020202020204" pitchFamily="34" charset="0"/>
              </a:rPr>
              <a:t>This arrangement is like a securitisation where by taking advance from the financial institutions will not create obligatory liability but the future repayment from shareholders share of profit from par business is contingent upon the bonus declared and the number of policies in force each year at the  time of bonus declaration </a:t>
            </a:r>
          </a:p>
          <a:p>
            <a:pPr lvl="0">
              <a:lnSpc>
                <a:spcPct val="107000"/>
              </a:lnSpc>
              <a:buFont typeface="Wingdings" pitchFamily="2" charset="2"/>
              <a:buChar char="v"/>
            </a:pPr>
            <a:r>
              <a:rPr lang="en-IN" sz="2000" kern="0" dirty="0">
                <a:solidFill>
                  <a:srgbClr val="000000"/>
                </a:solidFill>
                <a:latin typeface="Trebuchet MS" panose="020B0603020202020204" pitchFamily="34" charset="0"/>
              </a:rPr>
              <a:t>This is also a cheaper way to raise additional capital as the shareholder will not need to infuse any capital</a:t>
            </a:r>
            <a:endParaRPr lang="en-US" sz="20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4125723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10"/>
            <a:ext cx="9144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r>
              <a:rPr lang="en-US" sz="2800" kern="0" dirty="0">
                <a:solidFill>
                  <a:srgbClr val="0070C0"/>
                </a:solidFill>
                <a:latin typeface="Trebuchet MS" panose="020B0603020202020204" pitchFamily="34" charset="0"/>
              </a:rPr>
              <a:t>Reduction in shareholders share in surplus</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0">
              <a:lnSpc>
                <a:spcPct val="107000"/>
              </a:lnSpc>
              <a:buFont typeface="Wingdings" panose="05000000000000000000" pitchFamily="2" charset="2"/>
              <a:buChar char="v"/>
            </a:pPr>
            <a:r>
              <a:rPr lang="en-IN" sz="2000" dirty="0">
                <a:latin typeface="Trebuchet MS" panose="020B0603020202020204" pitchFamily="34" charset="0"/>
              </a:rPr>
              <a:t>The company can reduce the shareholder’s share of profit. This will increase the surplus of the with-profits fund and can be used to make the IRR positive for maturing policies</a:t>
            </a:r>
            <a:endParaRPr lang="en-IN" sz="2000" kern="0" dirty="0">
              <a:solidFill>
                <a:srgbClr val="000000"/>
              </a:solidFill>
              <a:latin typeface="Trebuchet MS" panose="020B0603020202020204" pitchFamily="34" charset="0"/>
            </a:endParaRPr>
          </a:p>
          <a:p>
            <a:pPr lvl="0">
              <a:lnSpc>
                <a:spcPct val="107000"/>
              </a:lnSpc>
              <a:buFont typeface="Wingdings" panose="05000000000000000000" pitchFamily="2" charset="2"/>
              <a:buChar char="v"/>
            </a:pPr>
            <a:r>
              <a:rPr lang="en-US" sz="2000" kern="0" dirty="0">
                <a:solidFill>
                  <a:srgbClr val="000000"/>
                </a:solidFill>
                <a:latin typeface="Trebuchet MS" panose="020B0603020202020204" pitchFamily="34" charset="0"/>
              </a:rPr>
              <a:t>This will require prior approval from the Regulator and may not go down well with the shareholders</a:t>
            </a:r>
            <a:endParaRPr lang="en-IN" sz="2000" kern="0" dirty="0">
              <a:solidFill>
                <a:srgbClr val="000000"/>
              </a:solidFill>
              <a:latin typeface="Trebuchet MS" panose="020B0603020202020204" pitchFamily="34" charset="0"/>
            </a:endParaRPr>
          </a:p>
          <a:p>
            <a:pPr>
              <a:lnSpc>
                <a:spcPct val="107000"/>
              </a:lnSpc>
              <a:buFont typeface="Wingdings" panose="05000000000000000000" pitchFamily="2" charset="2"/>
              <a:buChar char="ü"/>
            </a:pPr>
            <a:endParaRPr lang="en-IN" sz="2000" kern="0" dirty="0">
              <a:solidFill>
                <a:srgbClr val="000000"/>
              </a:solidFill>
              <a:latin typeface="Trebuchet MS" panose="020B0603020202020204" pitchFamily="34" charset="0"/>
            </a:endParaRPr>
          </a:p>
          <a:p>
            <a:pPr>
              <a:lnSpc>
                <a:spcPct val="107000"/>
              </a:lnSpc>
              <a:buFont typeface="Wingdings" panose="05000000000000000000" pitchFamily="2" charset="2"/>
              <a:buChar char="ü"/>
            </a:pPr>
            <a:endParaRPr lang="en-IN" sz="2000" kern="0" dirty="0">
              <a:solidFill>
                <a:srgbClr val="000000"/>
              </a:solidFill>
              <a:latin typeface="Trebuchet MS" panose="020B0603020202020204" pitchFamily="34" charset="0"/>
            </a:endParaRPr>
          </a:p>
          <a:p>
            <a:pPr>
              <a:lnSpc>
                <a:spcPct val="107000"/>
              </a:lnSpc>
              <a:buFont typeface="Wingdings" panose="05000000000000000000" pitchFamily="2" charset="2"/>
              <a:buChar char="ü"/>
            </a:pPr>
            <a:endParaRPr lang="en-IN" sz="2000" kern="0" dirty="0">
              <a:solidFill>
                <a:srgbClr val="000000"/>
              </a:solidFill>
              <a:latin typeface="Trebuchet MS" panose="020B0603020202020204" pitchFamily="34" charset="0"/>
            </a:endParaRPr>
          </a:p>
          <a:p>
            <a:pPr>
              <a:lnSpc>
                <a:spcPct val="107000"/>
              </a:lnSpc>
              <a:buFont typeface="Wingdings" pitchFamily="2" charset="2"/>
              <a:buChar char="v"/>
            </a:pPr>
            <a:endParaRPr lang="en-IN" sz="2000" kern="0" dirty="0">
              <a:solidFill>
                <a:srgbClr val="000000"/>
              </a:solidFill>
              <a:latin typeface="Trebuchet MS" panose="020B0603020202020204" pitchFamily="34" charset="0"/>
            </a:endParaRPr>
          </a:p>
          <a:p>
            <a:pPr>
              <a:lnSpc>
                <a:spcPct val="107000"/>
              </a:lnSpc>
              <a:buFont typeface="Wingdings" pitchFamily="2" charset="2"/>
              <a:buChar char="v"/>
            </a:pPr>
            <a:endParaRPr lang="en-IN" sz="2000" kern="0" dirty="0">
              <a:solidFill>
                <a:srgbClr val="000000"/>
              </a:solidFill>
              <a:latin typeface="Trebuchet MS" panose="020B0603020202020204" pitchFamily="34" charset="0"/>
            </a:endParaRPr>
          </a:p>
          <a:p>
            <a:pPr>
              <a:lnSpc>
                <a:spcPct val="107000"/>
              </a:lnSpc>
              <a:buFont typeface="Wingdings" pitchFamily="2" charset="2"/>
              <a:buChar char="v"/>
            </a:pPr>
            <a:endParaRPr lang="en-IN" sz="2000" kern="0" dirty="0">
              <a:solidFill>
                <a:srgbClr val="000000"/>
              </a:solidFill>
              <a:latin typeface="Trebuchet MS" panose="020B0603020202020204" pitchFamily="34" charset="0"/>
            </a:endParaRPr>
          </a:p>
          <a:p>
            <a:pPr>
              <a:lnSpc>
                <a:spcPct val="107000"/>
              </a:lnSpc>
              <a:buFont typeface="Wingdings" pitchFamily="2" charset="2"/>
              <a:buChar char="v"/>
            </a:pPr>
            <a:endParaRPr lang="en-IN" sz="2000" kern="0" dirty="0">
              <a:solidFill>
                <a:srgbClr val="000000"/>
              </a:solidFill>
              <a:latin typeface="Trebuchet MS" panose="020B0603020202020204" pitchFamily="34" charset="0"/>
            </a:endParaRPr>
          </a:p>
          <a:p>
            <a:pPr marL="0" indent="0">
              <a:lnSpc>
                <a:spcPct val="107000"/>
              </a:lnSpc>
              <a:buNone/>
            </a:pPr>
            <a:endParaRPr lang="en-US" sz="2000" dirty="0">
              <a:latin typeface="Trebuchet MS"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Diagram 6"/>
          <p:cNvGraphicFramePr/>
          <p:nvPr>
            <p:extLst>
              <p:ext uri="{D42A27DB-BD31-4B8C-83A1-F6EECF244321}">
                <p14:modId xmlns:p14="http://schemas.microsoft.com/office/powerpoint/2010/main" val="3002889138"/>
              </p:ext>
            </p:extLst>
          </p:nvPr>
        </p:nvGraphicFramePr>
        <p:xfrm>
          <a:off x="2096704" y="3573016"/>
          <a:ext cx="9036012" cy="250432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20235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Agenda</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v"/>
            </a:pPr>
            <a:r>
              <a:rPr lang="en-US" altLang="en-US" sz="2400" kern="0" dirty="0">
                <a:latin typeface="Trebuchet MS" panose="020B0603020202020204" pitchFamily="34" charset="0"/>
              </a:rPr>
              <a:t>Objectives</a:t>
            </a:r>
          </a:p>
          <a:p>
            <a:pPr>
              <a:buFont typeface="Wingdings" pitchFamily="2" charset="2"/>
              <a:buChar char="v"/>
            </a:pPr>
            <a:r>
              <a:rPr lang="en-US" altLang="en-US" sz="2400" kern="0" dirty="0">
                <a:latin typeface="Trebuchet MS" panose="020B0603020202020204" pitchFamily="34" charset="0"/>
              </a:rPr>
              <a:t>What went wrong?</a:t>
            </a:r>
          </a:p>
          <a:p>
            <a:pPr>
              <a:buFont typeface="Wingdings" pitchFamily="2" charset="2"/>
              <a:buChar char="v"/>
            </a:pPr>
            <a:r>
              <a:rPr lang="en-US" altLang="en-US" sz="2400" kern="0" dirty="0">
                <a:latin typeface="Trebuchet MS" panose="020B0603020202020204" pitchFamily="34" charset="0"/>
              </a:rPr>
              <a:t>Pros and Cons of not </a:t>
            </a:r>
            <a:r>
              <a:rPr lang="en-IN" altLang="en-US" sz="2400" kern="0" dirty="0">
                <a:latin typeface="Trebuchet MS" panose="020B0603020202020204" pitchFamily="34" charset="0"/>
              </a:rPr>
              <a:t>m</a:t>
            </a:r>
            <a:r>
              <a:rPr lang="en-IN" sz="2400" kern="0" dirty="0">
                <a:latin typeface="Trebuchet MS" panose="020B0603020202020204" pitchFamily="34" charset="0"/>
              </a:rPr>
              <a:t>aking the IRR positive</a:t>
            </a:r>
            <a:endParaRPr lang="en-US" altLang="en-US" sz="2400" kern="0" dirty="0">
              <a:latin typeface="Trebuchet MS" panose="020B0603020202020204" pitchFamily="34" charset="0"/>
            </a:endParaRPr>
          </a:p>
          <a:p>
            <a:pPr>
              <a:buFont typeface="Wingdings" pitchFamily="2" charset="2"/>
              <a:buChar char="v"/>
            </a:pPr>
            <a:r>
              <a:rPr lang="en-US" altLang="en-US" sz="2400" kern="0" dirty="0">
                <a:latin typeface="Trebuchet MS" panose="020B0603020202020204" pitchFamily="34" charset="0"/>
              </a:rPr>
              <a:t>Pros and Cons of </a:t>
            </a:r>
            <a:r>
              <a:rPr lang="en-IN" altLang="en-US" sz="2400" kern="0" dirty="0">
                <a:latin typeface="Trebuchet MS" panose="020B0603020202020204" pitchFamily="34" charset="0"/>
              </a:rPr>
              <a:t>m</a:t>
            </a:r>
            <a:r>
              <a:rPr lang="en-IN" sz="2400" kern="0" dirty="0">
                <a:latin typeface="Trebuchet MS" panose="020B0603020202020204" pitchFamily="34" charset="0"/>
              </a:rPr>
              <a:t>aking the IRR positive</a:t>
            </a:r>
            <a:endParaRPr lang="en-US" altLang="en-US" sz="2400" kern="0" dirty="0">
              <a:latin typeface="Trebuchet MS" panose="020B0603020202020204" pitchFamily="34" charset="0"/>
            </a:endParaRPr>
          </a:p>
          <a:p>
            <a:pPr>
              <a:buFont typeface="Wingdings" pitchFamily="2" charset="2"/>
              <a:buChar char="v"/>
            </a:pPr>
            <a:r>
              <a:rPr lang="en-US" altLang="en-US" sz="2400" kern="0" dirty="0">
                <a:latin typeface="Trebuchet MS" panose="020B0603020202020204" pitchFamily="34" charset="0"/>
              </a:rPr>
              <a:t>Key issues to be considered</a:t>
            </a:r>
          </a:p>
          <a:p>
            <a:pPr>
              <a:buFont typeface="Wingdings" pitchFamily="2" charset="2"/>
              <a:buChar char="v"/>
            </a:pPr>
            <a:r>
              <a:rPr lang="en-US" altLang="en-US" sz="2400" kern="0" dirty="0">
                <a:latin typeface="Trebuchet MS" panose="020B0603020202020204" pitchFamily="34" charset="0"/>
              </a:rPr>
              <a:t>Investigations required</a:t>
            </a:r>
          </a:p>
          <a:p>
            <a:pPr lvl="0">
              <a:buFont typeface="Wingdings" pitchFamily="2" charset="2"/>
              <a:buChar char="v"/>
            </a:pPr>
            <a:r>
              <a:rPr lang="en-US" sz="2400" kern="0" dirty="0">
                <a:latin typeface="Trebuchet MS" panose="020B0603020202020204" pitchFamily="34" charset="0"/>
              </a:rPr>
              <a:t>Communication and Advice to Board of Directors</a:t>
            </a:r>
            <a:endParaRPr lang="en-US" altLang="en-US" sz="2400" kern="0" dirty="0">
              <a:latin typeface="Trebuchet MS" panose="020B0603020202020204" pitchFamily="34" charset="0"/>
            </a:endParaRPr>
          </a:p>
          <a:p>
            <a:pPr>
              <a:buFont typeface="Wingdings" pitchFamily="2" charset="2"/>
              <a:buChar char="v"/>
            </a:pPr>
            <a:r>
              <a:rPr lang="en-US" altLang="en-US" sz="2400" kern="0" dirty="0">
                <a:latin typeface="Trebuchet MS" panose="020B0603020202020204" pitchFamily="34" charset="0"/>
              </a:rPr>
              <a:t>Proposed Course of Action</a:t>
            </a:r>
          </a:p>
          <a:p>
            <a:pPr>
              <a:buFont typeface="Wingdings" pitchFamily="2" charset="2"/>
              <a:buChar char="v"/>
            </a:pPr>
            <a:r>
              <a:rPr lang="en-US" altLang="en-US" sz="2400" kern="0" dirty="0">
                <a:latin typeface="Trebuchet MS" panose="020B0603020202020204" pitchFamily="34" charset="0"/>
              </a:rPr>
              <a:t>Conclusion</a:t>
            </a:r>
          </a:p>
          <a:p>
            <a:pPr>
              <a:buFont typeface="Wingdings" pitchFamily="2" charset="2"/>
              <a:buChar char="v"/>
            </a:pPr>
            <a:r>
              <a:rPr lang="en-US" altLang="en-US" sz="2400" kern="0" dirty="0">
                <a:latin typeface="Trebuchet MS" panose="020B0603020202020204" pitchFamily="34" charset="0"/>
              </a:rPr>
              <a:t>Q &amp; A</a:t>
            </a:r>
          </a:p>
          <a:p>
            <a:pPr>
              <a:buFont typeface="Wingdings" pitchFamily="2" charset="2"/>
              <a:buChar char="v"/>
            </a:pPr>
            <a:r>
              <a:rPr lang="en-US" altLang="en-US" sz="2400" kern="0" dirty="0">
                <a:latin typeface="Trebuchet MS" panose="020B0603020202020204" pitchFamily="34" charset="0"/>
              </a:rPr>
              <a:t>References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6009393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70C0"/>
                </a:solidFill>
                <a:effectLst/>
                <a:uLnTx/>
                <a:uFillTx/>
                <a:latin typeface="Trebuchet MS" panose="020B0603020202020204" pitchFamily="34" charset="0"/>
                <a:ea typeface="+mj-ea"/>
                <a:cs typeface="+mj-cs"/>
              </a:rPr>
              <a:t>Conclusion</a:t>
            </a:r>
          </a:p>
        </p:txBody>
      </p:sp>
      <p:sp>
        <p:nvSpPr>
          <p:cNvPr id="4" name="Rectangle 3"/>
          <p:cNvSpPr txBox="1">
            <a:spLocks noChangeArrowheads="1"/>
          </p:cNvSpPr>
          <p:nvPr/>
        </p:nvSpPr>
        <p:spPr>
          <a:xfrm>
            <a:off x="1828800" y="1295400"/>
            <a:ext cx="10134600" cy="5102690"/>
          </a:xfrm>
          <a:prstGeom prst="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800" b="1" i="1" u="none" strike="noStrike" kern="0" cap="none" spc="0" normalizeH="0" baseline="0" noProof="0" dirty="0">
              <a:ln>
                <a:solidFill>
                  <a:schemeClr val="bg1"/>
                </a:solidFill>
              </a:ln>
              <a:solidFill>
                <a:srgbClr val="000000"/>
              </a:solidFill>
              <a:effectLst/>
              <a:uLnTx/>
              <a:uFillTx/>
              <a:latin typeface="Trebuchet MS" panose="020B0603020202020204" pitchFamily="34" charset="0"/>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7" name="Diagram 6"/>
          <p:cNvGraphicFramePr/>
          <p:nvPr>
            <p:extLst>
              <p:ext uri="{D42A27DB-BD31-4B8C-83A1-F6EECF244321}">
                <p14:modId xmlns:p14="http://schemas.microsoft.com/office/powerpoint/2010/main" val="1994418532"/>
              </p:ext>
            </p:extLst>
          </p:nvPr>
        </p:nvGraphicFramePr>
        <p:xfrm>
          <a:off x="1866900" y="1398147"/>
          <a:ext cx="9944140" cy="503124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142700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112014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a:ln>
                  <a:noFill/>
                </a:ln>
                <a:solidFill>
                  <a:srgbClr val="FFFFFF"/>
                </a:solidFill>
                <a:effectLst/>
                <a:uLnTx/>
                <a:uFillTx/>
                <a:latin typeface="Trebuchet MS" pitchFamily="34" charset="0"/>
                <a:ea typeface="+mj-ea"/>
                <a:cs typeface="+mj-cs"/>
              </a:rPr>
              <a:t>Questions &amp; Answers</a:t>
            </a:r>
            <a:endParaRPr kumimoji="0" lang="en-US" altLang="en-US" sz="8800" b="0" i="0" u="none" strike="noStrike" kern="0" cap="none" spc="0" normalizeH="0" baseline="0" noProof="0" dirty="0">
              <a:ln>
                <a:noFill/>
              </a:ln>
              <a:solidFill>
                <a:srgbClr val="FFFFFF"/>
              </a:solidFill>
              <a:effectLst/>
              <a:uLnTx/>
              <a:uFillTx/>
              <a:latin typeface="Trebuchet MS" panose="020B0603020202020204" pitchFamily="34" charset="0"/>
              <a:ea typeface="+mj-ea"/>
              <a:cs typeface="+mj-cs"/>
            </a:endParaRPr>
          </a:p>
        </p:txBody>
      </p:sp>
      <p:sp>
        <p:nvSpPr>
          <p:cNvPr id="5" name="Rectangle 168"/>
          <p:cNvSpPr>
            <a:spLocks noChangeArrowheads="1"/>
          </p:cNvSpPr>
          <p:nvPr/>
        </p:nvSpPr>
        <p:spPr bwMode="auto">
          <a:xfrm>
            <a:off x="838200" y="3467243"/>
            <a:ext cx="44989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a:ln>
                  <a:noFill/>
                </a:ln>
                <a:solidFill>
                  <a:srgbClr val="000000"/>
                </a:solidFill>
                <a:effectLst/>
                <a:uLnTx/>
                <a:uFillTx/>
                <a:latin typeface="Trebuchet MS" panose="020B0603020202020204" pitchFamily="34" charset="0"/>
                <a:ea typeface="+mn-ea"/>
                <a:cs typeface="Arial" panose="020B0604020202020204" pitchFamily="34" charset="0"/>
              </a:rPr>
              <a:t>Thank You</a:t>
            </a:r>
          </a:p>
        </p:txBody>
      </p:sp>
    </p:spTree>
    <p:extLst>
      <p:ext uri="{BB962C8B-B14F-4D97-AF65-F5344CB8AC3E}">
        <p14:creationId xmlns:p14="http://schemas.microsoft.com/office/powerpoint/2010/main" val="902345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graphicFrame>
        <p:nvGraphicFramePr>
          <p:cNvPr id="6" name="Diagram 5"/>
          <p:cNvGraphicFramePr/>
          <p:nvPr>
            <p:extLst>
              <p:ext uri="{D42A27DB-BD31-4B8C-83A1-F6EECF244321}">
                <p14:modId xmlns:p14="http://schemas.microsoft.com/office/powerpoint/2010/main" val="989531291"/>
              </p:ext>
            </p:extLst>
          </p:nvPr>
        </p:nvGraphicFramePr>
        <p:xfrm>
          <a:off x="1828800" y="1295400"/>
          <a:ext cx="10134600" cy="530818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2507391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References</a:t>
            </a:r>
          </a:p>
        </p:txBody>
      </p:sp>
      <p:sp>
        <p:nvSpPr>
          <p:cNvPr id="4" name="Rectangle 3"/>
          <p:cNvSpPr txBox="1">
            <a:spLocks noChangeArrowheads="1"/>
          </p:cNvSpPr>
          <p:nvPr/>
        </p:nvSpPr>
        <p:spPr>
          <a:xfrm>
            <a:off x="1828800" y="1295400"/>
            <a:ext cx="10134600" cy="5308184"/>
          </a:xfrm>
          <a:prstGeom prst="rect">
            <a:avLst/>
          </a:prstGeom>
          <a:ln>
            <a:solidFill>
              <a:schemeClr val="bg1"/>
            </a:solidFill>
          </a:ln>
        </p:spPr>
        <p:style>
          <a:lnRef idx="2">
            <a:schemeClr val="accent5"/>
          </a:lnRef>
          <a:fillRef idx="1">
            <a:schemeClr val="lt1"/>
          </a:fillRef>
          <a:effectRef idx="0">
            <a:schemeClr val="accent5"/>
          </a:effectRef>
          <a:fontRef idx="minor">
            <a:schemeClr val="dk1"/>
          </a:fontRef>
        </p:style>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spcAft>
                <a:spcPts val="600"/>
              </a:spcAft>
              <a:buFont typeface="Wingdings" pitchFamily="2" charset="2"/>
              <a:buChar char="q"/>
            </a:pPr>
            <a:r>
              <a:rPr lang="en-US" altLang="en-US" sz="2800" b="1" kern="0" dirty="0">
                <a:solidFill>
                  <a:srgbClr val="000000"/>
                </a:solidFill>
                <a:latin typeface="Trebuchet MS" panose="020B0603020202020204" pitchFamily="34" charset="0"/>
              </a:rPr>
              <a:t>Insurance Act and IRDAI Regulations</a:t>
            </a:r>
          </a:p>
          <a:p>
            <a:pPr marL="525463" lvl="1" indent="-342900">
              <a:lnSpc>
                <a:spcPct val="107000"/>
              </a:lnSpc>
              <a:buFont typeface="Wingdings" pitchFamily="2" charset="2"/>
              <a:buChar char="v"/>
              <a:tabLst>
                <a:tab pos="228600" algn="l"/>
              </a:tabLst>
            </a:pPr>
            <a:r>
              <a:rPr lang="en-IN" sz="2000" kern="0" dirty="0">
                <a:solidFill>
                  <a:srgbClr val="000000"/>
                </a:solidFill>
                <a:latin typeface="Trebuchet MS" panose="020B0603020202020204" pitchFamily="34" charset="0"/>
              </a:rPr>
              <a:t>IRDAI (Distribution of Surplus) Regulations, 2002</a:t>
            </a:r>
          </a:p>
          <a:p>
            <a:pPr marL="525463" lvl="1" indent="-342900">
              <a:lnSpc>
                <a:spcPct val="107000"/>
              </a:lnSpc>
              <a:buSzPct val="100000"/>
              <a:buFont typeface="Wingdings" pitchFamily="2" charset="2"/>
              <a:buChar char="v"/>
              <a:tabLst>
                <a:tab pos="228600" algn="l"/>
              </a:tabLst>
            </a:pPr>
            <a:r>
              <a:rPr lang="en-IN" sz="2000" kern="0" dirty="0">
                <a:solidFill>
                  <a:srgbClr val="000000"/>
                </a:solidFill>
                <a:latin typeface="Trebuchet MS" panose="020B0603020202020204" pitchFamily="34" charset="0"/>
              </a:rPr>
              <a:t>IRDAI (ALSM) Regulations, 2016</a:t>
            </a:r>
          </a:p>
          <a:p>
            <a:pPr marL="525463" lvl="1" indent="-342900">
              <a:lnSpc>
                <a:spcPct val="107000"/>
              </a:lnSpc>
              <a:buSzPct val="100000"/>
              <a:buFont typeface="Wingdings" pitchFamily="2" charset="2"/>
              <a:buChar char="v"/>
              <a:tabLst>
                <a:tab pos="228600" algn="l"/>
              </a:tabLst>
            </a:pPr>
            <a:r>
              <a:rPr lang="en-IN" sz="2000" kern="0" dirty="0">
                <a:latin typeface="Trebuchet MS" panose="020B0603020202020204" pitchFamily="34" charset="0"/>
              </a:rPr>
              <a:t>IRDAI (Non-Linked Product) Regulations, 2013</a:t>
            </a:r>
          </a:p>
          <a:p>
            <a:pPr marL="525463" lvl="1" indent="-342900">
              <a:lnSpc>
                <a:spcPct val="107000"/>
              </a:lnSpc>
              <a:buSzPct val="100000"/>
              <a:buFont typeface="Wingdings" pitchFamily="2" charset="2"/>
              <a:buChar char="v"/>
              <a:tabLst>
                <a:tab pos="228600" algn="l"/>
              </a:tabLst>
            </a:pPr>
            <a:r>
              <a:rPr lang="en-IN" sz="2000" kern="0" dirty="0">
                <a:solidFill>
                  <a:srgbClr val="000000"/>
                </a:solidFill>
                <a:latin typeface="Trebuchet MS" panose="020B0603020202020204" pitchFamily="34" charset="0"/>
              </a:rPr>
              <a:t>IRDAI (Appointed Actuary) Regulations, 2017</a:t>
            </a:r>
          </a:p>
          <a:p>
            <a:pPr marL="525463" lvl="1" indent="-342900">
              <a:lnSpc>
                <a:spcPct val="107000"/>
              </a:lnSpc>
              <a:buSzPct val="100000"/>
              <a:buFont typeface="Wingdings" pitchFamily="2" charset="2"/>
              <a:buChar char="v"/>
              <a:tabLst>
                <a:tab pos="228600" algn="l"/>
              </a:tabLst>
            </a:pPr>
            <a:r>
              <a:rPr lang="en-IN" sz="2000" kern="0" dirty="0">
                <a:solidFill>
                  <a:srgbClr val="000000"/>
                </a:solidFill>
                <a:latin typeface="Trebuchet MS" panose="020B0603020202020204" pitchFamily="34" charset="0"/>
              </a:rPr>
              <a:t>IRDAI (Protection of Policyholders’ Interest) Regulations, 2017</a:t>
            </a:r>
          </a:p>
          <a:p>
            <a:pPr>
              <a:buFont typeface="Wingdings" pitchFamily="2" charset="2"/>
              <a:buChar char="q"/>
            </a:pPr>
            <a:r>
              <a:rPr lang="en-US" altLang="en-US" sz="2800" b="1" kern="0" dirty="0">
                <a:solidFill>
                  <a:srgbClr val="000000"/>
                </a:solidFill>
                <a:latin typeface="Trebuchet MS" panose="020B0603020202020204" pitchFamily="34" charset="0"/>
              </a:rPr>
              <a:t>APS &amp; GN</a:t>
            </a:r>
          </a:p>
          <a:p>
            <a:pPr marL="525463" lvl="1" indent="-342900">
              <a:lnSpc>
                <a:spcPct val="107000"/>
              </a:lnSpc>
              <a:buFont typeface="Wingdings" pitchFamily="2" charset="2"/>
              <a:buChar char="v"/>
              <a:tabLst>
                <a:tab pos="228600" algn="l"/>
              </a:tabLst>
            </a:pPr>
            <a:r>
              <a:rPr lang="en-US" altLang="en-US" sz="2000" kern="0" dirty="0">
                <a:solidFill>
                  <a:srgbClr val="000000"/>
                </a:solidFill>
                <a:latin typeface="Trebuchet MS" panose="020B0603020202020204" pitchFamily="34" charset="0"/>
              </a:rPr>
              <a:t>APS -1</a:t>
            </a:r>
          </a:p>
          <a:p>
            <a:pPr marL="525463" lvl="1" indent="-342900">
              <a:lnSpc>
                <a:spcPct val="107000"/>
              </a:lnSpc>
              <a:buFont typeface="Wingdings" pitchFamily="2" charset="2"/>
              <a:buChar char="v"/>
              <a:tabLst>
                <a:tab pos="228600" algn="l"/>
              </a:tabLst>
            </a:pPr>
            <a:r>
              <a:rPr lang="en-US" altLang="en-US" sz="2000" kern="0" dirty="0">
                <a:solidFill>
                  <a:srgbClr val="000000"/>
                </a:solidFill>
                <a:latin typeface="Trebuchet MS" panose="020B0603020202020204" pitchFamily="34" charset="0"/>
              </a:rPr>
              <a:t>GN - 6</a:t>
            </a:r>
          </a:p>
          <a:p>
            <a:pPr marL="525463" lvl="1" indent="-342900">
              <a:lnSpc>
                <a:spcPct val="107000"/>
              </a:lnSpc>
              <a:buFont typeface="Wingdings" pitchFamily="2" charset="2"/>
              <a:buChar char="v"/>
              <a:tabLst>
                <a:tab pos="228600" algn="l"/>
              </a:tabLst>
            </a:pPr>
            <a:r>
              <a:rPr lang="en-US" altLang="en-US" sz="2000" kern="0" dirty="0">
                <a:solidFill>
                  <a:srgbClr val="000000"/>
                </a:solidFill>
                <a:latin typeface="Trebuchet MS" panose="020B0603020202020204" pitchFamily="34" charset="0"/>
              </a:rPr>
              <a:t>APS-5</a:t>
            </a:r>
          </a:p>
          <a:p>
            <a:pPr marL="342900" lvl="1" indent="-342900">
              <a:lnSpc>
                <a:spcPct val="107000"/>
              </a:lnSpc>
              <a:buFont typeface="Wingdings" pitchFamily="2" charset="2"/>
              <a:buChar char="q"/>
              <a:tabLst>
                <a:tab pos="228600" algn="l"/>
              </a:tabLst>
            </a:pPr>
            <a:r>
              <a:rPr lang="en-US" altLang="en-US" b="1" kern="0" dirty="0">
                <a:solidFill>
                  <a:srgbClr val="000000"/>
                </a:solidFill>
                <a:latin typeface="Trebuchet MS" panose="020B0603020202020204" pitchFamily="34" charset="0"/>
              </a:rPr>
              <a:t>Professional Conduct Standards</a:t>
            </a:r>
          </a:p>
          <a:p>
            <a:pPr marL="182563" lvl="1" indent="0">
              <a:lnSpc>
                <a:spcPct val="107000"/>
              </a:lnSpc>
              <a:buNone/>
              <a:tabLst>
                <a:tab pos="228600" algn="l"/>
              </a:tabLst>
            </a:pPr>
            <a:endParaRPr lang="en-US" altLang="en-US" sz="20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079574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indent="-228600" algn="l">
              <a:lnSpc>
                <a:spcPct val="107000"/>
              </a:lnSpc>
              <a:tabLst>
                <a:tab pos="228600" algn="l"/>
              </a:tabLst>
            </a:pPr>
            <a:r>
              <a:rPr lang="en-IN" sz="2800" kern="0" dirty="0">
                <a:solidFill>
                  <a:srgbClr val="0070C0"/>
                </a:solidFill>
                <a:latin typeface="Trebuchet MS" panose="020B0603020202020204" pitchFamily="34" charset="0"/>
              </a:rPr>
              <a:t>IRDAI (Distribution of Surplus) Regulations, 2002</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q"/>
            </a:pPr>
            <a:r>
              <a:rPr lang="en-US" altLang="en-US" sz="2400" b="1" kern="0" dirty="0">
                <a:solidFill>
                  <a:srgbClr val="000000"/>
                </a:solidFill>
                <a:latin typeface="Trebuchet MS" panose="020B0603020202020204" pitchFamily="34" charset="0"/>
              </a:rPr>
              <a:t>Life Fund</a:t>
            </a:r>
          </a:p>
          <a:p>
            <a:pPr marL="0" indent="0">
              <a:buNone/>
            </a:pPr>
            <a:endParaRPr lang="en-US" altLang="en-US" sz="1000" b="1" kern="0" dirty="0">
              <a:solidFill>
                <a:srgbClr val="000000"/>
              </a:solidFill>
              <a:latin typeface="Trebuchet MS" panose="020B0603020202020204" pitchFamily="34" charset="0"/>
            </a:endParaRPr>
          </a:p>
          <a:p>
            <a:pPr>
              <a:buFont typeface="Wingdings" pitchFamily="2" charset="2"/>
              <a:buChar char="v"/>
            </a:pPr>
            <a:r>
              <a:rPr lang="en-US" altLang="en-US" sz="2000" kern="0" dirty="0">
                <a:solidFill>
                  <a:srgbClr val="000000"/>
                </a:solidFill>
                <a:latin typeface="Trebuchet MS" panose="020B0603020202020204" pitchFamily="34" charset="0"/>
              </a:rPr>
              <a:t>Life fund to be maintained separately for</a:t>
            </a:r>
          </a:p>
          <a:p>
            <a:pPr lvl="1">
              <a:buFont typeface="Wingdings" panose="05000000000000000000" pitchFamily="2" charset="2"/>
              <a:buChar char="Ø"/>
            </a:pPr>
            <a:r>
              <a:rPr lang="en-US" altLang="en-US" sz="2000" kern="0" dirty="0">
                <a:solidFill>
                  <a:srgbClr val="000000"/>
                </a:solidFill>
                <a:latin typeface="Trebuchet MS" panose="020B0603020202020204" pitchFamily="34" charset="0"/>
              </a:rPr>
              <a:t>Participating policyholders, and</a:t>
            </a:r>
          </a:p>
          <a:p>
            <a:pPr lvl="1">
              <a:buFont typeface="Wingdings" panose="05000000000000000000" pitchFamily="2" charset="2"/>
              <a:buChar char="Ø"/>
            </a:pPr>
            <a:r>
              <a:rPr lang="en-US" altLang="en-US" sz="2000" kern="0" dirty="0">
                <a:solidFill>
                  <a:srgbClr val="000000"/>
                </a:solidFill>
                <a:latin typeface="Trebuchet MS" panose="020B0603020202020204" pitchFamily="34" charset="0"/>
              </a:rPr>
              <a:t>Non- Participating policyholders</a:t>
            </a:r>
          </a:p>
          <a:p>
            <a:pPr>
              <a:lnSpc>
                <a:spcPct val="115000"/>
              </a:lnSpc>
              <a:buFont typeface="Wingdings" pitchFamily="2" charset="2"/>
              <a:buChar char="v"/>
            </a:pPr>
            <a:r>
              <a:rPr lang="en-IN" sz="2000" kern="0" dirty="0">
                <a:solidFill>
                  <a:srgbClr val="000000"/>
                </a:solidFill>
                <a:latin typeface="Trebuchet MS" panose="020B0603020202020204" pitchFamily="34" charset="0"/>
              </a:rPr>
              <a:t>If life fund not maintained separately, the life fund maintained by insurer shall be for the benefit of the participating policyholders only</a:t>
            </a:r>
          </a:p>
          <a:p>
            <a:pPr>
              <a:lnSpc>
                <a:spcPct val="107000"/>
              </a:lnSpc>
              <a:buFont typeface="Wingdings" pitchFamily="2" charset="2"/>
              <a:buChar char="q"/>
            </a:pPr>
            <a:r>
              <a:rPr lang="en-IN" sz="2400" b="1" kern="0" dirty="0">
                <a:solidFill>
                  <a:srgbClr val="000000"/>
                </a:solidFill>
                <a:latin typeface="Trebuchet MS" panose="020B0603020202020204" pitchFamily="34" charset="0"/>
              </a:rPr>
              <a:t>Procedure for distribution of surplus</a:t>
            </a:r>
          </a:p>
          <a:p>
            <a:pPr marL="0" indent="0">
              <a:lnSpc>
                <a:spcPct val="107000"/>
              </a:lnSpc>
              <a:buNone/>
            </a:pPr>
            <a:endParaRPr lang="en-IN" sz="1000" b="1" kern="0" dirty="0">
              <a:solidFill>
                <a:srgbClr val="000000"/>
              </a:solidFill>
              <a:latin typeface="Trebuchet MS" panose="020B0603020202020204" pitchFamily="34" charset="0"/>
            </a:endParaRPr>
          </a:p>
          <a:p>
            <a:pPr>
              <a:lnSpc>
                <a:spcPct val="107000"/>
              </a:lnSpc>
              <a:buFont typeface="Wingdings" pitchFamily="2" charset="2"/>
              <a:buChar char="v"/>
            </a:pPr>
            <a:r>
              <a:rPr lang="en-IN" sz="2000" kern="0" dirty="0">
                <a:solidFill>
                  <a:srgbClr val="000000"/>
                </a:solidFill>
                <a:latin typeface="Trebuchet MS" panose="020B0603020202020204" pitchFamily="34" charset="0"/>
              </a:rPr>
              <a:t>A life insurer may reserve a part of the actuarial surplus to its shareholders, which shall be:</a:t>
            </a:r>
          </a:p>
          <a:p>
            <a:pPr lvl="1">
              <a:lnSpc>
                <a:spcPct val="115000"/>
              </a:lnSpc>
              <a:buFont typeface="Wingdings" panose="05000000000000000000" pitchFamily="2" charset="2"/>
              <a:buChar char="Ø"/>
            </a:pPr>
            <a:r>
              <a:rPr lang="en-IN" sz="2000" kern="0" dirty="0">
                <a:solidFill>
                  <a:srgbClr val="000000"/>
                </a:solidFill>
                <a:latin typeface="Trebuchet MS" panose="020B0603020202020204" pitchFamily="34" charset="0"/>
              </a:rPr>
              <a:t>100%, in case of a life fund maintained for non-participating policyholders;</a:t>
            </a:r>
          </a:p>
          <a:p>
            <a:pPr lvl="1">
              <a:lnSpc>
                <a:spcPct val="115000"/>
              </a:lnSpc>
              <a:buFont typeface="Wingdings" panose="05000000000000000000" pitchFamily="2" charset="2"/>
              <a:buChar char="Ø"/>
            </a:pPr>
            <a:r>
              <a:rPr lang="en-IN" sz="2000" kern="0" dirty="0">
                <a:solidFill>
                  <a:srgbClr val="000000"/>
                </a:solidFill>
                <a:latin typeface="Trebuchet MS" panose="020B0603020202020204" pitchFamily="34" charset="0"/>
              </a:rPr>
              <a:t>1/9th of the surplus allocated to policyholders in case of a life fund maintained for participating policyholders</a:t>
            </a:r>
          </a:p>
          <a:p>
            <a:pPr marL="0" indent="0">
              <a:buFontTx/>
              <a:buNone/>
            </a:pPr>
            <a:endParaRPr lang="en-US" altLang="en-US" sz="22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27764950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indent="-228600" algn="l">
              <a:lnSpc>
                <a:spcPct val="107000"/>
              </a:lnSpc>
              <a:buSzPts val="1100"/>
              <a:tabLst>
                <a:tab pos="228600" algn="l"/>
              </a:tabLst>
            </a:pPr>
            <a:r>
              <a:rPr lang="en-IN" sz="2800" kern="0" dirty="0">
                <a:solidFill>
                  <a:srgbClr val="0070C0"/>
                </a:solidFill>
                <a:latin typeface="Trebuchet MS" panose="020B0603020202020204" pitchFamily="34" charset="0"/>
              </a:rPr>
              <a:t>IRDAI (ALSM) Regulations, 2016</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07000"/>
              </a:lnSpc>
              <a:buFont typeface="Wingdings" pitchFamily="2" charset="2"/>
              <a:buChar char="v"/>
            </a:pPr>
            <a:r>
              <a:rPr lang="en-IN" sz="2000" kern="0" dirty="0">
                <a:solidFill>
                  <a:srgbClr val="000000"/>
                </a:solidFill>
                <a:latin typeface="Trebuchet MS" panose="020B0603020202020204" pitchFamily="34" charset="0"/>
              </a:rPr>
              <a:t>The gross premium method of valuation</a:t>
            </a:r>
          </a:p>
          <a:p>
            <a:pPr>
              <a:lnSpc>
                <a:spcPct val="107000"/>
              </a:lnSpc>
              <a:buFont typeface="Wingdings" pitchFamily="2" charset="2"/>
              <a:buChar char="v"/>
            </a:pPr>
            <a:r>
              <a:rPr lang="en-IN" sz="2000" kern="0" dirty="0">
                <a:solidFill>
                  <a:srgbClr val="000000"/>
                </a:solidFill>
                <a:latin typeface="Trebuchet MS" panose="020B0603020202020204" pitchFamily="34" charset="0"/>
              </a:rPr>
              <a:t>Where benefits payable shall also include future bonuses including terminal bonuses (consistent with the valuation rate of interest) </a:t>
            </a:r>
          </a:p>
          <a:p>
            <a:pPr>
              <a:lnSpc>
                <a:spcPct val="107000"/>
              </a:lnSpc>
              <a:buFont typeface="Wingdings" pitchFamily="2" charset="2"/>
              <a:buChar char="v"/>
            </a:pPr>
            <a:endParaRPr lang="en-IN" sz="2000" kern="0" dirty="0">
              <a:solidFill>
                <a:srgbClr val="000000"/>
              </a:solidFill>
              <a:latin typeface="Trebuchet MS" panose="020B0603020202020204" pitchFamily="34" charset="0"/>
            </a:endParaRPr>
          </a:p>
          <a:p>
            <a:pPr>
              <a:lnSpc>
                <a:spcPct val="107000"/>
              </a:lnSpc>
              <a:buFont typeface="Wingdings" pitchFamily="2" charset="2"/>
              <a:buChar char="ü"/>
            </a:pPr>
            <a:r>
              <a:rPr lang="en-IN" sz="2400" i="1" kern="0" dirty="0">
                <a:solidFill>
                  <a:srgbClr val="000000"/>
                </a:solidFill>
                <a:latin typeface="Trebuchet MS" panose="020B0603020202020204" pitchFamily="34" charset="0"/>
              </a:rPr>
              <a:t>“The level of benefits shall take into account the </a:t>
            </a:r>
            <a:r>
              <a:rPr lang="en-IN" sz="2400" b="1" i="1" kern="0" dirty="0">
                <a:solidFill>
                  <a:srgbClr val="000000"/>
                </a:solidFill>
                <a:latin typeface="Trebuchet MS" panose="020B0603020202020204" pitchFamily="34" charset="0"/>
              </a:rPr>
              <a:t>reasonable expectations of  policyholders </a:t>
            </a:r>
            <a:r>
              <a:rPr lang="en-IN" sz="2400" i="1" kern="0" dirty="0">
                <a:solidFill>
                  <a:srgbClr val="000000"/>
                </a:solidFill>
                <a:latin typeface="Trebuchet MS" panose="020B0603020202020204" pitchFamily="34" charset="0"/>
              </a:rPr>
              <a:t>(with regard to bonuses, including terminal bonuses, if any) and any established practices of an insurer for payment of benefits.”</a:t>
            </a:r>
          </a:p>
          <a:p>
            <a:pPr>
              <a:lnSpc>
                <a:spcPct val="107000"/>
              </a:lnSpc>
              <a:buFont typeface="Wingdings" pitchFamily="2" charset="2"/>
              <a:buChar char="v"/>
            </a:pPr>
            <a:endParaRPr lang="en-IN" sz="2000" kern="0" dirty="0">
              <a:solidFill>
                <a:srgbClr val="000000"/>
              </a:solidFill>
              <a:latin typeface="Trebuchet MS" panose="020B0603020202020204" pitchFamily="34" charset="0"/>
            </a:endParaRPr>
          </a:p>
          <a:p>
            <a:pPr lvl="1">
              <a:lnSpc>
                <a:spcPct val="107000"/>
              </a:lnSpc>
              <a:buFont typeface="Wingdings" panose="05000000000000000000" pitchFamily="2" charset="2"/>
              <a:buChar char="Ø"/>
            </a:pPr>
            <a:endParaRPr lang="en-IN" sz="2000" kern="0" dirty="0">
              <a:solidFill>
                <a:srgbClr val="000000"/>
              </a:solidFill>
              <a:latin typeface="Trebuchet MS" panose="020B0603020202020204" pitchFamily="34" charset="0"/>
            </a:endParaRPr>
          </a:p>
          <a:p>
            <a:pPr marL="0" indent="0">
              <a:buFontTx/>
              <a:buNone/>
            </a:pPr>
            <a:endParaRPr lang="en-US" altLang="en-US" sz="20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42349046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lnSpc>
                <a:spcPct val="107000"/>
              </a:lnSpc>
              <a:buSzPts val="1100"/>
            </a:pPr>
            <a:r>
              <a:rPr lang="en-IN" sz="2800" kern="0" dirty="0">
                <a:solidFill>
                  <a:srgbClr val="0070C0"/>
                </a:solidFill>
                <a:latin typeface="Trebuchet MS" panose="020B0603020202020204" pitchFamily="34" charset="0"/>
              </a:rPr>
              <a:t>IRDAI (Non-Linked Product) Regulations, 2013</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nSpc>
                <a:spcPct val="107000"/>
              </a:lnSpc>
              <a:buFont typeface="Wingdings" pitchFamily="2" charset="2"/>
              <a:buChar char="q"/>
            </a:pPr>
            <a:r>
              <a:rPr lang="en-IN" sz="2400" b="1" kern="0" dirty="0">
                <a:solidFill>
                  <a:srgbClr val="000000"/>
                </a:solidFill>
                <a:latin typeface="Trebuchet MS" panose="020B0603020202020204" pitchFamily="34" charset="0"/>
              </a:rPr>
              <a:t>With Profit Fund Management</a:t>
            </a:r>
          </a:p>
          <a:p>
            <a:pPr>
              <a:lnSpc>
                <a:spcPct val="107000"/>
              </a:lnSpc>
              <a:buFont typeface="Wingdings" pitchFamily="2" charset="2"/>
              <a:buChar char="v"/>
            </a:pPr>
            <a:r>
              <a:rPr lang="en-IN" sz="2000" kern="0" dirty="0">
                <a:solidFill>
                  <a:srgbClr val="000000"/>
                </a:solidFill>
                <a:latin typeface="Trebuchet MS" panose="020B0603020202020204" pitchFamily="34" charset="0"/>
              </a:rPr>
              <a:t>The Appointed Actuary shall clearly demonstrate in the Actuarial Report and Abstract, the appropriateness and prudence in –</a:t>
            </a:r>
          </a:p>
          <a:p>
            <a:pPr lvl="1">
              <a:lnSpc>
                <a:spcPct val="107000"/>
              </a:lnSpc>
              <a:buFont typeface="Wingdings" panose="05000000000000000000" pitchFamily="2" charset="2"/>
              <a:buChar char="Ø"/>
            </a:pPr>
            <a:r>
              <a:rPr lang="en-IN" sz="2000" kern="0" dirty="0">
                <a:solidFill>
                  <a:srgbClr val="000000"/>
                </a:solidFill>
                <a:latin typeface="Trebuchet MS" panose="020B0603020202020204" pitchFamily="34" charset="0"/>
              </a:rPr>
              <a:t>debiting of expenses to with profits funds vis-a-vis other funds </a:t>
            </a:r>
          </a:p>
          <a:p>
            <a:pPr lvl="1">
              <a:lnSpc>
                <a:spcPct val="107000"/>
              </a:lnSpc>
              <a:buFont typeface="Wingdings" panose="05000000000000000000" pitchFamily="2" charset="2"/>
              <a:buChar char="Ø"/>
            </a:pPr>
            <a:r>
              <a:rPr lang="en-IN" sz="2000" kern="0" dirty="0">
                <a:solidFill>
                  <a:srgbClr val="000000"/>
                </a:solidFill>
                <a:latin typeface="Trebuchet MS" panose="020B0603020202020204" pitchFamily="34" charset="0"/>
              </a:rPr>
              <a:t>reducing the cross-subsidy between various groups of with profit policyholders </a:t>
            </a:r>
          </a:p>
          <a:p>
            <a:pPr lvl="1">
              <a:lnSpc>
                <a:spcPct val="107000"/>
              </a:lnSpc>
              <a:buFont typeface="Wingdings" panose="05000000000000000000" pitchFamily="2" charset="2"/>
              <a:buChar char="Ø"/>
            </a:pPr>
            <a:r>
              <a:rPr lang="en-IN" sz="2000" kern="0" dirty="0">
                <a:solidFill>
                  <a:srgbClr val="000000"/>
                </a:solidFill>
                <a:latin typeface="Trebuchet MS" panose="020B0603020202020204" pitchFamily="34" charset="0"/>
              </a:rPr>
              <a:t>overall financial management of with profits funds and governance of with profits funds.</a:t>
            </a:r>
          </a:p>
          <a:p>
            <a:pPr>
              <a:lnSpc>
                <a:spcPct val="107000"/>
              </a:lnSpc>
              <a:buFont typeface="Wingdings" pitchFamily="2" charset="2"/>
              <a:buChar char="q"/>
            </a:pPr>
            <a:r>
              <a:rPr lang="en-IN" sz="2400" b="1" kern="0" dirty="0">
                <a:solidFill>
                  <a:srgbClr val="000000"/>
                </a:solidFill>
                <a:latin typeface="Trebuchet MS" panose="020B0603020202020204" pitchFamily="34" charset="0"/>
              </a:rPr>
              <a:t>Asset Share</a:t>
            </a:r>
            <a:endParaRPr lang="en-IN" sz="2000" b="1" kern="0" dirty="0">
              <a:solidFill>
                <a:srgbClr val="000000"/>
              </a:solidFill>
              <a:latin typeface="Trebuchet MS" panose="020B0603020202020204" pitchFamily="34" charset="0"/>
            </a:endParaRPr>
          </a:p>
          <a:p>
            <a:pPr>
              <a:lnSpc>
                <a:spcPct val="107000"/>
              </a:lnSpc>
              <a:buFont typeface="Wingdings" pitchFamily="2" charset="2"/>
              <a:buChar char="v"/>
            </a:pPr>
            <a:r>
              <a:rPr lang="en-IN" sz="2000" kern="0" dirty="0">
                <a:solidFill>
                  <a:srgbClr val="000000"/>
                </a:solidFill>
                <a:latin typeface="Trebuchet MS" panose="020B0603020202020204" pitchFamily="34" charset="0"/>
              </a:rPr>
              <a:t>The insurer shall maintain the asset shares, at policy level</a:t>
            </a:r>
          </a:p>
          <a:p>
            <a:pPr>
              <a:lnSpc>
                <a:spcPct val="107000"/>
              </a:lnSpc>
              <a:buFont typeface="Wingdings" pitchFamily="2" charset="2"/>
              <a:buChar char="v"/>
            </a:pPr>
            <a:r>
              <a:rPr lang="en-IN" sz="2000" kern="0" dirty="0">
                <a:solidFill>
                  <a:srgbClr val="000000"/>
                </a:solidFill>
                <a:latin typeface="Trebuchet MS" panose="020B0603020202020204" pitchFamily="34" charset="0"/>
              </a:rPr>
              <a:t>The detailed working of the asset share, the expensed allowed for, the investment income earned on the fund etc which are represented in the asset share shall be approved by a With -Profits Committee</a:t>
            </a:r>
          </a:p>
          <a:p>
            <a:pPr>
              <a:buFont typeface="Wingdings" pitchFamily="2" charset="2"/>
              <a:buChar char="v"/>
            </a:pPr>
            <a:endParaRPr lang="en-US" altLang="en-US" sz="22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603141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IRDAI (Appointed Actuary) Regulations, 2017</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v"/>
            </a:pPr>
            <a:r>
              <a:rPr lang="en-US" altLang="en-US" sz="2000" kern="0" dirty="0">
                <a:solidFill>
                  <a:srgbClr val="000000"/>
                </a:solidFill>
                <a:latin typeface="Trebuchet MS" panose="020B0603020202020204" pitchFamily="34" charset="0"/>
              </a:rPr>
              <a:t>Ensure the solvency of the insurer at all times </a:t>
            </a:r>
          </a:p>
          <a:p>
            <a:pPr>
              <a:buFont typeface="Wingdings" pitchFamily="2" charset="2"/>
              <a:buChar char="v"/>
            </a:pPr>
            <a:r>
              <a:rPr lang="en-US" altLang="en-US" sz="2000" kern="0" dirty="0">
                <a:solidFill>
                  <a:srgbClr val="000000"/>
                </a:solidFill>
                <a:latin typeface="Trebuchet MS" panose="020B0603020202020204" pitchFamily="34" charset="0"/>
              </a:rPr>
              <a:t>Draw the attention of management to the actions required to be to avoid-</a:t>
            </a:r>
          </a:p>
          <a:p>
            <a:pPr lvl="1">
              <a:lnSpc>
                <a:spcPct val="107000"/>
              </a:lnSpc>
              <a:buFont typeface="Wingdings" panose="05000000000000000000" pitchFamily="2" charset="2"/>
              <a:buChar char="Ø"/>
            </a:pPr>
            <a:r>
              <a:rPr lang="en-US" altLang="en-US" sz="2000" kern="0" dirty="0">
                <a:solidFill>
                  <a:srgbClr val="000000"/>
                </a:solidFill>
                <a:latin typeface="Trebuchet MS" panose="020B0603020202020204" pitchFamily="34" charset="0"/>
              </a:rPr>
              <a:t>Any contravention of the Act or </a:t>
            </a:r>
          </a:p>
          <a:p>
            <a:pPr lvl="1">
              <a:lnSpc>
                <a:spcPct val="107000"/>
              </a:lnSpc>
              <a:buFont typeface="Wingdings" panose="05000000000000000000" pitchFamily="2" charset="2"/>
              <a:buChar char="Ø"/>
            </a:pPr>
            <a:r>
              <a:rPr lang="en-US" altLang="en-US" sz="2000" kern="0" dirty="0">
                <a:solidFill>
                  <a:srgbClr val="000000"/>
                </a:solidFill>
                <a:latin typeface="Trebuchet MS" panose="020B0603020202020204" pitchFamily="34" charset="0"/>
              </a:rPr>
              <a:t>Prejudice to the interests of policyholders </a:t>
            </a:r>
          </a:p>
          <a:p>
            <a:pPr>
              <a:buFont typeface="Wingdings" pitchFamily="2" charset="2"/>
              <a:buChar char="v"/>
            </a:pPr>
            <a:r>
              <a:rPr lang="en-US" altLang="en-US" sz="2000" kern="0" dirty="0">
                <a:solidFill>
                  <a:srgbClr val="000000"/>
                </a:solidFill>
                <a:latin typeface="Trebuchet MS" panose="020B0603020202020204" pitchFamily="34" charset="0"/>
              </a:rPr>
              <a:t>Ensure that the policyholders' reasonable expectations have been considered in the matter of valuation of liabilities and distribution of surplus to the participating policyholders</a:t>
            </a:r>
          </a:p>
          <a:p>
            <a:pPr>
              <a:buFont typeface="Wingdings" pitchFamily="2" charset="2"/>
              <a:buChar char="v"/>
            </a:pPr>
            <a:r>
              <a:rPr lang="en-US" altLang="en-US" sz="2000" kern="0" dirty="0">
                <a:solidFill>
                  <a:srgbClr val="000000"/>
                </a:solidFill>
                <a:latin typeface="Trebuchet MS" panose="020B0603020202020204" pitchFamily="34" charset="0"/>
              </a:rPr>
              <a:t>Actuarial advice in the interests of the insurance industry and the policyholders</a:t>
            </a:r>
          </a:p>
          <a:p>
            <a:pPr>
              <a:buFont typeface="Wingdings" pitchFamily="2" charset="2"/>
              <a:buChar char="v"/>
            </a:pPr>
            <a:r>
              <a:rPr lang="en-IN" sz="2000" dirty="0">
                <a:latin typeface="Trebuchet MS" pitchFamily="34" charset="0"/>
              </a:rPr>
              <a:t>Informing the Regulator in writing of his or her opinion, within a reasonable time, whether, </a:t>
            </a:r>
            <a:endParaRPr lang="en-US" sz="2000" dirty="0">
              <a:latin typeface="Trebuchet MS" pitchFamily="34" charset="0"/>
            </a:endParaRPr>
          </a:p>
          <a:p>
            <a:pPr lvl="1"/>
            <a:r>
              <a:rPr lang="en-IN" sz="2000" dirty="0">
                <a:latin typeface="Trebuchet MS" pitchFamily="34" charset="0"/>
              </a:rPr>
              <a:t>the insurer has contravened the Insurance Act, 1938 or any other Acts:</a:t>
            </a:r>
            <a:endParaRPr lang="en-US" sz="2000" dirty="0">
              <a:latin typeface="Trebuchet MS" pitchFamily="34" charset="0"/>
            </a:endParaRPr>
          </a:p>
          <a:p>
            <a:pPr lvl="1"/>
            <a:r>
              <a:rPr lang="en-IN" sz="2000" dirty="0">
                <a:latin typeface="Trebuchet MS" pitchFamily="34" charset="0"/>
              </a:rPr>
              <a:t>the contravention is of such a nature that it may affect significantly the interests of the owners or beneficiaries of policies issued by the insurer </a:t>
            </a:r>
            <a:endParaRPr lang="en-US" sz="2000" dirty="0">
              <a:latin typeface="Trebuchet MS" pitchFamily="34" charset="0"/>
            </a:endParaRPr>
          </a:p>
          <a:p>
            <a:pPr>
              <a:buFont typeface="Wingdings" pitchFamily="2" charset="2"/>
              <a:buChar char="v"/>
            </a:pPr>
            <a:endParaRPr lang="en-US" altLang="en-US" sz="20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2187869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IRDAI (Protection of Policyholders’ Interest) Reg., 2017</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v"/>
            </a:pPr>
            <a:r>
              <a:rPr lang="en-US" altLang="en-US" sz="2000" kern="0" dirty="0">
                <a:solidFill>
                  <a:srgbClr val="000000"/>
                </a:solidFill>
                <a:latin typeface="Trebuchet MS" panose="020B0603020202020204" pitchFamily="34" charset="0"/>
              </a:rPr>
              <a:t>Board approved policy for protection of policyholders’ interests which shall at the minimum, include -</a:t>
            </a:r>
          </a:p>
          <a:p>
            <a:pPr lvl="1">
              <a:lnSpc>
                <a:spcPct val="107000"/>
              </a:lnSpc>
              <a:buFont typeface="Wingdings" panose="05000000000000000000" pitchFamily="2" charset="2"/>
              <a:buChar char="Ø"/>
            </a:pPr>
            <a:r>
              <a:rPr lang="en-US" altLang="en-US" sz="2000" kern="0" dirty="0">
                <a:solidFill>
                  <a:srgbClr val="000000"/>
                </a:solidFill>
                <a:latin typeface="Trebuchet MS" panose="020B0603020202020204" pitchFamily="34" charset="0"/>
              </a:rPr>
              <a:t>steps to be taken to prevent mis-selling and unfair business practices at point of sale and service </a:t>
            </a:r>
          </a:p>
          <a:p>
            <a:pPr lvl="1">
              <a:lnSpc>
                <a:spcPct val="107000"/>
              </a:lnSpc>
              <a:buFont typeface="Wingdings" panose="05000000000000000000" pitchFamily="2" charset="2"/>
              <a:buChar char="Ø"/>
            </a:pPr>
            <a:r>
              <a:rPr lang="en-US" altLang="en-US" sz="2000" kern="0" dirty="0">
                <a:solidFill>
                  <a:srgbClr val="000000"/>
                </a:solidFill>
                <a:latin typeface="Trebuchet MS" panose="020B0603020202020204" pitchFamily="34" charset="0"/>
              </a:rPr>
              <a:t>steps to be taken to ensure that the prospects are fully informed and made aware of the benefits of the product and the terms and conditions of the product </a:t>
            </a:r>
          </a:p>
          <a:p>
            <a:pPr marL="342900" lvl="1" indent="-342900">
              <a:lnSpc>
                <a:spcPct val="107000"/>
              </a:lnSpc>
              <a:buFont typeface="Wingdings" pitchFamily="2" charset="2"/>
              <a:buChar char="v"/>
            </a:pPr>
            <a:r>
              <a:rPr lang="en-US" altLang="en-US" sz="2000" kern="0" dirty="0">
                <a:solidFill>
                  <a:srgbClr val="000000"/>
                </a:solidFill>
                <a:latin typeface="Trebuchet MS" panose="020B0603020202020204" pitchFamily="34" charset="0"/>
              </a:rPr>
              <a:t>Provide all material information in respect of a proposed cover to the prospect to enable the prospect to decide on the best cover that would be in his interest</a:t>
            </a:r>
          </a:p>
          <a:p>
            <a:pPr>
              <a:buFont typeface="Wingdings" pitchFamily="2" charset="2"/>
              <a:buChar char="v"/>
            </a:pPr>
            <a:r>
              <a:rPr lang="en-US" altLang="en-US" sz="2000" kern="0" dirty="0">
                <a:solidFill>
                  <a:srgbClr val="000000"/>
                </a:solidFill>
                <a:latin typeface="Trebuchet MS" panose="020B0603020202020204" pitchFamily="34" charset="0"/>
              </a:rPr>
              <a:t>Inform participating policyholders, at least once in a year, the bonus accrued to their policies </a:t>
            </a:r>
          </a:p>
          <a:p>
            <a:pPr>
              <a:buFont typeface="Wingdings" pitchFamily="2" charset="2"/>
              <a:buChar char="v"/>
            </a:pPr>
            <a:r>
              <a:rPr lang="en-US" altLang="en-US" sz="2000" kern="0" dirty="0">
                <a:solidFill>
                  <a:srgbClr val="000000"/>
                </a:solidFill>
                <a:latin typeface="Trebuchet MS" panose="020B0603020202020204" pitchFamily="34" charset="0"/>
              </a:rPr>
              <a:t>Proper procedures and effective mechanism to resolve complaints and grievances of policyholders</a:t>
            </a:r>
          </a:p>
          <a:p>
            <a:pPr>
              <a:buFont typeface="Wingdings" pitchFamily="2" charset="2"/>
              <a:buChar char="v"/>
            </a:pPr>
            <a:endParaRPr lang="en-US" altLang="en-US" sz="20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297643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APS-1: Appointed Actuary and Life Insurance Business</a:t>
            </a:r>
          </a:p>
        </p:txBody>
      </p:sp>
      <p:sp>
        <p:nvSpPr>
          <p:cNvPr id="4" name="Rectangle 3"/>
          <p:cNvSpPr txBox="1">
            <a:spLocks noChangeArrowheads="1"/>
          </p:cNvSpPr>
          <p:nvPr/>
        </p:nvSpPr>
        <p:spPr>
          <a:xfrm>
            <a:off x="1828800" y="1523975"/>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v"/>
            </a:pPr>
            <a:r>
              <a:rPr lang="en-US" altLang="en-US" sz="2200" kern="0" dirty="0">
                <a:solidFill>
                  <a:srgbClr val="000000"/>
                </a:solidFill>
                <a:latin typeface="Trebuchet MS" panose="020B0603020202020204" pitchFamily="34" charset="0"/>
              </a:rPr>
              <a:t>Ensure that the life insurance business is conducted on sound financial lines</a:t>
            </a:r>
          </a:p>
          <a:p>
            <a:pPr>
              <a:buFont typeface="Wingdings" pitchFamily="2" charset="2"/>
              <a:buChar char="v"/>
            </a:pPr>
            <a:r>
              <a:rPr lang="en-US" altLang="en-US" sz="2200" kern="0" dirty="0">
                <a:solidFill>
                  <a:srgbClr val="000000"/>
                </a:solidFill>
                <a:latin typeface="Trebuchet MS" panose="020B0603020202020204" pitchFamily="34" charset="0"/>
              </a:rPr>
              <a:t>Responsibility to look after the reasonable expectations of the company’s policyholders, having regard to- </a:t>
            </a:r>
          </a:p>
          <a:p>
            <a:pPr lvl="1">
              <a:lnSpc>
                <a:spcPct val="107000"/>
              </a:lnSpc>
              <a:buFont typeface="Wingdings" panose="05000000000000000000" pitchFamily="2" charset="2"/>
              <a:buChar char="Ø"/>
            </a:pPr>
            <a:r>
              <a:rPr lang="en-US" altLang="en-US" sz="2200" kern="0" dirty="0">
                <a:solidFill>
                  <a:srgbClr val="000000"/>
                </a:solidFill>
                <a:latin typeface="Trebuchet MS" panose="020B0603020202020204" pitchFamily="34" charset="0"/>
              </a:rPr>
              <a:t>the broad nature of the company, and </a:t>
            </a:r>
          </a:p>
          <a:p>
            <a:pPr lvl="1">
              <a:lnSpc>
                <a:spcPct val="107000"/>
              </a:lnSpc>
              <a:buFont typeface="Wingdings" panose="05000000000000000000" pitchFamily="2" charset="2"/>
              <a:buChar char="Ø"/>
            </a:pPr>
            <a:r>
              <a:rPr lang="en-US" altLang="en-US" sz="2200" kern="0" dirty="0">
                <a:solidFill>
                  <a:srgbClr val="000000"/>
                </a:solidFill>
                <a:latin typeface="Trebuchet MS" panose="020B0603020202020204" pitchFamily="34" charset="0"/>
              </a:rPr>
              <a:t>its approach to the treatment of policyholders both individual and as a group vis-à-vis shareholders </a:t>
            </a:r>
          </a:p>
          <a:p>
            <a:pPr>
              <a:buFont typeface="Wingdings" pitchFamily="2" charset="2"/>
              <a:buChar char="v"/>
            </a:pPr>
            <a:r>
              <a:rPr lang="en-US" altLang="en-US" sz="2200" kern="0" dirty="0">
                <a:solidFill>
                  <a:srgbClr val="000000"/>
                </a:solidFill>
                <a:latin typeface="Trebuchet MS" panose="020B0603020202020204" pitchFamily="34" charset="0"/>
              </a:rPr>
              <a:t>Take all reasonable steps to ensure that new policyholders are not misled with regard to their expectations</a:t>
            </a:r>
          </a:p>
          <a:p>
            <a:pPr>
              <a:buFont typeface="Wingdings" pitchFamily="2" charset="2"/>
              <a:buChar char="v"/>
            </a:pPr>
            <a:r>
              <a:rPr lang="en-US" altLang="en-US" sz="2200" kern="0" dirty="0">
                <a:solidFill>
                  <a:srgbClr val="000000"/>
                </a:solidFill>
                <a:latin typeface="Trebuchet MS" panose="020B0603020202020204" pitchFamily="34" charset="0"/>
              </a:rPr>
              <a:t>Determine the amount of surplus arising and advise on its equitable allocation between with profits policyholders and shareholders</a:t>
            </a:r>
          </a:p>
          <a:p>
            <a:pPr marL="0" indent="0">
              <a:buFontTx/>
              <a:buNone/>
            </a:pPr>
            <a:endParaRPr lang="en-US" altLang="en-US" sz="22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956063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Objectives</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endParaRPr lang="en-US" altLang="en-US" sz="2000" kern="0" dirty="0">
              <a:latin typeface="Trebuchet MS" panose="020B0603020202020204" pitchFamily="34" charset="0"/>
            </a:endParaRPr>
          </a:p>
          <a:p>
            <a:pPr>
              <a:buFont typeface="Wingdings" pitchFamily="2" charset="2"/>
              <a:buChar char="v"/>
            </a:pPr>
            <a:endParaRPr lang="en-US" altLang="en-US" sz="2000" kern="0" dirty="0">
              <a:latin typeface="Trebuchet MS" panose="020B0603020202020204" pitchFamily="34" charset="0"/>
            </a:endParaRPr>
          </a:p>
          <a:p>
            <a:pPr>
              <a:buFont typeface="Wingdings" pitchFamily="2" charset="2"/>
              <a:buChar char="v"/>
            </a:pPr>
            <a:endParaRPr lang="en-US" altLang="en-US" sz="2000" kern="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graphicFrame>
        <p:nvGraphicFramePr>
          <p:cNvPr id="7" name="Content Placeholder 8"/>
          <p:cNvGraphicFramePr>
            <a:graphicFrameLocks/>
          </p:cNvGraphicFramePr>
          <p:nvPr>
            <p:extLst>
              <p:ext uri="{D42A27DB-BD31-4B8C-83A1-F6EECF244321}">
                <p14:modId xmlns:p14="http://schemas.microsoft.com/office/powerpoint/2010/main" val="845411799"/>
              </p:ext>
            </p:extLst>
          </p:nvPr>
        </p:nvGraphicFramePr>
        <p:xfrm>
          <a:off x="1817427" y="1524365"/>
          <a:ext cx="10058400" cy="485025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5905524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102711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GN-6: Management of participating business</a:t>
            </a:r>
          </a:p>
        </p:txBody>
      </p:sp>
      <p:sp>
        <p:nvSpPr>
          <p:cNvPr id="4" name="Rectangle 3"/>
          <p:cNvSpPr txBox="1">
            <a:spLocks noChangeArrowheads="1"/>
          </p:cNvSpPr>
          <p:nvPr/>
        </p:nvSpPr>
        <p:spPr>
          <a:xfrm>
            <a:off x="1828800" y="1570037"/>
            <a:ext cx="10134600" cy="48509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q"/>
            </a:pPr>
            <a:r>
              <a:rPr lang="en-IN" sz="2400" kern="0" dirty="0">
                <a:solidFill>
                  <a:srgbClr val="000000"/>
                </a:solidFill>
                <a:latin typeface="Trebuchet MS" panose="020B0603020202020204" pitchFamily="34" charset="0"/>
              </a:rPr>
              <a:t>Asset Share</a:t>
            </a:r>
          </a:p>
          <a:p>
            <a:pPr>
              <a:buFont typeface="Wingdings" pitchFamily="2" charset="2"/>
              <a:buChar char="v"/>
            </a:pPr>
            <a:r>
              <a:rPr lang="en-IN" sz="2200" kern="0" dirty="0">
                <a:solidFill>
                  <a:srgbClr val="000000"/>
                </a:solidFill>
                <a:latin typeface="Trebuchet MS" panose="020B0603020202020204" pitchFamily="34" charset="0"/>
              </a:rPr>
              <a:t>Grouping of homogeneous policies </a:t>
            </a:r>
          </a:p>
          <a:p>
            <a:pPr>
              <a:buFont typeface="Wingdings" pitchFamily="2" charset="2"/>
              <a:buChar char="v"/>
            </a:pPr>
            <a:r>
              <a:rPr lang="en-IN" sz="2200" kern="0" dirty="0">
                <a:solidFill>
                  <a:srgbClr val="000000"/>
                </a:solidFill>
                <a:latin typeface="Trebuchet MS" panose="020B0603020202020204" pitchFamily="34" charset="0"/>
              </a:rPr>
              <a:t>Separately determined for each policy grouping</a:t>
            </a:r>
          </a:p>
          <a:p>
            <a:pPr>
              <a:lnSpc>
                <a:spcPct val="107000"/>
              </a:lnSpc>
              <a:buFont typeface="Wingdings" pitchFamily="2" charset="2"/>
              <a:buChar char="v"/>
            </a:pPr>
            <a:r>
              <a:rPr lang="en-IN" sz="2200" kern="0" dirty="0">
                <a:solidFill>
                  <a:srgbClr val="000000"/>
                </a:solidFill>
                <a:latin typeface="Trebuchet MS" panose="020B0603020202020204" pitchFamily="34" charset="0"/>
              </a:rPr>
              <a:t>Used to guide in the determination of bonus rate by setting the bonus scale such that -</a:t>
            </a:r>
          </a:p>
          <a:p>
            <a:pPr lvl="1">
              <a:lnSpc>
                <a:spcPct val="107000"/>
              </a:lnSpc>
              <a:buFont typeface="Wingdings" panose="05000000000000000000" pitchFamily="2" charset="2"/>
              <a:buChar char="Ø"/>
            </a:pPr>
            <a:r>
              <a:rPr lang="en-IN" sz="2200" kern="0" dirty="0">
                <a:solidFill>
                  <a:srgbClr val="000000"/>
                </a:solidFill>
                <a:latin typeface="Trebuchet MS" panose="020B0603020202020204" pitchFamily="34" charset="0"/>
              </a:rPr>
              <a:t>the ratio of the asset share to the surrender value or maturity value lies within a certain specified range</a:t>
            </a:r>
          </a:p>
          <a:p>
            <a:pPr lvl="1">
              <a:lnSpc>
                <a:spcPct val="107000"/>
              </a:lnSpc>
              <a:buFont typeface="Wingdings" panose="05000000000000000000" pitchFamily="2" charset="2"/>
              <a:buChar char="Ø"/>
            </a:pPr>
            <a:r>
              <a:rPr lang="en-IN" sz="2200" kern="0" dirty="0">
                <a:solidFill>
                  <a:srgbClr val="000000"/>
                </a:solidFill>
                <a:latin typeface="Trebuchet MS" panose="020B0603020202020204" pitchFamily="34" charset="0"/>
              </a:rPr>
              <a:t>the ratio of the asset share to the gross premium valuation lies within a certain specified range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87142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GN-6: Management of participating business</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lvl="1" indent="-342900">
              <a:lnSpc>
                <a:spcPct val="107000"/>
              </a:lnSpc>
              <a:buFont typeface="Wingdings" pitchFamily="2" charset="2"/>
              <a:buChar char="q"/>
            </a:pPr>
            <a:r>
              <a:rPr lang="en-IN" sz="2400" kern="0" dirty="0">
                <a:solidFill>
                  <a:srgbClr val="000000"/>
                </a:solidFill>
                <a:latin typeface="Trebuchet MS" panose="020B0603020202020204" pitchFamily="34" charset="0"/>
              </a:rPr>
              <a:t>Smoothing of payouts</a:t>
            </a:r>
            <a:endParaRPr lang="en-IN" sz="1100" kern="0" dirty="0">
              <a:solidFill>
                <a:srgbClr val="000000"/>
              </a:solidFill>
              <a:latin typeface="Trebuchet MS" panose="020B0603020202020204" pitchFamily="34" charset="0"/>
            </a:endParaRPr>
          </a:p>
          <a:p>
            <a:pPr marL="342900" lvl="1" indent="-342900">
              <a:lnSpc>
                <a:spcPct val="107000"/>
              </a:lnSpc>
              <a:buFont typeface="Wingdings" pitchFamily="2" charset="2"/>
              <a:buChar char="v"/>
            </a:pPr>
            <a:r>
              <a:rPr lang="en-IN" sz="2000" kern="0" dirty="0">
                <a:solidFill>
                  <a:srgbClr val="000000"/>
                </a:solidFill>
                <a:latin typeface="Trebuchet MS" panose="020B0603020202020204" pitchFamily="34" charset="0"/>
              </a:rPr>
              <a:t>Points to be considered by Appointed Actuary in smoothing of benefits -</a:t>
            </a:r>
          </a:p>
          <a:p>
            <a:pPr lvl="1">
              <a:lnSpc>
                <a:spcPct val="107000"/>
              </a:lnSpc>
              <a:buFont typeface="Wingdings" panose="05000000000000000000" pitchFamily="2" charset="2"/>
              <a:buChar char="Ø"/>
            </a:pPr>
            <a:r>
              <a:rPr lang="en-IN" sz="2000" kern="0" dirty="0">
                <a:solidFill>
                  <a:srgbClr val="000000"/>
                </a:solidFill>
                <a:latin typeface="Trebuchet MS" panose="020B0603020202020204" pitchFamily="34" charset="0"/>
              </a:rPr>
              <a:t>whether there is a genuine reduction in the volatility of payouts</a:t>
            </a:r>
          </a:p>
          <a:p>
            <a:pPr lvl="1">
              <a:lnSpc>
                <a:spcPct val="107000"/>
              </a:lnSpc>
              <a:buFont typeface="Wingdings" panose="05000000000000000000" pitchFamily="2" charset="2"/>
              <a:buChar char="Ø"/>
            </a:pPr>
            <a:r>
              <a:rPr lang="en-IN" sz="2000" kern="0" dirty="0">
                <a:solidFill>
                  <a:srgbClr val="000000"/>
                </a:solidFill>
                <a:latin typeface="Trebuchet MS" panose="020B0603020202020204" pitchFamily="34" charset="0"/>
              </a:rPr>
              <a:t>whether all policyholders are treated fairly</a:t>
            </a:r>
          </a:p>
          <a:p>
            <a:pPr lvl="1">
              <a:lnSpc>
                <a:spcPct val="107000"/>
              </a:lnSpc>
              <a:buFont typeface="Wingdings" panose="05000000000000000000" pitchFamily="2" charset="2"/>
              <a:buChar char="Ø"/>
            </a:pPr>
            <a:r>
              <a:rPr lang="en-IN" sz="2000" kern="0" dirty="0">
                <a:solidFill>
                  <a:srgbClr val="000000"/>
                </a:solidFill>
                <a:latin typeface="Trebuchet MS" panose="020B0603020202020204" pitchFamily="34" charset="0"/>
              </a:rPr>
              <a:t>whether there is a significant increase in the risk of insolvency</a:t>
            </a:r>
          </a:p>
          <a:p>
            <a:pPr marL="342900" lvl="1" indent="-342900">
              <a:lnSpc>
                <a:spcPct val="107000"/>
              </a:lnSpc>
              <a:buFont typeface="Wingdings" pitchFamily="2" charset="2"/>
              <a:buChar char="v"/>
            </a:pPr>
            <a:r>
              <a:rPr lang="en-IN" sz="2000" kern="0" dirty="0">
                <a:solidFill>
                  <a:srgbClr val="000000"/>
                </a:solidFill>
                <a:latin typeface="Trebuchet MS" panose="020B0603020202020204" pitchFamily="34" charset="0"/>
              </a:rPr>
              <a:t>Consider the treatment of surpluses or deficits arising from the smoothing of maturity values, in particular whether they are shared with the surviving asset shares or with the estate, in accordance with policyholders’ reasonable expectations</a:t>
            </a:r>
          </a:p>
          <a:p>
            <a:pPr marL="342900" lvl="1" indent="-342900">
              <a:lnSpc>
                <a:spcPct val="107000"/>
              </a:lnSpc>
              <a:buFont typeface="Wingdings" pitchFamily="2" charset="2"/>
              <a:buChar char="q"/>
            </a:pPr>
            <a:r>
              <a:rPr lang="en-IN" sz="2400" kern="0" dirty="0">
                <a:solidFill>
                  <a:srgbClr val="000000"/>
                </a:solidFill>
                <a:latin typeface="Trebuchet MS" panose="020B0603020202020204" pitchFamily="34" charset="0"/>
              </a:rPr>
              <a:t>Non-Par business written on par funds</a:t>
            </a:r>
          </a:p>
          <a:p>
            <a:pPr marL="342900" lvl="1" indent="-342900">
              <a:lnSpc>
                <a:spcPct val="107000"/>
              </a:lnSpc>
              <a:buFont typeface="Wingdings" pitchFamily="2" charset="2"/>
              <a:buChar char="v"/>
            </a:pPr>
            <a:r>
              <a:rPr lang="en-IN" sz="2000" kern="0" dirty="0">
                <a:solidFill>
                  <a:srgbClr val="000000"/>
                </a:solidFill>
                <a:latin typeface="Trebuchet MS" panose="020B0603020202020204" pitchFamily="34" charset="0"/>
              </a:rPr>
              <a:t>Pricing of non-par products should be fair and follow actuarial principles</a:t>
            </a:r>
          </a:p>
          <a:p>
            <a:pPr marL="342900" lvl="1" indent="-342900">
              <a:lnSpc>
                <a:spcPct val="107000"/>
              </a:lnSpc>
              <a:buFont typeface="Wingdings" pitchFamily="2" charset="2"/>
              <a:buChar char="v"/>
            </a:pPr>
            <a:r>
              <a:rPr lang="en-IN" sz="2000" kern="0" dirty="0">
                <a:solidFill>
                  <a:srgbClr val="000000"/>
                </a:solidFill>
                <a:latin typeface="Trebuchet MS" panose="020B0603020202020204" pitchFamily="34" charset="0"/>
              </a:rPr>
              <a:t>pricing of non-par products should not put undue strain on the fund</a:t>
            </a:r>
          </a:p>
          <a:p>
            <a:pPr marL="342900" lvl="1" indent="-342900">
              <a:lnSpc>
                <a:spcPct val="107000"/>
              </a:lnSpc>
              <a:buFont typeface="Wingdings" pitchFamily="2" charset="2"/>
              <a:buChar char="v"/>
            </a:pPr>
            <a:r>
              <a:rPr lang="en-IN" sz="2000" kern="0" dirty="0">
                <a:solidFill>
                  <a:srgbClr val="000000"/>
                </a:solidFill>
                <a:latin typeface="Trebuchet MS" panose="020B0603020202020204" pitchFamily="34" charset="0"/>
              </a:rPr>
              <a:t>Consider the impact of writing new business on existing policyholders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983416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2202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600" kern="0" dirty="0">
                <a:solidFill>
                  <a:srgbClr val="0070C0"/>
                </a:solidFill>
                <a:latin typeface="Trebuchet MS" panose="020B0603020202020204" pitchFamily="34" charset="0"/>
              </a:rPr>
              <a:t>APS-5: AA and Principles of Life Insurance Policy Illustrations</a:t>
            </a:r>
          </a:p>
        </p:txBody>
      </p:sp>
      <p:sp>
        <p:nvSpPr>
          <p:cNvPr id="4" name="Rectangle 3"/>
          <p:cNvSpPr txBox="1">
            <a:spLocks noChangeArrowheads="1"/>
          </p:cNvSpPr>
          <p:nvPr/>
        </p:nvSpPr>
        <p:spPr>
          <a:xfrm>
            <a:off x="1824037" y="1395544"/>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v"/>
            </a:pPr>
            <a:r>
              <a:rPr lang="en-US" altLang="en-US" sz="2200" kern="0" dirty="0">
                <a:solidFill>
                  <a:srgbClr val="000000"/>
                </a:solidFill>
                <a:latin typeface="Trebuchet MS" panose="020B0603020202020204" pitchFamily="34" charset="0"/>
              </a:rPr>
              <a:t>Main objective to educate the potential customer and assist in proper understanding of the features of the product </a:t>
            </a:r>
          </a:p>
          <a:p>
            <a:pPr>
              <a:buFont typeface="Wingdings" pitchFamily="2" charset="2"/>
              <a:buChar char="v"/>
            </a:pPr>
            <a:r>
              <a:rPr lang="en-US" altLang="en-US" sz="2200" kern="0" dirty="0">
                <a:solidFill>
                  <a:srgbClr val="000000"/>
                </a:solidFill>
                <a:latin typeface="Trebuchet MS" panose="020B0603020202020204" pitchFamily="34" charset="0"/>
              </a:rPr>
              <a:t>Illustrations should be consistent with the terms and conditions of the product, wording in the policy document and company practice</a:t>
            </a:r>
          </a:p>
          <a:p>
            <a:pPr>
              <a:buFont typeface="Wingdings" pitchFamily="2" charset="2"/>
              <a:buChar char="v"/>
            </a:pPr>
            <a:r>
              <a:rPr lang="en-US" altLang="en-US" sz="2200" kern="0" dirty="0">
                <a:solidFill>
                  <a:srgbClr val="000000"/>
                </a:solidFill>
                <a:latin typeface="Trebuchet MS" panose="020B0603020202020204" pitchFamily="34" charset="0"/>
              </a:rPr>
              <a:t>Illustration should clearly distinguish between guaranteed and non-guaranteed benefits</a:t>
            </a:r>
          </a:p>
          <a:p>
            <a:pPr>
              <a:buFont typeface="Wingdings" pitchFamily="2" charset="2"/>
              <a:buChar char="v"/>
            </a:pPr>
            <a:r>
              <a:rPr lang="en-US" altLang="en-US" sz="2200" kern="0" dirty="0">
                <a:solidFill>
                  <a:srgbClr val="000000"/>
                </a:solidFill>
                <a:latin typeface="Trebuchet MS" panose="020B0603020202020204" pitchFamily="34" charset="0"/>
              </a:rPr>
              <a:t>Review the assumptions in its sales illustrations at least once in a year and where the assumptions are no longer valid, revise the sales illustration </a:t>
            </a:r>
          </a:p>
          <a:p>
            <a:pPr>
              <a:buFont typeface="Wingdings" pitchFamily="2" charset="2"/>
              <a:buChar char="v"/>
            </a:pPr>
            <a:r>
              <a:rPr lang="en-US" altLang="en-US" sz="2200" kern="0" dirty="0">
                <a:solidFill>
                  <a:srgbClr val="000000"/>
                </a:solidFill>
                <a:latin typeface="Trebuchet MS" panose="020B0603020202020204" pitchFamily="34" charset="0"/>
              </a:rPr>
              <a:t>Illustrations should not be used as a tool to achieve a competitive edge in the market place</a:t>
            </a:r>
          </a:p>
          <a:p>
            <a:pPr marL="0" indent="0">
              <a:buFontTx/>
              <a:buNone/>
            </a:pPr>
            <a:endParaRPr lang="en-US" altLang="en-US" sz="22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36114001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679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800" kern="0" dirty="0">
                <a:solidFill>
                  <a:srgbClr val="0070C0"/>
                </a:solidFill>
                <a:latin typeface="Trebuchet MS" panose="020B0603020202020204" pitchFamily="34" charset="0"/>
              </a:rPr>
              <a:t>Professional Conduct Standards</a:t>
            </a:r>
          </a:p>
        </p:txBody>
      </p:sp>
      <p:sp>
        <p:nvSpPr>
          <p:cNvPr id="4" name="Rectangle 3"/>
          <p:cNvSpPr txBox="1">
            <a:spLocks noChangeArrowheads="1"/>
          </p:cNvSpPr>
          <p:nvPr/>
        </p:nvSpPr>
        <p:spPr>
          <a:xfrm>
            <a:off x="1828800" y="1295400"/>
            <a:ext cx="10134600" cy="530818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itchFamily="2" charset="2"/>
              <a:buChar char="q"/>
            </a:pPr>
            <a:r>
              <a:rPr lang="en-US" sz="2400" kern="0" dirty="0">
                <a:solidFill>
                  <a:srgbClr val="000000"/>
                </a:solidFill>
                <a:latin typeface="Trebuchet MS" panose="020B0603020202020204" pitchFamily="34" charset="0"/>
              </a:rPr>
              <a:t>Professional Code of Conduct Standards by IAI requires:</a:t>
            </a:r>
            <a:endParaRPr lang="en-US" sz="2200" kern="0" dirty="0">
              <a:solidFill>
                <a:srgbClr val="000000"/>
              </a:solidFill>
              <a:latin typeface="Trebuchet MS" panose="020B0603020202020204" pitchFamily="34" charset="0"/>
            </a:endParaRPr>
          </a:p>
          <a:p>
            <a:pPr>
              <a:buFont typeface="Wingdings" pitchFamily="2" charset="2"/>
              <a:buChar char="v"/>
            </a:pPr>
            <a:r>
              <a:rPr lang="en-US" sz="2200" kern="0" dirty="0">
                <a:solidFill>
                  <a:srgbClr val="000000"/>
                </a:solidFill>
                <a:latin typeface="Trebuchet MS" panose="020B0603020202020204" pitchFamily="34" charset="0"/>
              </a:rPr>
              <a:t>Obligation to serve public interest</a:t>
            </a:r>
          </a:p>
          <a:p>
            <a:pPr>
              <a:buFont typeface="Wingdings" pitchFamily="2" charset="2"/>
              <a:buChar char="v"/>
            </a:pPr>
            <a:r>
              <a:rPr lang="en-US" sz="2200" kern="0" dirty="0">
                <a:solidFill>
                  <a:srgbClr val="000000"/>
                </a:solidFill>
                <a:latin typeface="Trebuchet MS" panose="020B0603020202020204" pitchFamily="34" charset="0"/>
              </a:rPr>
              <a:t>Debate on matters of public interest</a:t>
            </a:r>
          </a:p>
          <a:p>
            <a:pPr>
              <a:buFont typeface="Wingdings" pitchFamily="2" charset="2"/>
              <a:buChar char="v"/>
            </a:pPr>
            <a:r>
              <a:rPr lang="en-US" sz="2200" kern="0" dirty="0">
                <a:solidFill>
                  <a:srgbClr val="000000"/>
                </a:solidFill>
                <a:latin typeface="Trebuchet MS" panose="020B0603020202020204" pitchFamily="34" charset="0"/>
              </a:rPr>
              <a:t>Influencing those in power to protect and enhance public interest</a:t>
            </a:r>
          </a:p>
          <a:p>
            <a:pPr>
              <a:buFont typeface="Wingdings" pitchFamily="2" charset="2"/>
              <a:buChar char="v"/>
            </a:pPr>
            <a:r>
              <a:rPr lang="en-US" sz="2200" kern="0" dirty="0">
                <a:solidFill>
                  <a:srgbClr val="000000"/>
                </a:solidFill>
                <a:latin typeface="Trebuchet MS" panose="020B0603020202020204" pitchFamily="34" charset="0"/>
              </a:rPr>
              <a:t>Must not act in a manner, which denigrates its reputation or impugns its integrity</a:t>
            </a:r>
          </a:p>
          <a:p>
            <a:pPr>
              <a:buFont typeface="Wingdings" pitchFamily="2" charset="2"/>
              <a:buChar char="v"/>
            </a:pPr>
            <a:r>
              <a:rPr lang="en-US" sz="2200" kern="0" dirty="0">
                <a:solidFill>
                  <a:srgbClr val="000000"/>
                </a:solidFill>
                <a:latin typeface="Trebuchet MS" panose="020B0603020202020204" pitchFamily="34" charset="0"/>
              </a:rPr>
              <a:t>Must ensure that their publicity, and any publicity by others on their behalf, is appropriate to the profession</a:t>
            </a:r>
          </a:p>
          <a:p>
            <a:pPr>
              <a:buFont typeface="Wingdings" pitchFamily="2" charset="2"/>
              <a:buChar char="v"/>
            </a:pPr>
            <a:r>
              <a:rPr lang="en-IN" sz="2200" kern="0" dirty="0">
                <a:solidFill>
                  <a:srgbClr val="000000"/>
                </a:solidFill>
                <a:latin typeface="Trebuchet MS" panose="020B0603020202020204" pitchFamily="34" charset="0"/>
              </a:rPr>
              <a:t>Advice should normally include sufficient information and discussion</a:t>
            </a:r>
            <a:endParaRPr lang="en-US" altLang="en-US" sz="2200" kern="0" dirty="0">
              <a:solidFill>
                <a:srgbClr val="000000"/>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1924865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graphicFrame>
        <p:nvGraphicFramePr>
          <p:cNvPr id="6" name="Diagram 5"/>
          <p:cNvGraphicFramePr/>
          <p:nvPr>
            <p:extLst>
              <p:ext uri="{D42A27DB-BD31-4B8C-83A1-F6EECF244321}">
                <p14:modId xmlns:p14="http://schemas.microsoft.com/office/powerpoint/2010/main" val="3536150441"/>
              </p:ext>
            </p:extLst>
          </p:nvPr>
        </p:nvGraphicFramePr>
        <p:xfrm>
          <a:off x="1828800" y="1295400"/>
          <a:ext cx="10134600" cy="530818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2782745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1060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70C0"/>
                </a:solidFill>
                <a:effectLst/>
                <a:uLnTx/>
                <a:uFillTx/>
                <a:latin typeface="Trebuchet MS" panose="020B0603020202020204" pitchFamily="34" charset="0"/>
                <a:ea typeface="+mj-ea"/>
                <a:cs typeface="+mj-cs"/>
              </a:rPr>
              <a:t>What went wrong?</a:t>
            </a:r>
          </a:p>
        </p:txBody>
      </p:sp>
      <p:sp>
        <p:nvSpPr>
          <p:cNvPr id="4" name="Rectangle 3"/>
          <p:cNvSpPr txBox="1">
            <a:spLocks noChangeArrowheads="1"/>
          </p:cNvSpPr>
          <p:nvPr/>
        </p:nvSpPr>
        <p:spPr>
          <a:xfrm>
            <a:off x="1828800" y="1447800"/>
            <a:ext cx="10134600" cy="52355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q"/>
              <a:tabLst/>
              <a:defRPr/>
            </a:pPr>
            <a:r>
              <a:rPr kumimoji="0" lang="en-US" altLang="en-US" sz="2400" b="1"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Product Design &amp; Pricing</a:t>
            </a: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High risk cover product- Death Sum Assured is 2</a:t>
            </a:r>
            <a:r>
              <a:rPr kumimoji="0" lang="en-US" altLang="en-US" sz="2000" b="0" i="0" u="none" strike="noStrike" kern="0" cap="none" spc="0" normalizeH="0" noProof="0" dirty="0">
                <a:ln>
                  <a:noFill/>
                </a:ln>
                <a:solidFill>
                  <a:srgbClr val="000000"/>
                </a:solidFill>
                <a:effectLst/>
                <a:uLnTx/>
                <a:uFillTx/>
                <a:latin typeface="Trebuchet MS" panose="020B0603020202020204" pitchFamily="34" charset="0"/>
                <a:ea typeface="+mn-ea"/>
                <a:cs typeface="+mn-cs"/>
              </a:rPr>
              <a:t> or </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3 times</a:t>
            </a:r>
            <a:r>
              <a:rPr kumimoji="0" lang="en-US" altLang="en-US" sz="2000" b="0" i="0" u="none" strike="noStrike" kern="0" cap="none" spc="0" normalizeH="0" noProof="0" dirty="0">
                <a:ln>
                  <a:noFill/>
                </a:ln>
                <a:solidFill>
                  <a:srgbClr val="000000"/>
                </a:solidFill>
                <a:effectLst/>
                <a:uLnTx/>
                <a:uFillTx/>
                <a:latin typeface="Trebuchet MS" panose="020B0603020202020204" pitchFamily="34" charset="0"/>
                <a:ea typeface="+mn-ea"/>
                <a:cs typeface="+mn-cs"/>
              </a:rPr>
              <a:t> </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of Maturity Sum Assured</a:t>
            </a: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v"/>
              <a:tabLst/>
              <a:defRPr/>
            </a:pPr>
            <a:r>
              <a:rPr lang="en-US" altLang="en-US" sz="2000" kern="0" dirty="0">
                <a:solidFill>
                  <a:srgbClr val="000000"/>
                </a:solidFill>
                <a:latin typeface="Trebuchet MS" panose="020B0603020202020204" pitchFamily="34" charset="0"/>
              </a:rPr>
              <a:t>Riders attached to the policies leading to a negative IRR as there will be no payout related to rider premiums at maturity</a:t>
            </a: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Product IRR not checked at the designing stage for </a:t>
            </a:r>
            <a:r>
              <a:rPr kumimoji="0" lang="en-US" altLang="en-US" sz="2000" b="0" i="0" u="none" strike="noStrike" kern="0" cap="none" spc="0" normalizeH="0" baseline="0" noProof="0" dirty="0">
                <a:ln>
                  <a:noFill/>
                </a:ln>
                <a:effectLst/>
                <a:uLnTx/>
                <a:uFillTx/>
                <a:latin typeface="Trebuchet MS" panose="020B0603020202020204" pitchFamily="34" charset="0"/>
                <a:ea typeface="+mn-ea"/>
                <a:cs typeface="+mn-cs"/>
              </a:rPr>
              <a:t>all age</a:t>
            </a:r>
            <a:r>
              <a:rPr kumimoji="0" lang="en-US" altLang="en-US" sz="2000" b="1" i="0" u="none" strike="noStrike" kern="0" cap="none" spc="0" normalizeH="0" baseline="0" noProof="0" dirty="0">
                <a:ln>
                  <a:noFill/>
                </a:ln>
                <a:effectLst/>
                <a:uLnTx/>
                <a:uFillTx/>
                <a:latin typeface="Trebuchet MS" panose="020B0603020202020204" pitchFamily="34" charset="0"/>
                <a:ea typeface="+mn-ea"/>
                <a:cs typeface="+mn-cs"/>
              </a:rPr>
              <a:t>s</a:t>
            </a:r>
            <a:r>
              <a:rPr kumimoji="0" lang="en-US" altLang="en-US" sz="2000" b="0" i="0" u="none" strike="noStrike" kern="0" cap="none" spc="0" normalizeH="0" baseline="0" noProof="0" dirty="0">
                <a:ln>
                  <a:noFill/>
                </a:ln>
                <a:effectLst/>
                <a:uLnTx/>
                <a:uFillTx/>
                <a:latin typeface="Trebuchet MS" panose="020B0603020202020204" pitchFamily="34" charset="0"/>
                <a:ea typeface="+mn-ea"/>
                <a:cs typeface="+mn-cs"/>
              </a:rPr>
              <a:t> &amp; policy </a:t>
            </a:r>
            <a:r>
              <a:rPr lang="en-US" altLang="en-US" sz="2000" kern="0" dirty="0">
                <a:latin typeface="Trebuchet MS" panose="020B0603020202020204" pitchFamily="34" charset="0"/>
              </a:rPr>
              <a:t>t</a:t>
            </a:r>
            <a:r>
              <a:rPr kumimoji="0" lang="en-US" altLang="en-US" sz="2000" b="0" i="0" u="none" strike="noStrike" kern="0" cap="none" spc="0" normalizeH="0" baseline="0" noProof="0" dirty="0" err="1">
                <a:ln>
                  <a:noFill/>
                </a:ln>
                <a:effectLst/>
                <a:uLnTx/>
                <a:uFillTx/>
                <a:latin typeface="Trebuchet MS" panose="020B0603020202020204" pitchFamily="34" charset="0"/>
                <a:ea typeface="+mn-ea"/>
                <a:cs typeface="+mn-cs"/>
              </a:rPr>
              <a:t>erm</a:t>
            </a:r>
            <a:r>
              <a:rPr kumimoji="0" lang="en-US" altLang="en-US" sz="2000" b="0" i="0" u="none" strike="noStrike" kern="0" cap="none" spc="0" normalizeH="0" baseline="0" noProof="0" dirty="0">
                <a:ln>
                  <a:noFill/>
                </a:ln>
                <a:effectLst/>
                <a:uLnTx/>
                <a:uFillTx/>
                <a:latin typeface="Trebuchet MS" panose="020B0603020202020204" pitchFamily="34" charset="0"/>
                <a:ea typeface="+mn-ea"/>
                <a:cs typeface="+mn-cs"/>
              </a:rPr>
              <a:t> combinations</a:t>
            </a: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lvl="0">
              <a:buFont typeface="Wingdings" panose="05000000000000000000" pitchFamily="2" charset="2"/>
              <a:buChar char="q"/>
              <a:defRPr/>
            </a:pPr>
            <a:r>
              <a:rPr lang="en-US" altLang="en-US" sz="2400" b="1" kern="0" dirty="0">
                <a:solidFill>
                  <a:srgbClr val="000000"/>
                </a:solidFill>
                <a:latin typeface="Trebuchet MS" panose="020B0603020202020204" pitchFamily="34" charset="0"/>
              </a:rPr>
              <a:t>Company</a:t>
            </a:r>
            <a:r>
              <a:rPr lang="en-US" altLang="en-US" sz="2000" b="1" kern="0" dirty="0">
                <a:solidFill>
                  <a:srgbClr val="000000"/>
                </a:solidFill>
                <a:latin typeface="Trebuchet MS" panose="020B0603020202020204" pitchFamily="34" charset="0"/>
              </a:rPr>
              <a:t> </a:t>
            </a:r>
            <a:r>
              <a:rPr lang="en-US" altLang="en-US" sz="2400" b="1" kern="0" dirty="0">
                <a:solidFill>
                  <a:srgbClr val="000000"/>
                </a:solidFill>
                <a:latin typeface="Trebuchet MS" panose="020B0603020202020204" pitchFamily="34" charset="0"/>
              </a:rPr>
              <a:t>level Factors </a:t>
            </a:r>
          </a:p>
          <a:p>
            <a:pPr lvl="0">
              <a:buFont typeface="Wingdings" pitchFamily="2" charset="2"/>
              <a:buChar char="v"/>
              <a:defRPr/>
            </a:pPr>
            <a:r>
              <a:rPr lang="en-US" altLang="en-US" sz="2000" kern="0" dirty="0">
                <a:solidFill>
                  <a:srgbClr val="000000"/>
                </a:solidFill>
                <a:latin typeface="Trebuchet MS" panose="020B0603020202020204" pitchFamily="34" charset="0"/>
              </a:rPr>
              <a:t>Low New Business volume that led to high per policy expenses- lower bonuses</a:t>
            </a:r>
          </a:p>
          <a:p>
            <a:pPr lvl="0">
              <a:buFont typeface="Wingdings" pitchFamily="2" charset="2"/>
              <a:buChar char="v"/>
              <a:defRPr/>
            </a:pPr>
            <a:r>
              <a:rPr lang="en-US" altLang="en-US" sz="2000" kern="0" dirty="0">
                <a:solidFill>
                  <a:srgbClr val="000000"/>
                </a:solidFill>
                <a:latin typeface="Trebuchet MS" panose="020B0603020202020204" pitchFamily="34" charset="0"/>
              </a:rPr>
              <a:t>Poor investment performance for par portfolio in the past - lower bonuses</a:t>
            </a:r>
          </a:p>
          <a:p>
            <a:pPr lvl="0">
              <a:buFont typeface="Wingdings" pitchFamily="2" charset="2"/>
              <a:buChar char="v"/>
              <a:defRPr/>
            </a:pPr>
            <a:r>
              <a:rPr lang="en-US" altLang="en-US" sz="2000" kern="0" dirty="0">
                <a:solidFill>
                  <a:srgbClr val="000000"/>
                </a:solidFill>
                <a:latin typeface="Trebuchet MS" panose="020B0603020202020204" pitchFamily="34" charset="0"/>
              </a:rPr>
              <a:t>Poor underwriting- Death claims higher than expected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951236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1060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70C0"/>
                </a:solidFill>
                <a:effectLst/>
                <a:uLnTx/>
                <a:uFillTx/>
                <a:latin typeface="Trebuchet MS" panose="020B0603020202020204" pitchFamily="34" charset="0"/>
                <a:ea typeface="+mj-ea"/>
                <a:cs typeface="+mj-cs"/>
              </a:rPr>
              <a:t>What went wrong? (Contd…)</a:t>
            </a:r>
          </a:p>
        </p:txBody>
      </p:sp>
      <p:sp>
        <p:nvSpPr>
          <p:cNvPr id="4" name="Rectangle 3"/>
          <p:cNvSpPr txBox="1">
            <a:spLocks noChangeArrowheads="1"/>
          </p:cNvSpPr>
          <p:nvPr/>
        </p:nvSpPr>
        <p:spPr>
          <a:xfrm>
            <a:off x="1828800" y="1447800"/>
            <a:ext cx="10134600" cy="52355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Tx/>
              <a:buSzTx/>
              <a:buFont typeface="Wingdings" panose="05000000000000000000" pitchFamily="2" charset="2"/>
              <a:buChar char="q"/>
              <a:tabLst/>
              <a:defRPr/>
            </a:pPr>
            <a:r>
              <a:rPr kumimoji="0" lang="en-US" altLang="en-US" sz="2400" b="1"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Sales</a:t>
            </a:r>
            <a:r>
              <a:rPr lang="en-US" altLang="en-US" sz="2400" b="1" kern="0" dirty="0">
                <a:solidFill>
                  <a:srgbClr val="000000"/>
                </a:solidFill>
                <a:latin typeface="Trebuchet MS" panose="020B0603020202020204" pitchFamily="34" charset="0"/>
              </a:rPr>
              <a:t> &amp; Marketing</a:t>
            </a:r>
            <a:endParaRPr kumimoji="0" lang="en-US" altLang="en-US" sz="2400" b="1"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Policies sold to higher ages individuals - where death cost erodes the maturity benefit due to higher mortality loading</a:t>
            </a: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Lower ticket size policies sold – not enough surplus generated in the Par fund</a:t>
            </a:r>
          </a:p>
          <a:p>
            <a:pPr lvl="0">
              <a:buFont typeface="Wingdings" pitchFamily="2" charset="2"/>
              <a:buChar char="v"/>
              <a:defRPr/>
            </a:pPr>
            <a:r>
              <a:rPr lang="en-US" altLang="en-US" sz="2000" kern="0" dirty="0">
                <a:solidFill>
                  <a:srgbClr val="000000"/>
                </a:solidFill>
                <a:latin typeface="Trebuchet MS" panose="020B0603020202020204" pitchFamily="34" charset="0"/>
              </a:rPr>
              <a:t>Product was designed to be protection oriented but mis-sold by sales force as savings product</a:t>
            </a:r>
          </a:p>
          <a:p>
            <a:pPr lvl="0">
              <a:buFont typeface="Wingdings" pitchFamily="2" charset="2"/>
              <a:buChar char="v"/>
              <a:defRPr/>
            </a:pPr>
            <a:r>
              <a:rPr lang="en-US" altLang="en-US" sz="2000" kern="0" dirty="0">
                <a:solidFill>
                  <a:srgbClr val="000000"/>
                </a:solidFill>
                <a:latin typeface="Trebuchet MS" panose="020B0603020202020204" pitchFamily="34" charset="0"/>
              </a:rPr>
              <a:t>Product sold to different market than the targeted market e.g. designed for HNI customers but sold to all income</a:t>
            </a:r>
            <a:r>
              <a:rPr lang="en-US" altLang="en-US" sz="2000" kern="0" dirty="0">
                <a:latin typeface="Trebuchet MS" panose="020B0603020202020204" pitchFamily="34" charset="0"/>
              </a:rPr>
              <a:t> group</a:t>
            </a:r>
            <a:r>
              <a:rPr lang="en-US" altLang="en-US" sz="2000" b="1" kern="0" dirty="0">
                <a:latin typeface="Trebuchet MS" panose="020B0603020202020204" pitchFamily="34" charset="0"/>
              </a:rPr>
              <a:t>s</a:t>
            </a: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v"/>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353084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10608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kumimoji="0" lang="en-US" altLang="en-US" sz="2800" i="0" u="none" strike="noStrike" kern="0" cap="none" spc="0" normalizeH="0" baseline="0" noProof="0" dirty="0">
                <a:ln>
                  <a:noFill/>
                </a:ln>
                <a:solidFill>
                  <a:srgbClr val="0083E6"/>
                </a:solidFill>
                <a:effectLst/>
                <a:uLnTx/>
                <a:uFillTx/>
                <a:latin typeface="Trebuchet MS" panose="020B0603020202020204" pitchFamily="34" charset="0"/>
                <a:ea typeface="+mj-ea"/>
                <a:cs typeface="+mj-cs"/>
              </a:rPr>
              <a:t>Pros and Cons of </a:t>
            </a:r>
            <a:r>
              <a:rPr lang="en-IN" sz="2800" dirty="0">
                <a:solidFill>
                  <a:srgbClr val="0083E6"/>
                </a:solidFill>
                <a:latin typeface="Trebuchet MS" panose="020B0603020202020204" pitchFamily="34" charset="0"/>
              </a:rPr>
              <a:t>Continue making maturity payment with a negative IRR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800" b="0" i="0" u="none" strike="noStrike" kern="0" cap="none" spc="0" normalizeH="0" baseline="0" noProof="0" dirty="0">
              <a:ln>
                <a:noFill/>
              </a:ln>
              <a:solidFill>
                <a:srgbClr val="0070C0"/>
              </a:solidFill>
              <a:effectLst/>
              <a:uLnTx/>
              <a:uFillTx/>
              <a:latin typeface="Trebuchet MS" panose="020B0603020202020204" pitchFamily="34" charset="0"/>
              <a:ea typeface="+mj-ea"/>
              <a:cs typeface="+mj-cs"/>
            </a:endParaRPr>
          </a:p>
        </p:txBody>
      </p:sp>
      <p:sp>
        <p:nvSpPr>
          <p:cNvPr id="4" name="Rectangle 3"/>
          <p:cNvSpPr txBox="1">
            <a:spLocks noChangeArrowheads="1"/>
          </p:cNvSpPr>
          <p:nvPr/>
        </p:nvSpPr>
        <p:spPr>
          <a:xfrm>
            <a:off x="1828800" y="1447800"/>
            <a:ext cx="10134600" cy="52355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Table 6">
            <a:extLst>
              <a:ext uri="{FF2B5EF4-FFF2-40B4-BE49-F238E27FC236}">
                <a16:creationId xmlns:a16="http://schemas.microsoft.com/office/drawing/2014/main" id="{F9CDE1D9-5467-4ED6-8EAC-0980620770B1}"/>
              </a:ext>
            </a:extLst>
          </p:cNvPr>
          <p:cNvGraphicFramePr>
            <a:graphicFrameLocks noGrp="1"/>
          </p:cNvGraphicFramePr>
          <p:nvPr>
            <p:extLst>
              <p:ext uri="{D42A27DB-BD31-4B8C-83A1-F6EECF244321}">
                <p14:modId xmlns:p14="http://schemas.microsoft.com/office/powerpoint/2010/main" val="771591983"/>
              </p:ext>
            </p:extLst>
          </p:nvPr>
        </p:nvGraphicFramePr>
        <p:xfrm>
          <a:off x="2133600" y="1463869"/>
          <a:ext cx="9882909" cy="4465462"/>
        </p:xfrm>
        <a:graphic>
          <a:graphicData uri="http://schemas.openxmlformats.org/drawingml/2006/table">
            <a:tbl>
              <a:tblPr firstRow="1" bandRow="1">
                <a:tableStyleId>{5940675A-B579-460E-94D1-54222C63F5DA}</a:tableStyleId>
              </a:tblPr>
              <a:tblGrid>
                <a:gridCol w="9882909">
                  <a:extLst>
                    <a:ext uri="{9D8B030D-6E8A-4147-A177-3AD203B41FA5}">
                      <a16:colId xmlns:a16="http://schemas.microsoft.com/office/drawing/2014/main" val="2846570420"/>
                    </a:ext>
                  </a:extLst>
                </a:gridCol>
              </a:tblGrid>
              <a:tr h="572496">
                <a:tc>
                  <a:txBody>
                    <a:bodyPr/>
                    <a:lstStyle/>
                    <a:p>
                      <a:pPr lvl="0"/>
                      <a:endParaRPr lang="en-IN" sz="2400" dirty="0">
                        <a:latin typeface="Trebuchet MS" panose="020B0603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0800813"/>
                  </a:ext>
                </a:extLst>
              </a:tr>
              <a:tr h="3892966">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Pros: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No financial strain on the Par fund </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No impact on shareholders profits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Continuing policyholders will not have to compromise on their future bonuses and maturity payouts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Unfair to the policyholders with negative IRR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Bad publicity and increase in legal cases/policyholder complaints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Increase in per policy level expenses due to increase in surrenders and lower new business volumes. This may have an impact on other lines of business as well and hence reducing future profitability</a:t>
                      </a:r>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45745222"/>
                  </a:ext>
                </a:extLst>
              </a:tr>
            </a:tbl>
          </a:graphicData>
        </a:graphic>
      </p:graphicFrame>
    </p:spTree>
    <p:extLst>
      <p:ext uri="{BB962C8B-B14F-4D97-AF65-F5344CB8AC3E}">
        <p14:creationId xmlns:p14="http://schemas.microsoft.com/office/powerpoint/2010/main" val="1393671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cstate="print"/>
            <a:srcRect/>
            <a:stretch>
              <a:fillRect/>
            </a:stretch>
          </a:blipFill>
        </p:spPr>
      </p:pic>
      <p:sp>
        <p:nvSpPr>
          <p:cNvPr id="3" name="Rectangle 2"/>
          <p:cNvSpPr txBox="1">
            <a:spLocks noChangeArrowheads="1"/>
          </p:cNvSpPr>
          <p:nvPr/>
        </p:nvSpPr>
        <p:spPr>
          <a:xfrm>
            <a:off x="1828800" y="463109"/>
            <a:ext cx="9144000" cy="96562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defRPr/>
            </a:pPr>
            <a:r>
              <a:rPr lang="en-US" altLang="en-US" sz="2800" kern="0" dirty="0">
                <a:solidFill>
                  <a:srgbClr val="0070C0"/>
                </a:solidFill>
                <a:latin typeface="Trebuchet MS" panose="020B0603020202020204" pitchFamily="34" charset="0"/>
              </a:rPr>
              <a:t>Pros and Cons of </a:t>
            </a:r>
            <a:r>
              <a:rPr lang="en-IN" altLang="en-US" sz="2800" kern="0" dirty="0">
                <a:solidFill>
                  <a:srgbClr val="0070C0"/>
                </a:solidFill>
                <a:latin typeface="Trebuchet MS" panose="020B0603020202020204" pitchFamily="34" charset="0"/>
              </a:rPr>
              <a:t>m</a:t>
            </a:r>
            <a:r>
              <a:rPr lang="en-IN" sz="2800" kern="0" dirty="0">
                <a:solidFill>
                  <a:srgbClr val="0070C0"/>
                </a:solidFill>
                <a:latin typeface="Trebuchet MS" panose="020B0603020202020204" pitchFamily="34" charset="0"/>
              </a:rPr>
              <a:t>aking the IRR positive</a:t>
            </a:r>
            <a:endParaRPr kumimoji="0" lang="en-US" altLang="en-US" sz="2800" b="0" i="0" u="none" strike="noStrike" kern="0" cap="none" spc="0" normalizeH="0" baseline="0" noProof="0" dirty="0">
              <a:ln>
                <a:noFill/>
              </a:ln>
              <a:solidFill>
                <a:srgbClr val="0070C0"/>
              </a:solidFill>
              <a:effectLst/>
              <a:uLnTx/>
              <a:uFillTx/>
              <a:latin typeface="Trebuchet MS" panose="020B0603020202020204" pitchFamily="34" charset="0"/>
              <a:ea typeface="+mj-ea"/>
              <a:cs typeface="+mj-cs"/>
            </a:endParaRPr>
          </a:p>
        </p:txBody>
      </p:sp>
      <p:sp>
        <p:nvSpPr>
          <p:cNvPr id="4" name="Rectangle 3"/>
          <p:cNvSpPr txBox="1">
            <a:spLocks noChangeArrowheads="1"/>
          </p:cNvSpPr>
          <p:nvPr/>
        </p:nvSpPr>
        <p:spPr>
          <a:xfrm>
            <a:off x="1828800" y="1447800"/>
            <a:ext cx="10134600" cy="52355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Table 6">
            <a:extLst>
              <a:ext uri="{FF2B5EF4-FFF2-40B4-BE49-F238E27FC236}">
                <a16:creationId xmlns:a16="http://schemas.microsoft.com/office/drawing/2014/main" id="{F9CDE1D9-5467-4ED6-8EAC-0980620770B1}"/>
              </a:ext>
            </a:extLst>
          </p:cNvPr>
          <p:cNvGraphicFramePr>
            <a:graphicFrameLocks noGrp="1"/>
          </p:cNvGraphicFramePr>
          <p:nvPr>
            <p:extLst>
              <p:ext uri="{D42A27DB-BD31-4B8C-83A1-F6EECF244321}">
                <p14:modId xmlns:p14="http://schemas.microsoft.com/office/powerpoint/2010/main" val="1825035607"/>
              </p:ext>
            </p:extLst>
          </p:nvPr>
        </p:nvGraphicFramePr>
        <p:xfrm>
          <a:off x="2095472" y="1285860"/>
          <a:ext cx="9550400" cy="4846320"/>
        </p:xfrm>
        <a:graphic>
          <a:graphicData uri="http://schemas.openxmlformats.org/drawingml/2006/table">
            <a:tbl>
              <a:tblPr firstRow="1" bandRow="1">
                <a:tableStyleId>{5940675A-B579-460E-94D1-54222C63F5DA}</a:tableStyleId>
              </a:tblPr>
              <a:tblGrid>
                <a:gridCol w="9550400">
                  <a:extLst>
                    <a:ext uri="{9D8B030D-6E8A-4147-A177-3AD203B41FA5}">
                      <a16:colId xmlns:a16="http://schemas.microsoft.com/office/drawing/2014/main" val="2846570420"/>
                    </a:ext>
                  </a:extLst>
                </a:gridCol>
              </a:tblGrid>
              <a:tr h="0">
                <a:tc>
                  <a:txBody>
                    <a:bodyPr/>
                    <a:lstStyle/>
                    <a:p>
                      <a:pPr lvl="0"/>
                      <a:endParaRPr lang="en-US" sz="8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60800813"/>
                  </a:ext>
                </a:extLst>
              </a:tr>
              <a:tr h="3684941">
                <a:tc>
                  <a:txBody>
                    <a:bodyPr/>
                    <a:lstStyle/>
                    <a:p>
                      <a:pPr marL="0" marR="0" lvl="0" indent="0" algn="l" defTabSz="914400" rtl="0" eaLnBrk="1" fontAlgn="auto" latinLnBrk="0" hangingPunct="1">
                        <a:lnSpc>
                          <a:spcPct val="150000"/>
                        </a:lnSpc>
                        <a:spcBef>
                          <a:spcPts val="0"/>
                        </a:spcBef>
                        <a:spcAft>
                          <a:spcPts val="0"/>
                        </a:spcAft>
                        <a:buClrTx/>
                        <a:buSzTx/>
                        <a:buFont typeface="Wingdings" pitchFamily="2" charset="2"/>
                        <a:buChar char="q"/>
                        <a:tabLst/>
                        <a:defRPr/>
                      </a:pPr>
                      <a:r>
                        <a:rPr kumimoji="0" lang="en-US" altLang="en-US" sz="2000" b="1"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Pros: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Improved brand image as it will show that company values its policyholders and treats them fairly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Competitive edge over other companies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Easy to raise additional capital in the long-term</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1" fontAlgn="auto" latinLnBrk="0" hangingPunct="1">
                        <a:lnSpc>
                          <a:spcPct val="150000"/>
                        </a:lnSpc>
                        <a:spcBef>
                          <a:spcPts val="0"/>
                        </a:spcBef>
                        <a:spcAft>
                          <a:spcPts val="0"/>
                        </a:spcAft>
                        <a:buClrTx/>
                        <a:buSzTx/>
                        <a:buFont typeface="Wingdings" pitchFamily="2" charset="2"/>
                        <a:buChar char="q"/>
                        <a:tabLst/>
                        <a:defRPr/>
                      </a:pPr>
                      <a:r>
                        <a:rPr kumimoji="0" lang="en-US" altLang="en-US" sz="2000" b="1"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Reduction in company’s surplus</a:t>
                      </a:r>
                      <a:r>
                        <a:rPr kumimoji="0" lang="en-US" altLang="en-US" sz="2000" b="1" i="0" u="none" strike="noStrike" kern="0" cap="none" spc="0" normalizeH="0" baseline="0" noProof="0" dirty="0">
                          <a:ln>
                            <a:noFill/>
                          </a:ln>
                          <a:solidFill>
                            <a:schemeClr val="accent6">
                              <a:lumMod val="60000"/>
                              <a:lumOff val="40000"/>
                            </a:schemeClr>
                          </a:solidFill>
                          <a:effectLst/>
                          <a:uLnTx/>
                          <a:uFillTx/>
                          <a:latin typeface="Trebuchet MS" panose="020B0603020202020204" pitchFamily="34" charset="0"/>
                          <a:ea typeface="+mn-ea"/>
                          <a:cs typeface="+mn-cs"/>
                        </a:rPr>
                        <a:t> </a:t>
                      </a:r>
                      <a:r>
                        <a:rPr kumimoji="0" lang="en-US" altLang="en-US" sz="2000" b="0" i="0" u="none" strike="noStrike" kern="0" cap="none" spc="0" normalizeH="0" baseline="0" noProof="0" dirty="0">
                          <a:ln>
                            <a:noFill/>
                          </a:ln>
                          <a:solidFill>
                            <a:schemeClr val="tx1"/>
                          </a:solidFill>
                          <a:effectLst/>
                          <a:uLnTx/>
                          <a:uFillTx/>
                          <a:latin typeface="Trebuchet MS" panose="020B0603020202020204" pitchFamily="34" charset="0"/>
                          <a:ea typeface="+mn-ea"/>
                          <a:cs typeface="+mn-cs"/>
                        </a:rPr>
                        <a:t>consequently it </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will be required to raise additional capital from other sources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Impact on continuing policyholders – It would be considered unfair by them as their future bonus </a:t>
                      </a:r>
                      <a:r>
                        <a:rPr kumimoji="0" lang="en-US" altLang="en-US" sz="2000" b="0" i="0" u="none" strike="noStrike" kern="0" cap="none" spc="0" normalizeH="0" baseline="0" noProof="0" dirty="0">
                          <a:ln>
                            <a:noFill/>
                          </a:ln>
                          <a:solidFill>
                            <a:schemeClr val="tx1"/>
                          </a:solidFill>
                          <a:effectLst/>
                          <a:uLnTx/>
                          <a:uFillTx/>
                          <a:latin typeface="Trebuchet MS" panose="020B0603020202020204" pitchFamily="34" charset="0"/>
                          <a:ea typeface="+mn-ea"/>
                          <a:cs typeface="+mn-cs"/>
                        </a:rPr>
                        <a:t>payout</a:t>
                      </a:r>
                      <a:r>
                        <a:rPr kumimoji="0" lang="en-US" altLang="en-US" sz="2000" b="1" i="0" u="none" strike="noStrike" kern="0" cap="none" spc="0" normalizeH="0" baseline="0" noProof="0" dirty="0">
                          <a:ln>
                            <a:noFill/>
                          </a:ln>
                          <a:solidFill>
                            <a:schemeClr val="tx1"/>
                          </a:solidFill>
                          <a:effectLst/>
                          <a:uLnTx/>
                          <a:uFillTx/>
                          <a:latin typeface="Trebuchet MS" panose="020B0603020202020204" pitchFamily="34" charset="0"/>
                          <a:ea typeface="+mn-ea"/>
                          <a:cs typeface="+mn-cs"/>
                        </a:rPr>
                        <a:t>s</a:t>
                      </a:r>
                      <a:r>
                        <a:rPr kumimoji="0" lang="en-US" altLang="en-US" sz="2000" b="0" i="0" u="none" strike="noStrike" kern="0" cap="none" spc="0" normalizeH="0" baseline="0" noProof="0" dirty="0">
                          <a:ln>
                            <a:noFill/>
                          </a:ln>
                          <a:solidFill>
                            <a:schemeClr val="tx1"/>
                          </a:solidFill>
                          <a:effectLst/>
                          <a:uLnTx/>
                          <a:uFillTx/>
                          <a:latin typeface="Trebuchet MS" panose="020B0603020202020204" pitchFamily="34" charset="0"/>
                          <a:ea typeface="+mn-ea"/>
                          <a:cs typeface="+mn-cs"/>
                        </a:rPr>
                        <a:t> will </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be impacted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Shortage of capital for writing new business or expansion plans due to higher payout to matured policies and higher reserve for </a:t>
                      </a:r>
                      <a:r>
                        <a:rPr kumimoji="0" lang="en-US" altLang="en-US" sz="2000" b="0" i="0" u="none" strike="noStrike" kern="0" cap="none" spc="0" normalizeH="0" baseline="0" noProof="0" dirty="0" err="1">
                          <a:ln>
                            <a:noFill/>
                          </a:ln>
                          <a:solidFill>
                            <a:srgbClr val="000000"/>
                          </a:solidFill>
                          <a:effectLst/>
                          <a:uLnTx/>
                          <a:uFillTx/>
                          <a:latin typeface="Trebuchet MS" panose="020B0603020202020204" pitchFamily="34" charset="0"/>
                          <a:ea typeface="+mn-ea"/>
                          <a:cs typeface="+mn-cs"/>
                        </a:rPr>
                        <a:t>inforce</a:t>
                      </a: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policies</a:t>
                      </a:r>
                    </a:p>
                    <a:p>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45745222"/>
                  </a:ext>
                </a:extLst>
              </a:tr>
            </a:tbl>
          </a:graphicData>
        </a:graphic>
      </p:graphicFrame>
    </p:spTree>
    <p:extLst>
      <p:ext uri="{BB962C8B-B14F-4D97-AF65-F5344CB8AC3E}">
        <p14:creationId xmlns:p14="http://schemas.microsoft.com/office/powerpoint/2010/main" val="3410019942"/>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2681</TotalTime>
  <Words>4286</Words>
  <Application>Microsoft Office PowerPoint</Application>
  <PresentationFormat>Widescreen</PresentationFormat>
  <Paragraphs>451</Paragraphs>
  <Slides>43</Slides>
  <Notes>41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43</vt:i4>
      </vt:variant>
    </vt:vector>
  </HeadingPairs>
  <TitlesOfParts>
    <vt:vector size="54" baseType="lpstr">
      <vt:lpstr>Arial</vt:lpstr>
      <vt:lpstr>Bahamas</vt:lpstr>
      <vt:lpstr>Calibri</vt:lpstr>
      <vt:lpstr>Courier New</vt:lpstr>
      <vt:lpstr>Garamond</vt:lpstr>
      <vt:lpstr>Times New Roman</vt:lpstr>
      <vt:lpstr>Trebuchet MS</vt:lpstr>
      <vt:lpstr>Wingdings</vt:lpstr>
      <vt:lpstr>LifeConvBirm02</vt:lpstr>
      <vt:lpstr>1_LifeConvBirm02</vt:lpstr>
      <vt:lpstr>3_LifeConvBirm02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Naman Pujari</cp:lastModifiedBy>
  <cp:revision>423</cp:revision>
  <dcterms:created xsi:type="dcterms:W3CDTF">2011-07-20T12:11:57Z</dcterms:created>
  <dcterms:modified xsi:type="dcterms:W3CDTF">2021-01-29T09:09:50Z</dcterms:modified>
</cp:coreProperties>
</file>