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handoutMasterIdLst>
    <p:handoutMasterId r:id="rId20"/>
  </p:handoutMasterIdLst>
  <p:sldIdLst>
    <p:sldId id="261" r:id="rId2"/>
    <p:sldId id="262" r:id="rId3"/>
    <p:sldId id="277" r:id="rId4"/>
    <p:sldId id="276" r:id="rId5"/>
    <p:sldId id="264" r:id="rId6"/>
    <p:sldId id="265" r:id="rId7"/>
    <p:sldId id="263" r:id="rId8"/>
    <p:sldId id="272" r:id="rId9"/>
    <p:sldId id="269" r:id="rId10"/>
    <p:sldId id="273" r:id="rId11"/>
    <p:sldId id="268" r:id="rId12"/>
    <p:sldId id="271" r:id="rId13"/>
    <p:sldId id="270" r:id="rId14"/>
    <p:sldId id="267" r:id="rId15"/>
    <p:sldId id="274" r:id="rId16"/>
    <p:sldId id="275"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62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96" autoAdjust="0"/>
    <p:restoredTop sz="94632" autoAdjust="0"/>
  </p:normalViewPr>
  <p:slideViewPr>
    <p:cSldViewPr>
      <p:cViewPr varScale="1">
        <p:scale>
          <a:sx n="82" d="100"/>
          <a:sy n="82" d="100"/>
        </p:scale>
        <p:origin x="826" y="5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image" Target="../media/image13.png"/></Relationships>
</file>

<file path=ppt/diagrams/_rels/data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image" Target="../media/image13.png"/></Relationships>
</file>

<file path=ppt/diagrams/_rels/data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image" Target="../media/image13.png"/></Relationships>
</file>

<file path=ppt/diagrams/_rels/data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image" Target="../media/image13.png"/></Relationships>
</file>

<file path=ppt/diagrams/_rels/data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image" Target="../media/image13.png"/></Relationships>
</file>

<file path=ppt/diagrams/_rels/data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image" Target="../media/image13.png"/></Relationships>
</file>

<file path=ppt/diagrams/_rels/drawing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image" Target="../media/image13.png"/></Relationships>
</file>

<file path=ppt/diagrams/_rels/drawing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image" Target="../media/image13.png"/></Relationships>
</file>

<file path=ppt/diagrams/_rels/drawing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image" Target="../media/image13.png"/></Relationships>
</file>

<file path=ppt/diagrams/_rels/drawing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image" Target="../media/image13.png"/></Relationships>
</file>

<file path=ppt/diagrams/_rels/drawing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image" Target="../media/image13.png"/></Relationships>
</file>

<file path=ppt/diagrams/_rels/drawing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5C73E4-99C9-4EB2-9D45-A39FB6B9BD65}" type="doc">
      <dgm:prSet loTypeId="urn:microsoft.com/office/officeart/2005/8/layout/list1" loCatId="list" qsTypeId="urn:microsoft.com/office/officeart/2005/8/quickstyle/simple2" qsCatId="simple" csTypeId="urn:microsoft.com/office/officeart/2005/8/colors/accent2_2" csCatId="accent2" phldr="1"/>
      <dgm:spPr/>
      <dgm:t>
        <a:bodyPr/>
        <a:lstStyle/>
        <a:p>
          <a:endParaRPr lang="en-IN"/>
        </a:p>
      </dgm:t>
    </dgm:pt>
    <dgm:pt modelId="{31EC5A3C-91EE-4D7C-94A3-207760AE2608}">
      <dgm:prSet phldrT="[Text]"/>
      <dgm:spPr>
        <a:solidFill>
          <a:srgbClr val="12629D"/>
        </a:solidFill>
      </dgm:spPr>
      <dgm:t>
        <a:bodyPr/>
        <a:lstStyle/>
        <a:p>
          <a:r>
            <a:rPr lang="en-IN" dirty="0">
              <a:latin typeface="Trebuchet MS" panose="020B0603020202020204" pitchFamily="34" charset="0"/>
            </a:rPr>
            <a:t>Proposed changes and events</a:t>
          </a:r>
        </a:p>
      </dgm:t>
    </dgm:pt>
    <dgm:pt modelId="{F32695AA-44B1-45D1-875F-3E7A76D423EC}" type="parTrans" cxnId="{94F97881-4E4D-49BB-AFC6-104584CB6BF5}">
      <dgm:prSet/>
      <dgm:spPr/>
      <dgm:t>
        <a:bodyPr/>
        <a:lstStyle/>
        <a:p>
          <a:endParaRPr lang="en-IN">
            <a:latin typeface="Trebuchet MS" panose="020B0603020202020204" pitchFamily="34" charset="0"/>
          </a:endParaRPr>
        </a:p>
      </dgm:t>
    </dgm:pt>
    <dgm:pt modelId="{8B02E703-FE43-4723-BBA9-F9ED70084C1F}" type="sibTrans" cxnId="{94F97881-4E4D-49BB-AFC6-104584CB6BF5}">
      <dgm:prSet/>
      <dgm:spPr/>
      <dgm:t>
        <a:bodyPr/>
        <a:lstStyle/>
        <a:p>
          <a:endParaRPr lang="en-IN">
            <a:latin typeface="Trebuchet MS" panose="020B0603020202020204" pitchFamily="34" charset="0"/>
          </a:endParaRPr>
        </a:p>
      </dgm:t>
    </dgm:pt>
    <dgm:pt modelId="{4B6F2C07-8FDA-4748-9278-0AEF8C23511E}">
      <dgm:prSet phldrT="[Text]"/>
      <dgm:spPr>
        <a:solidFill>
          <a:srgbClr val="12629D"/>
        </a:solidFill>
      </dgm:spPr>
      <dgm:t>
        <a:bodyPr/>
        <a:lstStyle/>
        <a:p>
          <a:r>
            <a:rPr lang="en-IN" dirty="0">
              <a:latin typeface="Trebuchet MS" panose="020B0603020202020204" pitchFamily="34" charset="0"/>
            </a:rPr>
            <a:t>Assumption setting</a:t>
          </a:r>
        </a:p>
      </dgm:t>
    </dgm:pt>
    <dgm:pt modelId="{5C54FBB3-3874-4E25-867F-62C245484243}" type="parTrans" cxnId="{265E9B52-4804-4F70-9512-83A541F480D4}">
      <dgm:prSet/>
      <dgm:spPr/>
      <dgm:t>
        <a:bodyPr/>
        <a:lstStyle/>
        <a:p>
          <a:endParaRPr lang="en-IN">
            <a:latin typeface="Trebuchet MS" panose="020B0603020202020204" pitchFamily="34" charset="0"/>
          </a:endParaRPr>
        </a:p>
      </dgm:t>
    </dgm:pt>
    <dgm:pt modelId="{3D78385F-545D-4630-85D6-A9405BE71D53}" type="sibTrans" cxnId="{265E9B52-4804-4F70-9512-83A541F480D4}">
      <dgm:prSet/>
      <dgm:spPr/>
      <dgm:t>
        <a:bodyPr/>
        <a:lstStyle/>
        <a:p>
          <a:endParaRPr lang="en-IN">
            <a:latin typeface="Trebuchet MS" panose="020B0603020202020204" pitchFamily="34" charset="0"/>
          </a:endParaRPr>
        </a:p>
      </dgm:t>
    </dgm:pt>
    <dgm:pt modelId="{E43A8EAA-9FBF-40F7-BA4F-B2E0A85D21FD}">
      <dgm:prSet phldrT="[Text]"/>
      <dgm:spPr>
        <a:solidFill>
          <a:srgbClr val="12629D"/>
        </a:solidFill>
      </dgm:spPr>
      <dgm:t>
        <a:bodyPr/>
        <a:lstStyle/>
        <a:p>
          <a:r>
            <a:rPr lang="en-US" dirty="0">
              <a:latin typeface="Trebuchet MS" panose="020B0603020202020204" pitchFamily="34" charset="0"/>
            </a:rPr>
            <a:t>Implications of proposed changes on all stakeholders</a:t>
          </a:r>
          <a:endParaRPr lang="en-IN" dirty="0">
            <a:latin typeface="Trebuchet MS" panose="020B0603020202020204" pitchFamily="34" charset="0"/>
          </a:endParaRPr>
        </a:p>
      </dgm:t>
    </dgm:pt>
    <dgm:pt modelId="{6163A573-6257-44AF-AAC2-592525DC6F4E}" type="parTrans" cxnId="{6B5EB1F2-1A58-408A-9182-C83DD5839E9F}">
      <dgm:prSet/>
      <dgm:spPr/>
      <dgm:t>
        <a:bodyPr/>
        <a:lstStyle/>
        <a:p>
          <a:endParaRPr lang="en-IN">
            <a:latin typeface="Trebuchet MS" panose="020B0603020202020204" pitchFamily="34" charset="0"/>
          </a:endParaRPr>
        </a:p>
      </dgm:t>
    </dgm:pt>
    <dgm:pt modelId="{524D7B43-D7E5-46AE-A664-F091B9BB8E61}" type="sibTrans" cxnId="{6B5EB1F2-1A58-408A-9182-C83DD5839E9F}">
      <dgm:prSet/>
      <dgm:spPr/>
      <dgm:t>
        <a:bodyPr/>
        <a:lstStyle/>
        <a:p>
          <a:endParaRPr lang="en-IN">
            <a:latin typeface="Trebuchet MS" panose="020B0603020202020204" pitchFamily="34" charset="0"/>
          </a:endParaRPr>
        </a:p>
      </dgm:t>
    </dgm:pt>
    <dgm:pt modelId="{84409790-E0B9-456E-97AA-0AF1EF2E9719}">
      <dgm:prSet/>
      <dgm:spPr>
        <a:solidFill>
          <a:srgbClr val="12629D"/>
        </a:solidFill>
      </dgm:spPr>
      <dgm:t>
        <a:bodyPr/>
        <a:lstStyle/>
        <a:p>
          <a:r>
            <a:rPr lang="en-IN" dirty="0">
              <a:latin typeface="Trebuchet MS" panose="020B0603020202020204" pitchFamily="34" charset="0"/>
            </a:rPr>
            <a:t>References</a:t>
          </a:r>
        </a:p>
      </dgm:t>
    </dgm:pt>
    <dgm:pt modelId="{A83C3066-6C77-4898-8F51-4686512BC496}" type="parTrans" cxnId="{549C2916-DE6C-4EF1-BD1C-F16F5287135E}">
      <dgm:prSet/>
      <dgm:spPr/>
      <dgm:t>
        <a:bodyPr/>
        <a:lstStyle/>
        <a:p>
          <a:endParaRPr lang="en-IN"/>
        </a:p>
      </dgm:t>
    </dgm:pt>
    <dgm:pt modelId="{0C543693-7542-4D70-8D7C-CAAFAF37CCB9}" type="sibTrans" cxnId="{549C2916-DE6C-4EF1-BD1C-F16F5287135E}">
      <dgm:prSet/>
      <dgm:spPr/>
      <dgm:t>
        <a:bodyPr/>
        <a:lstStyle/>
        <a:p>
          <a:endParaRPr lang="en-IN"/>
        </a:p>
      </dgm:t>
    </dgm:pt>
    <dgm:pt modelId="{6CD7606A-8DA0-49D1-9909-8899E4CAD054}">
      <dgm:prSet/>
      <dgm:spPr>
        <a:solidFill>
          <a:srgbClr val="12629D"/>
        </a:solidFill>
      </dgm:spPr>
      <dgm:t>
        <a:bodyPr/>
        <a:lstStyle/>
        <a:p>
          <a:r>
            <a:rPr lang="en-IN" dirty="0">
              <a:latin typeface="Trebuchet MS" panose="020B0603020202020204" pitchFamily="34" charset="0"/>
            </a:rPr>
            <a:t>Accounting implications of proposed changes</a:t>
          </a:r>
        </a:p>
      </dgm:t>
    </dgm:pt>
    <dgm:pt modelId="{EB72DEC6-72B8-43E2-AE95-BE27C18FD3FB}" type="parTrans" cxnId="{46EF28BE-C9BE-4904-B247-7C1E254368A2}">
      <dgm:prSet/>
      <dgm:spPr/>
      <dgm:t>
        <a:bodyPr/>
        <a:lstStyle/>
        <a:p>
          <a:endParaRPr lang="en-IN"/>
        </a:p>
      </dgm:t>
    </dgm:pt>
    <dgm:pt modelId="{ECF4BB6B-86CD-4BA8-98DA-14686F974901}" type="sibTrans" cxnId="{46EF28BE-C9BE-4904-B247-7C1E254368A2}">
      <dgm:prSet/>
      <dgm:spPr/>
      <dgm:t>
        <a:bodyPr/>
        <a:lstStyle/>
        <a:p>
          <a:endParaRPr lang="en-IN"/>
        </a:p>
      </dgm:t>
    </dgm:pt>
    <dgm:pt modelId="{DD3BC398-67FD-470F-A7D5-336D2D515939}">
      <dgm:prSet/>
      <dgm:spPr>
        <a:solidFill>
          <a:srgbClr val="12629D"/>
        </a:solidFill>
      </dgm:spPr>
      <dgm:t>
        <a:bodyPr/>
        <a:lstStyle/>
        <a:p>
          <a:r>
            <a:rPr lang="en-US" dirty="0">
              <a:latin typeface="Trebuchet MS" panose="020B0603020202020204" pitchFamily="34" charset="0"/>
            </a:rPr>
            <a:t>Introduction to case study</a:t>
          </a:r>
          <a:endParaRPr lang="en-IN" dirty="0">
            <a:latin typeface="Trebuchet MS" panose="020B0603020202020204" pitchFamily="34" charset="0"/>
          </a:endParaRPr>
        </a:p>
      </dgm:t>
    </dgm:pt>
    <dgm:pt modelId="{E0A47752-FC23-4CE6-8965-9D3EEB681494}" type="parTrans" cxnId="{E5CAFFE4-41D7-43D8-8C79-86197F36FDDE}">
      <dgm:prSet/>
      <dgm:spPr/>
      <dgm:t>
        <a:bodyPr/>
        <a:lstStyle/>
        <a:p>
          <a:endParaRPr lang="en-IN"/>
        </a:p>
      </dgm:t>
    </dgm:pt>
    <dgm:pt modelId="{C6575232-8DC9-4215-BF0C-D14EC26AD8CB}" type="sibTrans" cxnId="{E5CAFFE4-41D7-43D8-8C79-86197F36FDDE}">
      <dgm:prSet/>
      <dgm:spPr/>
      <dgm:t>
        <a:bodyPr/>
        <a:lstStyle/>
        <a:p>
          <a:endParaRPr lang="en-IN"/>
        </a:p>
      </dgm:t>
    </dgm:pt>
    <dgm:pt modelId="{A7A37CB3-BA11-40F7-83F8-D2A5F80C14E6}">
      <dgm:prSet/>
      <dgm:spPr>
        <a:solidFill>
          <a:srgbClr val="12629D"/>
        </a:solidFill>
      </dgm:spPr>
      <dgm:t>
        <a:bodyPr/>
        <a:lstStyle/>
        <a:p>
          <a:r>
            <a:rPr lang="en-US" dirty="0">
              <a:latin typeface="Trebuchet MS" panose="020B0603020202020204" pitchFamily="34" charset="0"/>
            </a:rPr>
            <a:t>Difference between accounting standards</a:t>
          </a:r>
          <a:endParaRPr lang="en-IN" dirty="0">
            <a:latin typeface="Trebuchet MS" panose="020B0603020202020204" pitchFamily="34" charset="0"/>
          </a:endParaRPr>
        </a:p>
      </dgm:t>
    </dgm:pt>
    <dgm:pt modelId="{5993B831-78A8-4AAE-909A-39324D325653}" type="parTrans" cxnId="{5EAFBC01-1A2D-485D-8498-8BA8C2598AAB}">
      <dgm:prSet/>
      <dgm:spPr/>
      <dgm:t>
        <a:bodyPr/>
        <a:lstStyle/>
        <a:p>
          <a:endParaRPr lang="en-IN"/>
        </a:p>
      </dgm:t>
    </dgm:pt>
    <dgm:pt modelId="{A2D6C16B-4ADF-4781-8028-E543F88427E3}" type="sibTrans" cxnId="{5EAFBC01-1A2D-485D-8498-8BA8C2598AAB}">
      <dgm:prSet/>
      <dgm:spPr/>
      <dgm:t>
        <a:bodyPr/>
        <a:lstStyle/>
        <a:p>
          <a:endParaRPr lang="en-IN"/>
        </a:p>
      </dgm:t>
    </dgm:pt>
    <dgm:pt modelId="{977EBE41-4501-4895-A56A-85F8A85CF892}">
      <dgm:prSet/>
      <dgm:spPr>
        <a:solidFill>
          <a:srgbClr val="12629D"/>
        </a:solidFill>
      </dgm:spPr>
      <dgm:t>
        <a:bodyPr/>
        <a:lstStyle/>
        <a:p>
          <a:r>
            <a:rPr lang="en-US" dirty="0">
              <a:latin typeface="Trebuchet MS" panose="020B0603020202020204" pitchFamily="34" charset="0"/>
            </a:rPr>
            <a:t>Role of Actuaries</a:t>
          </a:r>
          <a:endParaRPr lang="en-IN" dirty="0">
            <a:latin typeface="Trebuchet MS" panose="020B0603020202020204" pitchFamily="34" charset="0"/>
          </a:endParaRPr>
        </a:p>
      </dgm:t>
    </dgm:pt>
    <dgm:pt modelId="{04F96B9B-86B3-4922-AB84-BDF1FC7B0E6C}" type="parTrans" cxnId="{B9CCAEC8-E130-43F3-9111-A83CF1CB977B}">
      <dgm:prSet/>
      <dgm:spPr/>
      <dgm:t>
        <a:bodyPr/>
        <a:lstStyle/>
        <a:p>
          <a:endParaRPr lang="en-IN"/>
        </a:p>
      </dgm:t>
    </dgm:pt>
    <dgm:pt modelId="{4024A3D8-8789-464D-B420-36374AC34DB6}" type="sibTrans" cxnId="{B9CCAEC8-E130-43F3-9111-A83CF1CB977B}">
      <dgm:prSet/>
      <dgm:spPr/>
      <dgm:t>
        <a:bodyPr/>
        <a:lstStyle/>
        <a:p>
          <a:endParaRPr lang="en-IN"/>
        </a:p>
      </dgm:t>
    </dgm:pt>
    <dgm:pt modelId="{05C9EC8D-ECCE-421A-A8DA-6EC86872BA02}" type="pres">
      <dgm:prSet presAssocID="{B55C73E4-99C9-4EB2-9D45-A39FB6B9BD65}" presName="linear" presStyleCnt="0">
        <dgm:presLayoutVars>
          <dgm:dir/>
          <dgm:animLvl val="lvl"/>
          <dgm:resizeHandles val="exact"/>
        </dgm:presLayoutVars>
      </dgm:prSet>
      <dgm:spPr/>
    </dgm:pt>
    <dgm:pt modelId="{0CDA2C0D-F760-4245-9EA2-1AC5955A836E}" type="pres">
      <dgm:prSet presAssocID="{DD3BC398-67FD-470F-A7D5-336D2D515939}" presName="parentLin" presStyleCnt="0"/>
      <dgm:spPr/>
    </dgm:pt>
    <dgm:pt modelId="{BA05027D-E42F-40C8-996D-5833C6809E1C}" type="pres">
      <dgm:prSet presAssocID="{DD3BC398-67FD-470F-A7D5-336D2D515939}" presName="parentLeftMargin" presStyleLbl="node1" presStyleIdx="0" presStyleCnt="8"/>
      <dgm:spPr/>
    </dgm:pt>
    <dgm:pt modelId="{3F06613E-BC53-432F-B3BA-9A40F33B8228}" type="pres">
      <dgm:prSet presAssocID="{DD3BC398-67FD-470F-A7D5-336D2D515939}" presName="parentText" presStyleLbl="node1" presStyleIdx="0" presStyleCnt="8" custScaleX="128984">
        <dgm:presLayoutVars>
          <dgm:chMax val="0"/>
          <dgm:bulletEnabled val="1"/>
        </dgm:presLayoutVars>
      </dgm:prSet>
      <dgm:spPr/>
    </dgm:pt>
    <dgm:pt modelId="{7EE953B0-528C-4C6D-8198-FB1CA4048D0A}" type="pres">
      <dgm:prSet presAssocID="{DD3BC398-67FD-470F-A7D5-336D2D515939}" presName="negativeSpace" presStyleCnt="0"/>
      <dgm:spPr/>
    </dgm:pt>
    <dgm:pt modelId="{BF25F6CA-58B3-4D0F-A0E6-232CD72A42B2}" type="pres">
      <dgm:prSet presAssocID="{DD3BC398-67FD-470F-A7D5-336D2D515939}" presName="childText" presStyleLbl="conFgAcc1" presStyleIdx="0" presStyleCnt="8">
        <dgm:presLayoutVars>
          <dgm:bulletEnabled val="1"/>
        </dgm:presLayoutVars>
      </dgm:prSet>
      <dgm:spPr>
        <a:ln>
          <a:solidFill>
            <a:srgbClr val="12629D"/>
          </a:solidFill>
        </a:ln>
      </dgm:spPr>
    </dgm:pt>
    <dgm:pt modelId="{72551FDF-ECC2-4A05-BEDD-5FA05E80F3B5}" type="pres">
      <dgm:prSet presAssocID="{C6575232-8DC9-4215-BF0C-D14EC26AD8CB}" presName="spaceBetweenRectangles" presStyleCnt="0"/>
      <dgm:spPr/>
    </dgm:pt>
    <dgm:pt modelId="{5B21E4E6-BDC2-446A-91DA-19F5EC89FFBE}" type="pres">
      <dgm:prSet presAssocID="{A7A37CB3-BA11-40F7-83F8-D2A5F80C14E6}" presName="parentLin" presStyleCnt="0"/>
      <dgm:spPr/>
    </dgm:pt>
    <dgm:pt modelId="{9F890A59-1577-4FA5-B94A-11BD9A70DA0C}" type="pres">
      <dgm:prSet presAssocID="{A7A37CB3-BA11-40F7-83F8-D2A5F80C14E6}" presName="parentLeftMargin" presStyleLbl="node1" presStyleIdx="0" presStyleCnt="8"/>
      <dgm:spPr/>
    </dgm:pt>
    <dgm:pt modelId="{348A05F5-F7B4-46F7-A2DA-E9DC5CC26BFE}" type="pres">
      <dgm:prSet presAssocID="{A7A37CB3-BA11-40F7-83F8-D2A5F80C14E6}" presName="parentText" presStyleLbl="node1" presStyleIdx="1" presStyleCnt="8" custScaleX="128863">
        <dgm:presLayoutVars>
          <dgm:chMax val="0"/>
          <dgm:bulletEnabled val="1"/>
        </dgm:presLayoutVars>
      </dgm:prSet>
      <dgm:spPr/>
    </dgm:pt>
    <dgm:pt modelId="{7E3E66C9-1230-48DE-827F-55CCA707CBFD}" type="pres">
      <dgm:prSet presAssocID="{A7A37CB3-BA11-40F7-83F8-D2A5F80C14E6}" presName="negativeSpace" presStyleCnt="0"/>
      <dgm:spPr/>
    </dgm:pt>
    <dgm:pt modelId="{BDB35BAB-18F6-465D-8AA8-B2FDAF91AAB5}" type="pres">
      <dgm:prSet presAssocID="{A7A37CB3-BA11-40F7-83F8-D2A5F80C14E6}" presName="childText" presStyleLbl="conFgAcc1" presStyleIdx="1" presStyleCnt="8">
        <dgm:presLayoutVars>
          <dgm:bulletEnabled val="1"/>
        </dgm:presLayoutVars>
      </dgm:prSet>
      <dgm:spPr>
        <a:ln>
          <a:solidFill>
            <a:srgbClr val="12629D"/>
          </a:solidFill>
        </a:ln>
      </dgm:spPr>
    </dgm:pt>
    <dgm:pt modelId="{6615942D-E2FC-455B-83A6-F4EFAD6201FD}" type="pres">
      <dgm:prSet presAssocID="{A2D6C16B-4ADF-4781-8028-E543F88427E3}" presName="spaceBetweenRectangles" presStyleCnt="0"/>
      <dgm:spPr/>
    </dgm:pt>
    <dgm:pt modelId="{97265787-AD9F-4674-B98C-E894ECF689DD}" type="pres">
      <dgm:prSet presAssocID="{4B6F2C07-8FDA-4748-9278-0AEF8C23511E}" presName="parentLin" presStyleCnt="0"/>
      <dgm:spPr/>
    </dgm:pt>
    <dgm:pt modelId="{51D1DCCF-71DD-4878-A4DC-A83F45C0D3AC}" type="pres">
      <dgm:prSet presAssocID="{4B6F2C07-8FDA-4748-9278-0AEF8C23511E}" presName="parentLeftMargin" presStyleLbl="node1" presStyleIdx="1" presStyleCnt="8"/>
      <dgm:spPr/>
    </dgm:pt>
    <dgm:pt modelId="{AE7950F6-A742-4D6D-9172-0A3EF7324451}" type="pres">
      <dgm:prSet presAssocID="{4B6F2C07-8FDA-4748-9278-0AEF8C23511E}" presName="parentText" presStyleLbl="node1" presStyleIdx="2" presStyleCnt="8" custScaleX="129354">
        <dgm:presLayoutVars>
          <dgm:chMax val="0"/>
          <dgm:bulletEnabled val="1"/>
        </dgm:presLayoutVars>
      </dgm:prSet>
      <dgm:spPr/>
    </dgm:pt>
    <dgm:pt modelId="{9E345A17-33D3-457A-8473-36E8D37344C2}" type="pres">
      <dgm:prSet presAssocID="{4B6F2C07-8FDA-4748-9278-0AEF8C23511E}" presName="negativeSpace" presStyleCnt="0"/>
      <dgm:spPr/>
    </dgm:pt>
    <dgm:pt modelId="{40D19B67-FB22-43FD-BFEF-479096CED25A}" type="pres">
      <dgm:prSet presAssocID="{4B6F2C07-8FDA-4748-9278-0AEF8C23511E}" presName="childText" presStyleLbl="conFgAcc1" presStyleIdx="2" presStyleCnt="8">
        <dgm:presLayoutVars>
          <dgm:bulletEnabled val="1"/>
        </dgm:presLayoutVars>
      </dgm:prSet>
      <dgm:spPr>
        <a:ln>
          <a:solidFill>
            <a:srgbClr val="12629D"/>
          </a:solidFill>
        </a:ln>
      </dgm:spPr>
    </dgm:pt>
    <dgm:pt modelId="{691B62DE-C428-42DE-A544-DD3D5390F7C9}" type="pres">
      <dgm:prSet presAssocID="{3D78385F-545D-4630-85D6-A9405BE71D53}" presName="spaceBetweenRectangles" presStyleCnt="0"/>
      <dgm:spPr/>
    </dgm:pt>
    <dgm:pt modelId="{F4A4FE1C-0741-477D-9459-94F3358EAE20}" type="pres">
      <dgm:prSet presAssocID="{31EC5A3C-91EE-4D7C-94A3-207760AE2608}" presName="parentLin" presStyleCnt="0"/>
      <dgm:spPr/>
    </dgm:pt>
    <dgm:pt modelId="{691033DC-88FE-4F58-A8F1-E0D78611058E}" type="pres">
      <dgm:prSet presAssocID="{31EC5A3C-91EE-4D7C-94A3-207760AE2608}" presName="parentLeftMargin" presStyleLbl="node1" presStyleIdx="2" presStyleCnt="8"/>
      <dgm:spPr/>
    </dgm:pt>
    <dgm:pt modelId="{A497D6AF-CE7D-430B-83A3-892DC7C86409}" type="pres">
      <dgm:prSet presAssocID="{31EC5A3C-91EE-4D7C-94A3-207760AE2608}" presName="parentText" presStyleLbl="node1" presStyleIdx="3" presStyleCnt="8" custScaleX="129354">
        <dgm:presLayoutVars>
          <dgm:chMax val="0"/>
          <dgm:bulletEnabled val="1"/>
        </dgm:presLayoutVars>
      </dgm:prSet>
      <dgm:spPr/>
    </dgm:pt>
    <dgm:pt modelId="{785FF608-7268-48F2-9D5A-C4143511FFA8}" type="pres">
      <dgm:prSet presAssocID="{31EC5A3C-91EE-4D7C-94A3-207760AE2608}" presName="negativeSpace" presStyleCnt="0"/>
      <dgm:spPr/>
    </dgm:pt>
    <dgm:pt modelId="{03828CA6-E73B-47DB-822F-14D7157D6FF9}" type="pres">
      <dgm:prSet presAssocID="{31EC5A3C-91EE-4D7C-94A3-207760AE2608}" presName="childText" presStyleLbl="conFgAcc1" presStyleIdx="3" presStyleCnt="8">
        <dgm:presLayoutVars>
          <dgm:bulletEnabled val="1"/>
        </dgm:presLayoutVars>
      </dgm:prSet>
      <dgm:spPr>
        <a:ln>
          <a:solidFill>
            <a:srgbClr val="12629D"/>
          </a:solidFill>
        </a:ln>
      </dgm:spPr>
    </dgm:pt>
    <dgm:pt modelId="{A45ECECE-ADF9-40B4-A9A7-840779B88C8B}" type="pres">
      <dgm:prSet presAssocID="{8B02E703-FE43-4723-BBA9-F9ED70084C1F}" presName="spaceBetweenRectangles" presStyleCnt="0"/>
      <dgm:spPr/>
    </dgm:pt>
    <dgm:pt modelId="{58035CD0-31A1-47C7-B15F-1D49EE4E8A1B}" type="pres">
      <dgm:prSet presAssocID="{E43A8EAA-9FBF-40F7-BA4F-B2E0A85D21FD}" presName="parentLin" presStyleCnt="0"/>
      <dgm:spPr/>
    </dgm:pt>
    <dgm:pt modelId="{F0ED2C56-037E-4BD4-AE8C-45D888C9FF1B}" type="pres">
      <dgm:prSet presAssocID="{E43A8EAA-9FBF-40F7-BA4F-B2E0A85D21FD}" presName="parentLeftMargin" presStyleLbl="node1" presStyleIdx="3" presStyleCnt="8"/>
      <dgm:spPr/>
    </dgm:pt>
    <dgm:pt modelId="{EB9348AF-8196-43B5-AA3D-64931A974C64}" type="pres">
      <dgm:prSet presAssocID="{E43A8EAA-9FBF-40F7-BA4F-B2E0A85D21FD}" presName="parentText" presStyleLbl="node1" presStyleIdx="4" presStyleCnt="8" custScaleX="129354">
        <dgm:presLayoutVars>
          <dgm:chMax val="0"/>
          <dgm:bulletEnabled val="1"/>
        </dgm:presLayoutVars>
      </dgm:prSet>
      <dgm:spPr/>
    </dgm:pt>
    <dgm:pt modelId="{D2737696-4AE0-4F73-8CD6-C8C30C3066A7}" type="pres">
      <dgm:prSet presAssocID="{E43A8EAA-9FBF-40F7-BA4F-B2E0A85D21FD}" presName="negativeSpace" presStyleCnt="0"/>
      <dgm:spPr/>
    </dgm:pt>
    <dgm:pt modelId="{C3DD7282-9A96-4BD0-A4D2-3DC01816FA11}" type="pres">
      <dgm:prSet presAssocID="{E43A8EAA-9FBF-40F7-BA4F-B2E0A85D21FD}" presName="childText" presStyleLbl="conFgAcc1" presStyleIdx="4" presStyleCnt="8">
        <dgm:presLayoutVars>
          <dgm:bulletEnabled val="1"/>
        </dgm:presLayoutVars>
      </dgm:prSet>
      <dgm:spPr>
        <a:ln>
          <a:solidFill>
            <a:srgbClr val="12629D"/>
          </a:solidFill>
        </a:ln>
      </dgm:spPr>
    </dgm:pt>
    <dgm:pt modelId="{05399773-3C9B-4024-8CF9-487EC91394B0}" type="pres">
      <dgm:prSet presAssocID="{524D7B43-D7E5-46AE-A664-F091B9BB8E61}" presName="spaceBetweenRectangles" presStyleCnt="0"/>
      <dgm:spPr/>
    </dgm:pt>
    <dgm:pt modelId="{AC0AAAEC-FB92-4297-824C-26CBCA2A697B}" type="pres">
      <dgm:prSet presAssocID="{6CD7606A-8DA0-49D1-9909-8899E4CAD054}" presName="parentLin" presStyleCnt="0"/>
      <dgm:spPr/>
    </dgm:pt>
    <dgm:pt modelId="{C9ACB9B6-F2B7-4366-81B4-3699F99BEB6B}" type="pres">
      <dgm:prSet presAssocID="{6CD7606A-8DA0-49D1-9909-8899E4CAD054}" presName="parentLeftMargin" presStyleLbl="node1" presStyleIdx="4" presStyleCnt="8"/>
      <dgm:spPr/>
    </dgm:pt>
    <dgm:pt modelId="{B8C8C3CA-4935-4E3A-8D2B-144C83E2B885}" type="pres">
      <dgm:prSet presAssocID="{6CD7606A-8DA0-49D1-9909-8899E4CAD054}" presName="parentText" presStyleLbl="node1" presStyleIdx="5" presStyleCnt="8" custScaleX="130134">
        <dgm:presLayoutVars>
          <dgm:chMax val="0"/>
          <dgm:bulletEnabled val="1"/>
        </dgm:presLayoutVars>
      </dgm:prSet>
      <dgm:spPr/>
    </dgm:pt>
    <dgm:pt modelId="{739BB709-C0AB-4CE3-87EB-A08081D265B5}" type="pres">
      <dgm:prSet presAssocID="{6CD7606A-8DA0-49D1-9909-8899E4CAD054}" presName="negativeSpace" presStyleCnt="0"/>
      <dgm:spPr/>
    </dgm:pt>
    <dgm:pt modelId="{537774C2-1CD8-4E71-B00F-058BCDF24A4E}" type="pres">
      <dgm:prSet presAssocID="{6CD7606A-8DA0-49D1-9909-8899E4CAD054}" presName="childText" presStyleLbl="conFgAcc1" presStyleIdx="5" presStyleCnt="8">
        <dgm:presLayoutVars>
          <dgm:bulletEnabled val="1"/>
        </dgm:presLayoutVars>
      </dgm:prSet>
      <dgm:spPr>
        <a:ln>
          <a:solidFill>
            <a:srgbClr val="12629D"/>
          </a:solidFill>
        </a:ln>
      </dgm:spPr>
    </dgm:pt>
    <dgm:pt modelId="{4B42C4AC-350A-4783-A22E-DCF579E1F66C}" type="pres">
      <dgm:prSet presAssocID="{ECF4BB6B-86CD-4BA8-98DA-14686F974901}" presName="spaceBetweenRectangles" presStyleCnt="0"/>
      <dgm:spPr/>
    </dgm:pt>
    <dgm:pt modelId="{17DC97FD-D97B-43E3-A8F7-7927ED461932}" type="pres">
      <dgm:prSet presAssocID="{977EBE41-4501-4895-A56A-85F8A85CF892}" presName="parentLin" presStyleCnt="0"/>
      <dgm:spPr/>
    </dgm:pt>
    <dgm:pt modelId="{68B6F95A-32DD-4E9D-8784-AF412CCE7D85}" type="pres">
      <dgm:prSet presAssocID="{977EBE41-4501-4895-A56A-85F8A85CF892}" presName="parentLeftMargin" presStyleLbl="node1" presStyleIdx="5" presStyleCnt="8"/>
      <dgm:spPr/>
    </dgm:pt>
    <dgm:pt modelId="{D79FD588-6590-4613-BF57-8873B72509D8}" type="pres">
      <dgm:prSet presAssocID="{977EBE41-4501-4895-A56A-85F8A85CF892}" presName="parentText" presStyleLbl="node1" presStyleIdx="6" presStyleCnt="8" custScaleX="130538">
        <dgm:presLayoutVars>
          <dgm:chMax val="0"/>
          <dgm:bulletEnabled val="1"/>
        </dgm:presLayoutVars>
      </dgm:prSet>
      <dgm:spPr/>
    </dgm:pt>
    <dgm:pt modelId="{AE5B24AE-F2FC-45EB-B8A3-B452855E1548}" type="pres">
      <dgm:prSet presAssocID="{977EBE41-4501-4895-A56A-85F8A85CF892}" presName="negativeSpace" presStyleCnt="0"/>
      <dgm:spPr/>
    </dgm:pt>
    <dgm:pt modelId="{B0DA1AEC-7A90-4977-B280-7C6009C28085}" type="pres">
      <dgm:prSet presAssocID="{977EBE41-4501-4895-A56A-85F8A85CF892}" presName="childText" presStyleLbl="conFgAcc1" presStyleIdx="6" presStyleCnt="8">
        <dgm:presLayoutVars>
          <dgm:bulletEnabled val="1"/>
        </dgm:presLayoutVars>
      </dgm:prSet>
      <dgm:spPr>
        <a:ln>
          <a:solidFill>
            <a:srgbClr val="12629D"/>
          </a:solidFill>
        </a:ln>
      </dgm:spPr>
    </dgm:pt>
    <dgm:pt modelId="{1F2CFA50-B5C8-4233-B6E8-05D97FE3F85B}" type="pres">
      <dgm:prSet presAssocID="{4024A3D8-8789-464D-B420-36374AC34DB6}" presName="spaceBetweenRectangles" presStyleCnt="0"/>
      <dgm:spPr/>
    </dgm:pt>
    <dgm:pt modelId="{F8E9B5A1-E4A0-4837-AC4F-78BD2DD749D5}" type="pres">
      <dgm:prSet presAssocID="{84409790-E0B9-456E-97AA-0AF1EF2E9719}" presName="parentLin" presStyleCnt="0"/>
      <dgm:spPr/>
    </dgm:pt>
    <dgm:pt modelId="{A6EFAD0A-5D59-48C9-9CC8-B5F8FE8CA830}" type="pres">
      <dgm:prSet presAssocID="{84409790-E0B9-456E-97AA-0AF1EF2E9719}" presName="parentLeftMargin" presStyleLbl="node1" presStyleIdx="6" presStyleCnt="8"/>
      <dgm:spPr/>
    </dgm:pt>
    <dgm:pt modelId="{087FD3EF-F1C5-4774-9AB9-D9DE69445DE3}" type="pres">
      <dgm:prSet presAssocID="{84409790-E0B9-456E-97AA-0AF1EF2E9719}" presName="parentText" presStyleLbl="node1" presStyleIdx="7" presStyleCnt="8" custScaleX="130073">
        <dgm:presLayoutVars>
          <dgm:chMax val="0"/>
          <dgm:bulletEnabled val="1"/>
        </dgm:presLayoutVars>
      </dgm:prSet>
      <dgm:spPr/>
    </dgm:pt>
    <dgm:pt modelId="{D8B11D25-AF44-4655-B04E-665D4CEF1117}" type="pres">
      <dgm:prSet presAssocID="{84409790-E0B9-456E-97AA-0AF1EF2E9719}" presName="negativeSpace" presStyleCnt="0"/>
      <dgm:spPr/>
    </dgm:pt>
    <dgm:pt modelId="{97C8B5F7-619E-4E76-9908-C14436C47EAF}" type="pres">
      <dgm:prSet presAssocID="{84409790-E0B9-456E-97AA-0AF1EF2E9719}" presName="childText" presStyleLbl="conFgAcc1" presStyleIdx="7" presStyleCnt="8">
        <dgm:presLayoutVars>
          <dgm:bulletEnabled val="1"/>
        </dgm:presLayoutVars>
      </dgm:prSet>
      <dgm:spPr>
        <a:ln>
          <a:solidFill>
            <a:srgbClr val="12629D"/>
          </a:solidFill>
        </a:ln>
      </dgm:spPr>
    </dgm:pt>
  </dgm:ptLst>
  <dgm:cxnLst>
    <dgm:cxn modelId="{5EAFBC01-1A2D-485D-8498-8BA8C2598AAB}" srcId="{B55C73E4-99C9-4EB2-9D45-A39FB6B9BD65}" destId="{A7A37CB3-BA11-40F7-83F8-D2A5F80C14E6}" srcOrd="1" destOrd="0" parTransId="{5993B831-78A8-4AAE-909A-39324D325653}" sibTransId="{A2D6C16B-4ADF-4781-8028-E543F88427E3}"/>
    <dgm:cxn modelId="{549C2916-DE6C-4EF1-BD1C-F16F5287135E}" srcId="{B55C73E4-99C9-4EB2-9D45-A39FB6B9BD65}" destId="{84409790-E0B9-456E-97AA-0AF1EF2E9719}" srcOrd="7" destOrd="0" parTransId="{A83C3066-6C77-4898-8F51-4686512BC496}" sibTransId="{0C543693-7542-4D70-8D7C-CAAFAF37CCB9}"/>
    <dgm:cxn modelId="{FFFC7467-8700-40FA-8152-EB79E2523EF3}" type="presOf" srcId="{DD3BC398-67FD-470F-A7D5-336D2D515939}" destId="{BA05027D-E42F-40C8-996D-5833C6809E1C}" srcOrd="0" destOrd="0" presId="urn:microsoft.com/office/officeart/2005/8/layout/list1"/>
    <dgm:cxn modelId="{829BFC4B-A6C1-4AE9-84CF-8F893268D87E}" type="presOf" srcId="{A7A37CB3-BA11-40F7-83F8-D2A5F80C14E6}" destId="{348A05F5-F7B4-46F7-A2DA-E9DC5CC26BFE}" srcOrd="1" destOrd="0" presId="urn:microsoft.com/office/officeart/2005/8/layout/list1"/>
    <dgm:cxn modelId="{377AFA70-0B58-4ADE-B2F5-5E0CAC445563}" type="presOf" srcId="{4B6F2C07-8FDA-4748-9278-0AEF8C23511E}" destId="{51D1DCCF-71DD-4878-A4DC-A83F45C0D3AC}" srcOrd="0" destOrd="0" presId="urn:microsoft.com/office/officeart/2005/8/layout/list1"/>
    <dgm:cxn modelId="{265E9B52-4804-4F70-9512-83A541F480D4}" srcId="{B55C73E4-99C9-4EB2-9D45-A39FB6B9BD65}" destId="{4B6F2C07-8FDA-4748-9278-0AEF8C23511E}" srcOrd="2" destOrd="0" parTransId="{5C54FBB3-3874-4E25-867F-62C245484243}" sibTransId="{3D78385F-545D-4630-85D6-A9405BE71D53}"/>
    <dgm:cxn modelId="{21C4E872-545D-4E15-9295-0093C15FDC4A}" type="presOf" srcId="{E43A8EAA-9FBF-40F7-BA4F-B2E0A85D21FD}" destId="{F0ED2C56-037E-4BD4-AE8C-45D888C9FF1B}" srcOrd="0" destOrd="0" presId="urn:microsoft.com/office/officeart/2005/8/layout/list1"/>
    <dgm:cxn modelId="{120A0656-3210-45B1-8570-4870CEE0E584}" type="presOf" srcId="{31EC5A3C-91EE-4D7C-94A3-207760AE2608}" destId="{A497D6AF-CE7D-430B-83A3-892DC7C86409}" srcOrd="1" destOrd="0" presId="urn:microsoft.com/office/officeart/2005/8/layout/list1"/>
    <dgm:cxn modelId="{94F97881-4E4D-49BB-AFC6-104584CB6BF5}" srcId="{B55C73E4-99C9-4EB2-9D45-A39FB6B9BD65}" destId="{31EC5A3C-91EE-4D7C-94A3-207760AE2608}" srcOrd="3" destOrd="0" parTransId="{F32695AA-44B1-45D1-875F-3E7A76D423EC}" sibTransId="{8B02E703-FE43-4723-BBA9-F9ED70084C1F}"/>
    <dgm:cxn modelId="{01908086-256B-4276-BE7F-CBEF51E35F9B}" type="presOf" srcId="{6CD7606A-8DA0-49D1-9909-8899E4CAD054}" destId="{B8C8C3CA-4935-4E3A-8D2B-144C83E2B885}" srcOrd="1" destOrd="0" presId="urn:microsoft.com/office/officeart/2005/8/layout/list1"/>
    <dgm:cxn modelId="{2D91D08A-0617-4D9F-B47B-A03C8A509F4D}" type="presOf" srcId="{6CD7606A-8DA0-49D1-9909-8899E4CAD054}" destId="{C9ACB9B6-F2B7-4366-81B4-3699F99BEB6B}" srcOrd="0" destOrd="0" presId="urn:microsoft.com/office/officeart/2005/8/layout/list1"/>
    <dgm:cxn modelId="{6AC02E9A-CCD2-4B54-8F4A-E9E67ABC7BFB}" type="presOf" srcId="{977EBE41-4501-4895-A56A-85F8A85CF892}" destId="{D79FD588-6590-4613-BF57-8873B72509D8}" srcOrd="1" destOrd="0" presId="urn:microsoft.com/office/officeart/2005/8/layout/list1"/>
    <dgm:cxn modelId="{F3C722A6-476D-4344-BF3D-0136C57FC05E}" type="presOf" srcId="{84409790-E0B9-456E-97AA-0AF1EF2E9719}" destId="{087FD3EF-F1C5-4774-9AB9-D9DE69445DE3}" srcOrd="1" destOrd="0" presId="urn:microsoft.com/office/officeart/2005/8/layout/list1"/>
    <dgm:cxn modelId="{CA29C1A8-78D2-418E-A693-272BE8D0653A}" type="presOf" srcId="{31EC5A3C-91EE-4D7C-94A3-207760AE2608}" destId="{691033DC-88FE-4F58-A8F1-E0D78611058E}" srcOrd="0" destOrd="0" presId="urn:microsoft.com/office/officeart/2005/8/layout/list1"/>
    <dgm:cxn modelId="{A05629B2-7245-4732-8A7D-4BA8310F9463}" type="presOf" srcId="{977EBE41-4501-4895-A56A-85F8A85CF892}" destId="{68B6F95A-32DD-4E9D-8784-AF412CCE7D85}" srcOrd="0" destOrd="0" presId="urn:microsoft.com/office/officeart/2005/8/layout/list1"/>
    <dgm:cxn modelId="{45C4FAB3-2DE3-4E7C-93A8-5B590DFF1064}" type="presOf" srcId="{A7A37CB3-BA11-40F7-83F8-D2A5F80C14E6}" destId="{9F890A59-1577-4FA5-B94A-11BD9A70DA0C}" srcOrd="0" destOrd="0" presId="urn:microsoft.com/office/officeart/2005/8/layout/list1"/>
    <dgm:cxn modelId="{F103D1BB-3F20-494B-861E-E650B1D9A8A6}" type="presOf" srcId="{84409790-E0B9-456E-97AA-0AF1EF2E9719}" destId="{A6EFAD0A-5D59-48C9-9CC8-B5F8FE8CA830}" srcOrd="0" destOrd="0" presId="urn:microsoft.com/office/officeart/2005/8/layout/list1"/>
    <dgm:cxn modelId="{46EF28BE-C9BE-4904-B247-7C1E254368A2}" srcId="{B55C73E4-99C9-4EB2-9D45-A39FB6B9BD65}" destId="{6CD7606A-8DA0-49D1-9909-8899E4CAD054}" srcOrd="5" destOrd="0" parTransId="{EB72DEC6-72B8-43E2-AE95-BE27C18FD3FB}" sibTransId="{ECF4BB6B-86CD-4BA8-98DA-14686F974901}"/>
    <dgm:cxn modelId="{CE5FF0C4-6667-4C83-AA85-C14397C5D7D3}" type="presOf" srcId="{B55C73E4-99C9-4EB2-9D45-A39FB6B9BD65}" destId="{05C9EC8D-ECCE-421A-A8DA-6EC86872BA02}" srcOrd="0" destOrd="0" presId="urn:microsoft.com/office/officeart/2005/8/layout/list1"/>
    <dgm:cxn modelId="{504ADFC7-26A1-42CD-A0B0-5B7276748E37}" type="presOf" srcId="{4B6F2C07-8FDA-4748-9278-0AEF8C23511E}" destId="{AE7950F6-A742-4D6D-9172-0A3EF7324451}" srcOrd="1" destOrd="0" presId="urn:microsoft.com/office/officeart/2005/8/layout/list1"/>
    <dgm:cxn modelId="{B9CCAEC8-E130-43F3-9111-A83CF1CB977B}" srcId="{B55C73E4-99C9-4EB2-9D45-A39FB6B9BD65}" destId="{977EBE41-4501-4895-A56A-85F8A85CF892}" srcOrd="6" destOrd="0" parTransId="{04F96B9B-86B3-4922-AB84-BDF1FC7B0E6C}" sibTransId="{4024A3D8-8789-464D-B420-36374AC34DB6}"/>
    <dgm:cxn modelId="{339075D4-E5A8-4254-920F-BA83D970210E}" type="presOf" srcId="{E43A8EAA-9FBF-40F7-BA4F-B2E0A85D21FD}" destId="{EB9348AF-8196-43B5-AA3D-64931A974C64}" srcOrd="1" destOrd="0" presId="urn:microsoft.com/office/officeart/2005/8/layout/list1"/>
    <dgm:cxn modelId="{562B80E1-DC52-4873-988B-2BADB8F35FF2}" type="presOf" srcId="{DD3BC398-67FD-470F-A7D5-336D2D515939}" destId="{3F06613E-BC53-432F-B3BA-9A40F33B8228}" srcOrd="1" destOrd="0" presId="urn:microsoft.com/office/officeart/2005/8/layout/list1"/>
    <dgm:cxn modelId="{E5CAFFE4-41D7-43D8-8C79-86197F36FDDE}" srcId="{B55C73E4-99C9-4EB2-9D45-A39FB6B9BD65}" destId="{DD3BC398-67FD-470F-A7D5-336D2D515939}" srcOrd="0" destOrd="0" parTransId="{E0A47752-FC23-4CE6-8965-9D3EEB681494}" sibTransId="{C6575232-8DC9-4215-BF0C-D14EC26AD8CB}"/>
    <dgm:cxn modelId="{6B5EB1F2-1A58-408A-9182-C83DD5839E9F}" srcId="{B55C73E4-99C9-4EB2-9D45-A39FB6B9BD65}" destId="{E43A8EAA-9FBF-40F7-BA4F-B2E0A85D21FD}" srcOrd="4" destOrd="0" parTransId="{6163A573-6257-44AF-AAC2-592525DC6F4E}" sibTransId="{524D7B43-D7E5-46AE-A664-F091B9BB8E61}"/>
    <dgm:cxn modelId="{199E8A0B-7BC0-4076-8ACC-99730053EE5B}" type="presParOf" srcId="{05C9EC8D-ECCE-421A-A8DA-6EC86872BA02}" destId="{0CDA2C0D-F760-4245-9EA2-1AC5955A836E}" srcOrd="0" destOrd="0" presId="urn:microsoft.com/office/officeart/2005/8/layout/list1"/>
    <dgm:cxn modelId="{D033E8F4-2E2A-4D21-8654-1561EE645D00}" type="presParOf" srcId="{0CDA2C0D-F760-4245-9EA2-1AC5955A836E}" destId="{BA05027D-E42F-40C8-996D-5833C6809E1C}" srcOrd="0" destOrd="0" presId="urn:microsoft.com/office/officeart/2005/8/layout/list1"/>
    <dgm:cxn modelId="{00CA60A2-76E1-4D1B-BE79-630F9323C1D2}" type="presParOf" srcId="{0CDA2C0D-F760-4245-9EA2-1AC5955A836E}" destId="{3F06613E-BC53-432F-B3BA-9A40F33B8228}" srcOrd="1" destOrd="0" presId="urn:microsoft.com/office/officeart/2005/8/layout/list1"/>
    <dgm:cxn modelId="{079C220D-46BA-4872-BB76-E7B03C5D3EED}" type="presParOf" srcId="{05C9EC8D-ECCE-421A-A8DA-6EC86872BA02}" destId="{7EE953B0-528C-4C6D-8198-FB1CA4048D0A}" srcOrd="1" destOrd="0" presId="urn:microsoft.com/office/officeart/2005/8/layout/list1"/>
    <dgm:cxn modelId="{2A8B0797-90B2-4898-B3A9-0341DBA013CD}" type="presParOf" srcId="{05C9EC8D-ECCE-421A-A8DA-6EC86872BA02}" destId="{BF25F6CA-58B3-4D0F-A0E6-232CD72A42B2}" srcOrd="2" destOrd="0" presId="urn:microsoft.com/office/officeart/2005/8/layout/list1"/>
    <dgm:cxn modelId="{EBC73EDC-EB01-4B61-B656-1504E99EBDAE}" type="presParOf" srcId="{05C9EC8D-ECCE-421A-A8DA-6EC86872BA02}" destId="{72551FDF-ECC2-4A05-BEDD-5FA05E80F3B5}" srcOrd="3" destOrd="0" presId="urn:microsoft.com/office/officeart/2005/8/layout/list1"/>
    <dgm:cxn modelId="{6ED738C7-B1E8-40DA-B767-1A3013F4C448}" type="presParOf" srcId="{05C9EC8D-ECCE-421A-A8DA-6EC86872BA02}" destId="{5B21E4E6-BDC2-446A-91DA-19F5EC89FFBE}" srcOrd="4" destOrd="0" presId="urn:microsoft.com/office/officeart/2005/8/layout/list1"/>
    <dgm:cxn modelId="{4279E3CD-C4BD-42B7-8EC3-A6430FBAC675}" type="presParOf" srcId="{5B21E4E6-BDC2-446A-91DA-19F5EC89FFBE}" destId="{9F890A59-1577-4FA5-B94A-11BD9A70DA0C}" srcOrd="0" destOrd="0" presId="urn:microsoft.com/office/officeart/2005/8/layout/list1"/>
    <dgm:cxn modelId="{17F0881F-3DC3-4507-B3AD-180A15A84564}" type="presParOf" srcId="{5B21E4E6-BDC2-446A-91DA-19F5EC89FFBE}" destId="{348A05F5-F7B4-46F7-A2DA-E9DC5CC26BFE}" srcOrd="1" destOrd="0" presId="urn:microsoft.com/office/officeart/2005/8/layout/list1"/>
    <dgm:cxn modelId="{AE78D8CE-91DB-4C01-8B47-3BF48522A978}" type="presParOf" srcId="{05C9EC8D-ECCE-421A-A8DA-6EC86872BA02}" destId="{7E3E66C9-1230-48DE-827F-55CCA707CBFD}" srcOrd="5" destOrd="0" presId="urn:microsoft.com/office/officeart/2005/8/layout/list1"/>
    <dgm:cxn modelId="{44384DA1-C40F-4E57-B6FA-E390DF0B52D0}" type="presParOf" srcId="{05C9EC8D-ECCE-421A-A8DA-6EC86872BA02}" destId="{BDB35BAB-18F6-465D-8AA8-B2FDAF91AAB5}" srcOrd="6" destOrd="0" presId="urn:microsoft.com/office/officeart/2005/8/layout/list1"/>
    <dgm:cxn modelId="{46F85BE5-ECE3-4D01-BCCE-EBA552F02BD3}" type="presParOf" srcId="{05C9EC8D-ECCE-421A-A8DA-6EC86872BA02}" destId="{6615942D-E2FC-455B-83A6-F4EFAD6201FD}" srcOrd="7" destOrd="0" presId="urn:microsoft.com/office/officeart/2005/8/layout/list1"/>
    <dgm:cxn modelId="{B2C8689C-BA9A-436E-A5F6-8C3135ED838F}" type="presParOf" srcId="{05C9EC8D-ECCE-421A-A8DA-6EC86872BA02}" destId="{97265787-AD9F-4674-B98C-E894ECF689DD}" srcOrd="8" destOrd="0" presId="urn:microsoft.com/office/officeart/2005/8/layout/list1"/>
    <dgm:cxn modelId="{ED73E536-71C6-4664-8311-20D1DE09028E}" type="presParOf" srcId="{97265787-AD9F-4674-B98C-E894ECF689DD}" destId="{51D1DCCF-71DD-4878-A4DC-A83F45C0D3AC}" srcOrd="0" destOrd="0" presId="urn:microsoft.com/office/officeart/2005/8/layout/list1"/>
    <dgm:cxn modelId="{AEA37E45-C99A-4680-9530-D745718FDD22}" type="presParOf" srcId="{97265787-AD9F-4674-B98C-E894ECF689DD}" destId="{AE7950F6-A742-4D6D-9172-0A3EF7324451}" srcOrd="1" destOrd="0" presId="urn:microsoft.com/office/officeart/2005/8/layout/list1"/>
    <dgm:cxn modelId="{51AA8001-FEF9-4F22-80E3-1E16A84F798E}" type="presParOf" srcId="{05C9EC8D-ECCE-421A-A8DA-6EC86872BA02}" destId="{9E345A17-33D3-457A-8473-36E8D37344C2}" srcOrd="9" destOrd="0" presId="urn:microsoft.com/office/officeart/2005/8/layout/list1"/>
    <dgm:cxn modelId="{F7B3AAD7-2050-4073-B26E-CA10BD771CDB}" type="presParOf" srcId="{05C9EC8D-ECCE-421A-A8DA-6EC86872BA02}" destId="{40D19B67-FB22-43FD-BFEF-479096CED25A}" srcOrd="10" destOrd="0" presId="urn:microsoft.com/office/officeart/2005/8/layout/list1"/>
    <dgm:cxn modelId="{3D91DE01-1BAB-4D2A-BF83-633A2BBCF34A}" type="presParOf" srcId="{05C9EC8D-ECCE-421A-A8DA-6EC86872BA02}" destId="{691B62DE-C428-42DE-A544-DD3D5390F7C9}" srcOrd="11" destOrd="0" presId="urn:microsoft.com/office/officeart/2005/8/layout/list1"/>
    <dgm:cxn modelId="{8D307594-FE4C-4EB5-9A98-A80DAE2DE0B6}" type="presParOf" srcId="{05C9EC8D-ECCE-421A-A8DA-6EC86872BA02}" destId="{F4A4FE1C-0741-477D-9459-94F3358EAE20}" srcOrd="12" destOrd="0" presId="urn:microsoft.com/office/officeart/2005/8/layout/list1"/>
    <dgm:cxn modelId="{93CBA32E-05A4-4B36-8688-9B120668AE3B}" type="presParOf" srcId="{F4A4FE1C-0741-477D-9459-94F3358EAE20}" destId="{691033DC-88FE-4F58-A8F1-E0D78611058E}" srcOrd="0" destOrd="0" presId="urn:microsoft.com/office/officeart/2005/8/layout/list1"/>
    <dgm:cxn modelId="{3C733120-98B7-4BAB-8C20-9EBCA6286E77}" type="presParOf" srcId="{F4A4FE1C-0741-477D-9459-94F3358EAE20}" destId="{A497D6AF-CE7D-430B-83A3-892DC7C86409}" srcOrd="1" destOrd="0" presId="urn:microsoft.com/office/officeart/2005/8/layout/list1"/>
    <dgm:cxn modelId="{D99238A9-657D-4E02-9A2F-44906F6862AC}" type="presParOf" srcId="{05C9EC8D-ECCE-421A-A8DA-6EC86872BA02}" destId="{785FF608-7268-48F2-9D5A-C4143511FFA8}" srcOrd="13" destOrd="0" presId="urn:microsoft.com/office/officeart/2005/8/layout/list1"/>
    <dgm:cxn modelId="{AA4625E9-6B2A-4388-864B-9E038B2242B2}" type="presParOf" srcId="{05C9EC8D-ECCE-421A-A8DA-6EC86872BA02}" destId="{03828CA6-E73B-47DB-822F-14D7157D6FF9}" srcOrd="14" destOrd="0" presId="urn:microsoft.com/office/officeart/2005/8/layout/list1"/>
    <dgm:cxn modelId="{821389D4-EF0F-43C2-9159-1D1AA2972095}" type="presParOf" srcId="{05C9EC8D-ECCE-421A-A8DA-6EC86872BA02}" destId="{A45ECECE-ADF9-40B4-A9A7-840779B88C8B}" srcOrd="15" destOrd="0" presId="urn:microsoft.com/office/officeart/2005/8/layout/list1"/>
    <dgm:cxn modelId="{121F5C1D-59FA-41EE-B61C-5404A9040542}" type="presParOf" srcId="{05C9EC8D-ECCE-421A-A8DA-6EC86872BA02}" destId="{58035CD0-31A1-47C7-B15F-1D49EE4E8A1B}" srcOrd="16" destOrd="0" presId="urn:microsoft.com/office/officeart/2005/8/layout/list1"/>
    <dgm:cxn modelId="{ABDCBD2F-685D-47DB-A4E8-D93FC6A9C3A2}" type="presParOf" srcId="{58035CD0-31A1-47C7-B15F-1D49EE4E8A1B}" destId="{F0ED2C56-037E-4BD4-AE8C-45D888C9FF1B}" srcOrd="0" destOrd="0" presId="urn:microsoft.com/office/officeart/2005/8/layout/list1"/>
    <dgm:cxn modelId="{B1EDC276-EE9C-4950-ADA0-91F69B3C2DEF}" type="presParOf" srcId="{58035CD0-31A1-47C7-B15F-1D49EE4E8A1B}" destId="{EB9348AF-8196-43B5-AA3D-64931A974C64}" srcOrd="1" destOrd="0" presId="urn:microsoft.com/office/officeart/2005/8/layout/list1"/>
    <dgm:cxn modelId="{AB3ADA33-1D5E-48A4-8AAF-14CA30896ACA}" type="presParOf" srcId="{05C9EC8D-ECCE-421A-A8DA-6EC86872BA02}" destId="{D2737696-4AE0-4F73-8CD6-C8C30C3066A7}" srcOrd="17" destOrd="0" presId="urn:microsoft.com/office/officeart/2005/8/layout/list1"/>
    <dgm:cxn modelId="{8D5A6D46-0107-4040-AA81-8D8B85906634}" type="presParOf" srcId="{05C9EC8D-ECCE-421A-A8DA-6EC86872BA02}" destId="{C3DD7282-9A96-4BD0-A4D2-3DC01816FA11}" srcOrd="18" destOrd="0" presId="urn:microsoft.com/office/officeart/2005/8/layout/list1"/>
    <dgm:cxn modelId="{ACCB60BE-1AB0-4708-B81B-A22691389529}" type="presParOf" srcId="{05C9EC8D-ECCE-421A-A8DA-6EC86872BA02}" destId="{05399773-3C9B-4024-8CF9-487EC91394B0}" srcOrd="19" destOrd="0" presId="urn:microsoft.com/office/officeart/2005/8/layout/list1"/>
    <dgm:cxn modelId="{4E3BDA3F-1A65-492D-A006-6F01B1946F6A}" type="presParOf" srcId="{05C9EC8D-ECCE-421A-A8DA-6EC86872BA02}" destId="{AC0AAAEC-FB92-4297-824C-26CBCA2A697B}" srcOrd="20" destOrd="0" presId="urn:microsoft.com/office/officeart/2005/8/layout/list1"/>
    <dgm:cxn modelId="{EC8BD273-5F36-4FDE-9BF1-86728901DC77}" type="presParOf" srcId="{AC0AAAEC-FB92-4297-824C-26CBCA2A697B}" destId="{C9ACB9B6-F2B7-4366-81B4-3699F99BEB6B}" srcOrd="0" destOrd="0" presId="urn:microsoft.com/office/officeart/2005/8/layout/list1"/>
    <dgm:cxn modelId="{8C947059-0834-4806-AC14-DDEFD294F081}" type="presParOf" srcId="{AC0AAAEC-FB92-4297-824C-26CBCA2A697B}" destId="{B8C8C3CA-4935-4E3A-8D2B-144C83E2B885}" srcOrd="1" destOrd="0" presId="urn:microsoft.com/office/officeart/2005/8/layout/list1"/>
    <dgm:cxn modelId="{5146475F-CA7B-42DF-A727-CFF6F2229427}" type="presParOf" srcId="{05C9EC8D-ECCE-421A-A8DA-6EC86872BA02}" destId="{739BB709-C0AB-4CE3-87EB-A08081D265B5}" srcOrd="21" destOrd="0" presId="urn:microsoft.com/office/officeart/2005/8/layout/list1"/>
    <dgm:cxn modelId="{666E1EAD-EB34-4268-A51C-0CEFA8F9EC9A}" type="presParOf" srcId="{05C9EC8D-ECCE-421A-A8DA-6EC86872BA02}" destId="{537774C2-1CD8-4E71-B00F-058BCDF24A4E}" srcOrd="22" destOrd="0" presId="urn:microsoft.com/office/officeart/2005/8/layout/list1"/>
    <dgm:cxn modelId="{9359A051-CA7D-4A43-AFF2-373DEC6B3001}" type="presParOf" srcId="{05C9EC8D-ECCE-421A-A8DA-6EC86872BA02}" destId="{4B42C4AC-350A-4783-A22E-DCF579E1F66C}" srcOrd="23" destOrd="0" presId="urn:microsoft.com/office/officeart/2005/8/layout/list1"/>
    <dgm:cxn modelId="{5D9A0D82-2965-4464-941B-EEBEB5D97019}" type="presParOf" srcId="{05C9EC8D-ECCE-421A-A8DA-6EC86872BA02}" destId="{17DC97FD-D97B-43E3-A8F7-7927ED461932}" srcOrd="24" destOrd="0" presId="urn:microsoft.com/office/officeart/2005/8/layout/list1"/>
    <dgm:cxn modelId="{7B07EFB2-A9D5-4663-9B4D-4613272F90B0}" type="presParOf" srcId="{17DC97FD-D97B-43E3-A8F7-7927ED461932}" destId="{68B6F95A-32DD-4E9D-8784-AF412CCE7D85}" srcOrd="0" destOrd="0" presId="urn:microsoft.com/office/officeart/2005/8/layout/list1"/>
    <dgm:cxn modelId="{2FC45A02-448A-487B-AF75-E52D5A901484}" type="presParOf" srcId="{17DC97FD-D97B-43E3-A8F7-7927ED461932}" destId="{D79FD588-6590-4613-BF57-8873B72509D8}" srcOrd="1" destOrd="0" presId="urn:microsoft.com/office/officeart/2005/8/layout/list1"/>
    <dgm:cxn modelId="{F1192CEB-EE34-4446-A09D-788F75BCFF93}" type="presParOf" srcId="{05C9EC8D-ECCE-421A-A8DA-6EC86872BA02}" destId="{AE5B24AE-F2FC-45EB-B8A3-B452855E1548}" srcOrd="25" destOrd="0" presId="urn:microsoft.com/office/officeart/2005/8/layout/list1"/>
    <dgm:cxn modelId="{E017A7BD-3809-4316-B09B-9CD82D0E2FA0}" type="presParOf" srcId="{05C9EC8D-ECCE-421A-A8DA-6EC86872BA02}" destId="{B0DA1AEC-7A90-4977-B280-7C6009C28085}" srcOrd="26" destOrd="0" presId="urn:microsoft.com/office/officeart/2005/8/layout/list1"/>
    <dgm:cxn modelId="{7BAD644C-2193-498A-870E-6BC93D04CFAB}" type="presParOf" srcId="{05C9EC8D-ECCE-421A-A8DA-6EC86872BA02}" destId="{1F2CFA50-B5C8-4233-B6E8-05D97FE3F85B}" srcOrd="27" destOrd="0" presId="urn:microsoft.com/office/officeart/2005/8/layout/list1"/>
    <dgm:cxn modelId="{17FD13A7-F0F9-431A-A1E9-800F5AFC6413}" type="presParOf" srcId="{05C9EC8D-ECCE-421A-A8DA-6EC86872BA02}" destId="{F8E9B5A1-E4A0-4837-AC4F-78BD2DD749D5}" srcOrd="28" destOrd="0" presId="urn:microsoft.com/office/officeart/2005/8/layout/list1"/>
    <dgm:cxn modelId="{9660CE14-F05A-4C30-AE91-1D458F4CB902}" type="presParOf" srcId="{F8E9B5A1-E4A0-4837-AC4F-78BD2DD749D5}" destId="{A6EFAD0A-5D59-48C9-9CC8-B5F8FE8CA830}" srcOrd="0" destOrd="0" presId="urn:microsoft.com/office/officeart/2005/8/layout/list1"/>
    <dgm:cxn modelId="{4E3CDBDA-40D3-459E-98FC-BC9C33371D57}" type="presParOf" srcId="{F8E9B5A1-E4A0-4837-AC4F-78BD2DD749D5}" destId="{087FD3EF-F1C5-4774-9AB9-D9DE69445DE3}" srcOrd="1" destOrd="0" presId="urn:microsoft.com/office/officeart/2005/8/layout/list1"/>
    <dgm:cxn modelId="{1CC002F3-0543-4BB9-B8AA-51550F0C2CC5}" type="presParOf" srcId="{05C9EC8D-ECCE-421A-A8DA-6EC86872BA02}" destId="{D8B11D25-AF44-4655-B04E-665D4CEF1117}" srcOrd="29" destOrd="0" presId="urn:microsoft.com/office/officeart/2005/8/layout/list1"/>
    <dgm:cxn modelId="{16D0C0BE-AC6F-4B93-BBD7-1006B44281BA}" type="presParOf" srcId="{05C9EC8D-ECCE-421A-A8DA-6EC86872BA02}" destId="{97C8B5F7-619E-4E76-9908-C14436C47EAF}" srcOrd="30"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02614A5-8B6F-419F-A3EA-88404BE04E12}" type="doc">
      <dgm:prSet loTypeId="urn:microsoft.com/office/officeart/2008/layout/PictureAccentList" loCatId="list" qsTypeId="urn:microsoft.com/office/officeart/2005/8/quickstyle/simple1" qsCatId="simple" csTypeId="urn:microsoft.com/office/officeart/2005/8/colors/accent2_2" csCatId="accent2" phldr="1"/>
      <dgm:spPr/>
      <dgm:t>
        <a:bodyPr/>
        <a:lstStyle/>
        <a:p>
          <a:endParaRPr lang="en-IN"/>
        </a:p>
      </dgm:t>
    </dgm:pt>
    <dgm:pt modelId="{843D9AA5-6801-4649-ACC1-C13DC5338232}">
      <dgm:prSet phldrT="[Text]" custT="1"/>
      <dgm:spPr>
        <a:solidFill>
          <a:srgbClr val="12629D"/>
        </a:solidFill>
      </dgm:spPr>
      <dgm:t>
        <a:bodyPr/>
        <a:lstStyle/>
        <a:p>
          <a:r>
            <a:rPr lang="en-US" sz="2400" dirty="0">
              <a:latin typeface="Trebuchet MS" panose="020B0603020202020204" pitchFamily="34" charset="0"/>
            </a:rPr>
            <a:t>Salaries cut by 15% until March 2021</a:t>
          </a:r>
          <a:endParaRPr lang="en-IN" sz="2400" dirty="0">
            <a:latin typeface="Trebuchet MS" panose="020B0603020202020204" pitchFamily="34" charset="0"/>
          </a:endParaRPr>
        </a:p>
      </dgm:t>
    </dgm:pt>
    <dgm:pt modelId="{E9D609DA-28FC-466F-99AC-E2E81DF06AE8}" type="parTrans" cxnId="{63B0FE2A-A9AE-4F64-BE50-DBB62DE3C5E7}">
      <dgm:prSet/>
      <dgm:spPr/>
      <dgm:t>
        <a:bodyPr/>
        <a:lstStyle/>
        <a:p>
          <a:endParaRPr lang="en-IN">
            <a:latin typeface="Trebuchet MS" panose="020B0603020202020204" pitchFamily="34" charset="0"/>
          </a:endParaRPr>
        </a:p>
      </dgm:t>
    </dgm:pt>
    <dgm:pt modelId="{CC5208D4-ECF4-46A4-A36D-7C12985D682C}" type="sibTrans" cxnId="{63B0FE2A-A9AE-4F64-BE50-DBB62DE3C5E7}">
      <dgm:prSet/>
      <dgm:spPr/>
      <dgm:t>
        <a:bodyPr/>
        <a:lstStyle/>
        <a:p>
          <a:endParaRPr lang="en-IN">
            <a:latin typeface="Trebuchet MS" panose="020B0603020202020204" pitchFamily="34" charset="0"/>
          </a:endParaRPr>
        </a:p>
      </dgm:t>
    </dgm:pt>
    <dgm:pt modelId="{74B810AB-E5DB-4320-8128-A46FD44DD776}">
      <dgm:prSet phldrT="[Text]" custT="1"/>
      <dgm:spPr>
        <a:solidFill>
          <a:srgbClr val="12629D"/>
        </a:solidFill>
      </dgm:spPr>
      <dgm:t>
        <a:bodyPr/>
        <a:lstStyle/>
        <a:p>
          <a:pPr algn="l"/>
          <a:r>
            <a:rPr lang="en-US" sz="2000" dirty="0">
              <a:latin typeface="Trebuchet MS" panose="020B0603020202020204" pitchFamily="34" charset="0"/>
            </a:rPr>
            <a:t>Limited impact on actuarial liability as the salary cut is temporary.</a:t>
          </a:r>
        </a:p>
        <a:p>
          <a:pPr algn="l"/>
          <a:r>
            <a:rPr lang="en-US" sz="2000" dirty="0">
              <a:latin typeface="Trebuchet MS" panose="020B0603020202020204" pitchFamily="34" charset="0"/>
            </a:rPr>
            <a:t>For employee exits during the period of salary cut, Actuarial gains will arise if benefits are paid based on the reduced salary and these will be recognized in OCI and not P&amp;L Account</a:t>
          </a:r>
        </a:p>
      </dgm:t>
    </dgm:pt>
    <dgm:pt modelId="{187E7F24-165C-4297-855B-D2A306124B45}" type="parTrans" cxnId="{04D18293-CE98-453D-86F7-13A367C7C1D2}">
      <dgm:prSet/>
      <dgm:spPr/>
      <dgm:t>
        <a:bodyPr/>
        <a:lstStyle/>
        <a:p>
          <a:endParaRPr lang="en-IN">
            <a:latin typeface="Trebuchet MS" panose="020B0603020202020204" pitchFamily="34" charset="0"/>
          </a:endParaRPr>
        </a:p>
      </dgm:t>
    </dgm:pt>
    <dgm:pt modelId="{0F151D29-580E-4632-A7F0-36D5A7AB15EE}" type="sibTrans" cxnId="{04D18293-CE98-453D-86F7-13A367C7C1D2}">
      <dgm:prSet/>
      <dgm:spPr/>
      <dgm:t>
        <a:bodyPr/>
        <a:lstStyle/>
        <a:p>
          <a:endParaRPr lang="en-IN">
            <a:latin typeface="Trebuchet MS" panose="020B0603020202020204" pitchFamily="34" charset="0"/>
          </a:endParaRPr>
        </a:p>
      </dgm:t>
    </dgm:pt>
    <dgm:pt modelId="{BBA3B03F-7971-4345-AEE7-25DDD34EBF45}">
      <dgm:prSet phldrT="[Text]" custT="1"/>
      <dgm:spPr>
        <a:solidFill>
          <a:srgbClr val="12629D"/>
        </a:solidFill>
      </dgm:spPr>
      <dgm:t>
        <a:bodyPr/>
        <a:lstStyle/>
        <a:p>
          <a:pPr marL="0" algn="l">
            <a:buNone/>
          </a:pPr>
          <a:r>
            <a:rPr lang="en-US" sz="2000" dirty="0">
              <a:latin typeface="Trebuchet MS" panose="020B0603020202020204" pitchFamily="34" charset="0"/>
            </a:rPr>
            <a:t>Actuarial gains likely to emerge and will be recognized in AOCI first</a:t>
          </a:r>
        </a:p>
        <a:p>
          <a:pPr marL="0" algn="l">
            <a:buNone/>
          </a:pPr>
          <a:r>
            <a:rPr lang="en-US" sz="2000" dirty="0">
              <a:latin typeface="Trebuchet MS" panose="020B0603020202020204" pitchFamily="34" charset="0"/>
            </a:rPr>
            <a:t>In future years they would be amortized and recognized in P&amp;L if they exceed the corridor</a:t>
          </a:r>
        </a:p>
      </dgm:t>
    </dgm:pt>
    <dgm:pt modelId="{F3D5CF6A-F007-47C9-A8C1-0C29C9837E98}" type="parTrans" cxnId="{87DD7849-C8B1-46A1-9F0D-E448F978D865}">
      <dgm:prSet/>
      <dgm:spPr/>
      <dgm:t>
        <a:bodyPr/>
        <a:lstStyle/>
        <a:p>
          <a:endParaRPr lang="en-IN">
            <a:latin typeface="Trebuchet MS" panose="020B0603020202020204" pitchFamily="34" charset="0"/>
          </a:endParaRPr>
        </a:p>
      </dgm:t>
    </dgm:pt>
    <dgm:pt modelId="{AEAEAAC8-F486-4D3B-BAF8-5C7A29C1B253}" type="sibTrans" cxnId="{87DD7849-C8B1-46A1-9F0D-E448F978D865}">
      <dgm:prSet/>
      <dgm:spPr/>
      <dgm:t>
        <a:bodyPr/>
        <a:lstStyle/>
        <a:p>
          <a:endParaRPr lang="en-IN">
            <a:latin typeface="Trebuchet MS" panose="020B0603020202020204" pitchFamily="34" charset="0"/>
          </a:endParaRPr>
        </a:p>
      </dgm:t>
    </dgm:pt>
    <dgm:pt modelId="{B38844A4-2C3A-44E8-8C79-4815FD5C1C3B}" type="pres">
      <dgm:prSet presAssocID="{F02614A5-8B6F-419F-A3EA-88404BE04E12}" presName="layout" presStyleCnt="0">
        <dgm:presLayoutVars>
          <dgm:chMax/>
          <dgm:chPref/>
          <dgm:dir/>
          <dgm:animOne val="branch"/>
          <dgm:animLvl val="lvl"/>
          <dgm:resizeHandles/>
        </dgm:presLayoutVars>
      </dgm:prSet>
      <dgm:spPr/>
    </dgm:pt>
    <dgm:pt modelId="{B4AA5129-726D-4B5D-8E6F-A204457BF695}" type="pres">
      <dgm:prSet presAssocID="{843D9AA5-6801-4649-ACC1-C13DC5338232}" presName="root" presStyleCnt="0">
        <dgm:presLayoutVars>
          <dgm:chMax/>
          <dgm:chPref val="4"/>
        </dgm:presLayoutVars>
      </dgm:prSet>
      <dgm:spPr/>
    </dgm:pt>
    <dgm:pt modelId="{ADC3BB0A-1E1B-4035-9837-0BC528DB0F20}" type="pres">
      <dgm:prSet presAssocID="{843D9AA5-6801-4649-ACC1-C13DC5338232}" presName="rootComposite" presStyleCnt="0">
        <dgm:presLayoutVars/>
      </dgm:prSet>
      <dgm:spPr/>
    </dgm:pt>
    <dgm:pt modelId="{8E1D84DD-600B-4072-ACC5-67FD79132EC8}" type="pres">
      <dgm:prSet presAssocID="{843D9AA5-6801-4649-ACC1-C13DC5338232}" presName="rootText" presStyleLbl="node0" presStyleIdx="0" presStyleCnt="1" custScaleY="61250">
        <dgm:presLayoutVars>
          <dgm:chMax/>
          <dgm:chPref val="4"/>
        </dgm:presLayoutVars>
      </dgm:prSet>
      <dgm:spPr/>
    </dgm:pt>
    <dgm:pt modelId="{EC859CBF-69D6-45DF-9243-8A62B5BD698B}" type="pres">
      <dgm:prSet presAssocID="{843D9AA5-6801-4649-ACC1-C13DC5338232}" presName="childShape" presStyleCnt="0">
        <dgm:presLayoutVars>
          <dgm:chMax val="0"/>
          <dgm:chPref val="0"/>
        </dgm:presLayoutVars>
      </dgm:prSet>
      <dgm:spPr/>
    </dgm:pt>
    <dgm:pt modelId="{9AD3F0F1-4896-4A14-899A-C0AC5ABBADFA}" type="pres">
      <dgm:prSet presAssocID="{74B810AB-E5DB-4320-8128-A46FD44DD776}" presName="childComposite" presStyleCnt="0">
        <dgm:presLayoutVars>
          <dgm:chMax val="0"/>
          <dgm:chPref val="0"/>
        </dgm:presLayoutVars>
      </dgm:prSet>
      <dgm:spPr/>
    </dgm:pt>
    <dgm:pt modelId="{8F4AACE6-6069-4659-BC66-2D40068BCE03}" type="pres">
      <dgm:prSet presAssocID="{74B810AB-E5DB-4320-8128-A46FD44DD776}" presName="Image"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DD472735-FB4A-4E62-A1DA-14F93FB09DCC}" type="pres">
      <dgm:prSet presAssocID="{74B810AB-E5DB-4320-8128-A46FD44DD776}" presName="childText" presStyleLbl="lnNode1" presStyleIdx="0" presStyleCnt="2" custScaleY="150128">
        <dgm:presLayoutVars>
          <dgm:chMax val="0"/>
          <dgm:chPref val="0"/>
          <dgm:bulletEnabled val="1"/>
        </dgm:presLayoutVars>
      </dgm:prSet>
      <dgm:spPr/>
    </dgm:pt>
    <dgm:pt modelId="{4A216828-4930-4AB8-8AAC-68BA6F69FB9C}" type="pres">
      <dgm:prSet presAssocID="{BBA3B03F-7971-4345-AEE7-25DDD34EBF45}" presName="childComposite" presStyleCnt="0">
        <dgm:presLayoutVars>
          <dgm:chMax val="0"/>
          <dgm:chPref val="0"/>
        </dgm:presLayoutVars>
      </dgm:prSet>
      <dgm:spPr/>
    </dgm:pt>
    <dgm:pt modelId="{33849878-C5F1-4E82-8F5A-B1F5B2642BC4}" type="pres">
      <dgm:prSet presAssocID="{BBA3B03F-7971-4345-AEE7-25DDD34EBF45}" presName="Image" presStyleLbl="nod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E82A09A2-0F68-4597-8389-83D57F68E872}" type="pres">
      <dgm:prSet presAssocID="{BBA3B03F-7971-4345-AEE7-25DDD34EBF45}" presName="childText" presStyleLbl="lnNode1" presStyleIdx="1" presStyleCnt="2" custScaleY="135000">
        <dgm:presLayoutVars>
          <dgm:chMax val="0"/>
          <dgm:chPref val="0"/>
          <dgm:bulletEnabled val="1"/>
        </dgm:presLayoutVars>
      </dgm:prSet>
      <dgm:spPr/>
    </dgm:pt>
  </dgm:ptLst>
  <dgm:cxnLst>
    <dgm:cxn modelId="{63B0FE2A-A9AE-4F64-BE50-DBB62DE3C5E7}" srcId="{F02614A5-8B6F-419F-A3EA-88404BE04E12}" destId="{843D9AA5-6801-4649-ACC1-C13DC5338232}" srcOrd="0" destOrd="0" parTransId="{E9D609DA-28FC-466F-99AC-E2E81DF06AE8}" sibTransId="{CC5208D4-ECF4-46A4-A36D-7C12985D682C}"/>
    <dgm:cxn modelId="{87DD7849-C8B1-46A1-9F0D-E448F978D865}" srcId="{843D9AA5-6801-4649-ACC1-C13DC5338232}" destId="{BBA3B03F-7971-4345-AEE7-25DDD34EBF45}" srcOrd="1" destOrd="0" parTransId="{F3D5CF6A-F007-47C9-A8C1-0C29C9837E98}" sibTransId="{AEAEAAC8-F486-4D3B-BAF8-5C7A29C1B253}"/>
    <dgm:cxn modelId="{83EB6393-A2E5-4628-AC13-627D3CB3B34C}" type="presOf" srcId="{843D9AA5-6801-4649-ACC1-C13DC5338232}" destId="{8E1D84DD-600B-4072-ACC5-67FD79132EC8}" srcOrd="0" destOrd="0" presId="urn:microsoft.com/office/officeart/2008/layout/PictureAccentList"/>
    <dgm:cxn modelId="{04D18293-CE98-453D-86F7-13A367C7C1D2}" srcId="{843D9AA5-6801-4649-ACC1-C13DC5338232}" destId="{74B810AB-E5DB-4320-8128-A46FD44DD776}" srcOrd="0" destOrd="0" parTransId="{187E7F24-165C-4297-855B-D2A306124B45}" sibTransId="{0F151D29-580E-4632-A7F0-36D5A7AB15EE}"/>
    <dgm:cxn modelId="{6A8F929C-7A53-4D65-B7E2-6126D9163342}" type="presOf" srcId="{F02614A5-8B6F-419F-A3EA-88404BE04E12}" destId="{B38844A4-2C3A-44E8-8C79-4815FD5C1C3B}" srcOrd="0" destOrd="0" presId="urn:microsoft.com/office/officeart/2008/layout/PictureAccentList"/>
    <dgm:cxn modelId="{52C873A8-9A5A-4B9E-992A-D31F275E17D2}" type="presOf" srcId="{BBA3B03F-7971-4345-AEE7-25DDD34EBF45}" destId="{E82A09A2-0F68-4597-8389-83D57F68E872}" srcOrd="0" destOrd="0" presId="urn:microsoft.com/office/officeart/2008/layout/PictureAccentList"/>
    <dgm:cxn modelId="{B8F334E3-E063-4854-B755-DBB9DD58CA73}" type="presOf" srcId="{74B810AB-E5DB-4320-8128-A46FD44DD776}" destId="{DD472735-FB4A-4E62-A1DA-14F93FB09DCC}" srcOrd="0" destOrd="0" presId="urn:microsoft.com/office/officeart/2008/layout/PictureAccentList"/>
    <dgm:cxn modelId="{58B802C4-DBA1-4C15-A83F-6BCF3C3A279D}" type="presParOf" srcId="{B38844A4-2C3A-44E8-8C79-4815FD5C1C3B}" destId="{B4AA5129-726D-4B5D-8E6F-A204457BF695}" srcOrd="0" destOrd="0" presId="urn:microsoft.com/office/officeart/2008/layout/PictureAccentList"/>
    <dgm:cxn modelId="{FAB06818-E6DA-4F73-96BA-3DE16AFC513A}" type="presParOf" srcId="{B4AA5129-726D-4B5D-8E6F-A204457BF695}" destId="{ADC3BB0A-1E1B-4035-9837-0BC528DB0F20}" srcOrd="0" destOrd="0" presId="urn:microsoft.com/office/officeart/2008/layout/PictureAccentList"/>
    <dgm:cxn modelId="{CE6B052F-8A8C-4480-8CC8-3F4F21AC52F3}" type="presParOf" srcId="{ADC3BB0A-1E1B-4035-9837-0BC528DB0F20}" destId="{8E1D84DD-600B-4072-ACC5-67FD79132EC8}" srcOrd="0" destOrd="0" presId="urn:microsoft.com/office/officeart/2008/layout/PictureAccentList"/>
    <dgm:cxn modelId="{50C6BFB0-3885-4927-A282-A1432D6C6567}" type="presParOf" srcId="{B4AA5129-726D-4B5D-8E6F-A204457BF695}" destId="{EC859CBF-69D6-45DF-9243-8A62B5BD698B}" srcOrd="1" destOrd="0" presId="urn:microsoft.com/office/officeart/2008/layout/PictureAccentList"/>
    <dgm:cxn modelId="{D512AE12-FC02-4E44-8913-031C13217BDD}" type="presParOf" srcId="{EC859CBF-69D6-45DF-9243-8A62B5BD698B}" destId="{9AD3F0F1-4896-4A14-899A-C0AC5ABBADFA}" srcOrd="0" destOrd="0" presId="urn:microsoft.com/office/officeart/2008/layout/PictureAccentList"/>
    <dgm:cxn modelId="{C1747A90-988C-4CE6-A499-45B372576D8A}" type="presParOf" srcId="{9AD3F0F1-4896-4A14-899A-C0AC5ABBADFA}" destId="{8F4AACE6-6069-4659-BC66-2D40068BCE03}" srcOrd="0" destOrd="0" presId="urn:microsoft.com/office/officeart/2008/layout/PictureAccentList"/>
    <dgm:cxn modelId="{9F1783EA-FB36-44E8-9344-040B6AB5A87E}" type="presParOf" srcId="{9AD3F0F1-4896-4A14-899A-C0AC5ABBADFA}" destId="{DD472735-FB4A-4E62-A1DA-14F93FB09DCC}" srcOrd="1" destOrd="0" presId="urn:microsoft.com/office/officeart/2008/layout/PictureAccentList"/>
    <dgm:cxn modelId="{7D7FA314-C2A8-4A10-A09C-94B66B12E85D}" type="presParOf" srcId="{EC859CBF-69D6-45DF-9243-8A62B5BD698B}" destId="{4A216828-4930-4AB8-8AAC-68BA6F69FB9C}" srcOrd="1" destOrd="0" presId="urn:microsoft.com/office/officeart/2008/layout/PictureAccentList"/>
    <dgm:cxn modelId="{F0B4E61E-590B-4A4D-884C-D28FEC619CDD}" type="presParOf" srcId="{4A216828-4930-4AB8-8AAC-68BA6F69FB9C}" destId="{33849878-C5F1-4E82-8F5A-B1F5B2642BC4}" srcOrd="0" destOrd="0" presId="urn:microsoft.com/office/officeart/2008/layout/PictureAccentList"/>
    <dgm:cxn modelId="{7E071E6F-46D6-4668-B12C-85848723752B}" type="presParOf" srcId="{4A216828-4930-4AB8-8AAC-68BA6F69FB9C}" destId="{E82A09A2-0F68-4597-8389-83D57F68E872}" srcOrd="1" destOrd="0" presId="urn:microsoft.com/office/officeart/2008/layout/Pictu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02614A5-8B6F-419F-A3EA-88404BE04E12}" type="doc">
      <dgm:prSet loTypeId="urn:microsoft.com/office/officeart/2008/layout/PictureAccentList" loCatId="list" qsTypeId="urn:microsoft.com/office/officeart/2005/8/quickstyle/simple1" qsCatId="simple" csTypeId="urn:microsoft.com/office/officeart/2005/8/colors/accent2_2" csCatId="accent2" phldr="1"/>
      <dgm:spPr/>
      <dgm:t>
        <a:bodyPr/>
        <a:lstStyle/>
        <a:p>
          <a:endParaRPr lang="en-IN"/>
        </a:p>
      </dgm:t>
    </dgm:pt>
    <dgm:pt modelId="{843D9AA5-6801-4649-ACC1-C13DC5338232}">
      <dgm:prSet phldrT="[Text]" custT="1"/>
      <dgm:spPr>
        <a:solidFill>
          <a:srgbClr val="12629D"/>
        </a:solidFill>
      </dgm:spPr>
      <dgm:t>
        <a:bodyPr/>
        <a:lstStyle/>
        <a:p>
          <a:r>
            <a:rPr lang="en-US" sz="2400" dirty="0">
              <a:latin typeface="Trebuchet MS" panose="020B0603020202020204" pitchFamily="34" charset="0"/>
            </a:rPr>
            <a:t>Involuntary redundancies reducing headcount by 12%</a:t>
          </a:r>
          <a:endParaRPr lang="en-IN" sz="2400" dirty="0">
            <a:latin typeface="Trebuchet MS" panose="020B0603020202020204" pitchFamily="34" charset="0"/>
          </a:endParaRPr>
        </a:p>
      </dgm:t>
    </dgm:pt>
    <dgm:pt modelId="{E9D609DA-28FC-466F-99AC-E2E81DF06AE8}" type="parTrans" cxnId="{63B0FE2A-A9AE-4F64-BE50-DBB62DE3C5E7}">
      <dgm:prSet/>
      <dgm:spPr/>
      <dgm:t>
        <a:bodyPr/>
        <a:lstStyle/>
        <a:p>
          <a:endParaRPr lang="en-IN">
            <a:latin typeface="Trebuchet MS" panose="020B0603020202020204" pitchFamily="34" charset="0"/>
          </a:endParaRPr>
        </a:p>
      </dgm:t>
    </dgm:pt>
    <dgm:pt modelId="{CC5208D4-ECF4-46A4-A36D-7C12985D682C}" type="sibTrans" cxnId="{63B0FE2A-A9AE-4F64-BE50-DBB62DE3C5E7}">
      <dgm:prSet/>
      <dgm:spPr/>
      <dgm:t>
        <a:bodyPr/>
        <a:lstStyle/>
        <a:p>
          <a:endParaRPr lang="en-IN">
            <a:latin typeface="Trebuchet MS" panose="020B0603020202020204" pitchFamily="34" charset="0"/>
          </a:endParaRPr>
        </a:p>
      </dgm:t>
    </dgm:pt>
    <dgm:pt modelId="{74B810AB-E5DB-4320-8128-A46FD44DD776}">
      <dgm:prSet phldrT="[Text]" custT="1"/>
      <dgm:spPr>
        <a:solidFill>
          <a:srgbClr val="12629D"/>
        </a:solidFill>
      </dgm:spPr>
      <dgm:t>
        <a:bodyPr/>
        <a:lstStyle/>
        <a:p>
          <a:pPr algn="l"/>
          <a:r>
            <a:rPr lang="en-US" sz="1800" dirty="0">
              <a:latin typeface="Trebuchet MS" panose="020B0603020202020204" pitchFamily="34" charset="0"/>
            </a:rPr>
            <a:t>Difference between liability and actual benefits paid recognized as Curtailment (gain)/ loss</a:t>
          </a:r>
        </a:p>
        <a:p>
          <a:pPr algn="l"/>
          <a:r>
            <a:rPr lang="en-US" sz="1800" dirty="0">
              <a:latin typeface="Trebuchet MS" panose="020B0603020202020204" pitchFamily="34" charset="0"/>
            </a:rPr>
            <a:t>Curtailment (gain)/ loss recognized immediately in P&amp;L</a:t>
          </a:r>
        </a:p>
        <a:p>
          <a:pPr algn="l"/>
          <a:r>
            <a:rPr lang="en-US" sz="1800" dirty="0">
              <a:latin typeface="Trebuchet MS" panose="020B0603020202020204" pitchFamily="34" charset="0"/>
            </a:rPr>
            <a:t>Pension plan members will be transferred to deferred category with the corresponding change in liability being recognized as Curtailment (gain)/ loss</a:t>
          </a:r>
        </a:p>
      </dgm:t>
    </dgm:pt>
    <dgm:pt modelId="{187E7F24-165C-4297-855B-D2A306124B45}" type="parTrans" cxnId="{04D18293-CE98-453D-86F7-13A367C7C1D2}">
      <dgm:prSet/>
      <dgm:spPr/>
      <dgm:t>
        <a:bodyPr/>
        <a:lstStyle/>
        <a:p>
          <a:endParaRPr lang="en-IN">
            <a:latin typeface="Trebuchet MS" panose="020B0603020202020204" pitchFamily="34" charset="0"/>
          </a:endParaRPr>
        </a:p>
      </dgm:t>
    </dgm:pt>
    <dgm:pt modelId="{0F151D29-580E-4632-A7F0-36D5A7AB15EE}" type="sibTrans" cxnId="{04D18293-CE98-453D-86F7-13A367C7C1D2}">
      <dgm:prSet/>
      <dgm:spPr/>
      <dgm:t>
        <a:bodyPr/>
        <a:lstStyle/>
        <a:p>
          <a:endParaRPr lang="en-IN">
            <a:latin typeface="Trebuchet MS" panose="020B0603020202020204" pitchFamily="34" charset="0"/>
          </a:endParaRPr>
        </a:p>
      </dgm:t>
    </dgm:pt>
    <dgm:pt modelId="{BBA3B03F-7971-4345-AEE7-25DDD34EBF45}">
      <dgm:prSet phldrT="[Text]" custT="1"/>
      <dgm:spPr>
        <a:solidFill>
          <a:srgbClr val="12629D"/>
        </a:solidFill>
      </dgm:spPr>
      <dgm:t>
        <a:bodyPr/>
        <a:lstStyle/>
        <a:p>
          <a:pPr marL="0" algn="l">
            <a:buNone/>
          </a:pPr>
          <a:endParaRPr lang="en-US" sz="1800" dirty="0">
            <a:latin typeface="Trebuchet MS" panose="020B0603020202020204" pitchFamily="34" charset="0"/>
          </a:endParaRPr>
        </a:p>
        <a:p>
          <a:pPr marL="0" algn="l">
            <a:buNone/>
          </a:pPr>
          <a:r>
            <a:rPr lang="en-US" sz="1800" dirty="0">
              <a:latin typeface="Trebuchet MS" panose="020B0603020202020204" pitchFamily="34" charset="0"/>
            </a:rPr>
            <a:t>Decrease in expected future working life by 10% or more would trigger curtailment </a:t>
          </a:r>
        </a:p>
        <a:p>
          <a:pPr marL="0" algn="l">
            <a:buNone/>
          </a:pPr>
          <a:r>
            <a:rPr lang="en-US" sz="1800" dirty="0">
              <a:latin typeface="Trebuchet MS" panose="020B0603020202020204" pitchFamily="34" charset="0"/>
            </a:rPr>
            <a:t>Any Unrecognized Past Service Cost is recognized in the P&amp;L same proportion as reduction in future working life </a:t>
          </a:r>
        </a:p>
        <a:p>
          <a:pPr marL="0" algn="l">
            <a:buNone/>
          </a:pPr>
          <a:r>
            <a:rPr lang="en-US" sz="1800" dirty="0">
              <a:latin typeface="Trebuchet MS" panose="020B0603020202020204" pitchFamily="34" charset="0"/>
            </a:rPr>
            <a:t>If the Curtailment Gain exceeds any Unrecognized AOCI Loss, the excess is a Curtailment gain in P&amp;L</a:t>
          </a:r>
        </a:p>
        <a:p>
          <a:pPr marL="0" algn="l">
            <a:buNone/>
          </a:pPr>
          <a:endParaRPr lang="en-US" sz="1800" dirty="0">
            <a:latin typeface="Trebuchet MS" panose="020B0603020202020204" pitchFamily="34" charset="0"/>
          </a:endParaRPr>
        </a:p>
      </dgm:t>
    </dgm:pt>
    <dgm:pt modelId="{F3D5CF6A-F007-47C9-A8C1-0C29C9837E98}" type="parTrans" cxnId="{87DD7849-C8B1-46A1-9F0D-E448F978D865}">
      <dgm:prSet/>
      <dgm:spPr/>
      <dgm:t>
        <a:bodyPr/>
        <a:lstStyle/>
        <a:p>
          <a:endParaRPr lang="en-IN">
            <a:latin typeface="Trebuchet MS" panose="020B0603020202020204" pitchFamily="34" charset="0"/>
          </a:endParaRPr>
        </a:p>
      </dgm:t>
    </dgm:pt>
    <dgm:pt modelId="{AEAEAAC8-F486-4D3B-BAF8-5C7A29C1B253}" type="sibTrans" cxnId="{87DD7849-C8B1-46A1-9F0D-E448F978D865}">
      <dgm:prSet/>
      <dgm:spPr/>
      <dgm:t>
        <a:bodyPr/>
        <a:lstStyle/>
        <a:p>
          <a:endParaRPr lang="en-IN">
            <a:latin typeface="Trebuchet MS" panose="020B0603020202020204" pitchFamily="34" charset="0"/>
          </a:endParaRPr>
        </a:p>
      </dgm:t>
    </dgm:pt>
    <dgm:pt modelId="{B38844A4-2C3A-44E8-8C79-4815FD5C1C3B}" type="pres">
      <dgm:prSet presAssocID="{F02614A5-8B6F-419F-A3EA-88404BE04E12}" presName="layout" presStyleCnt="0">
        <dgm:presLayoutVars>
          <dgm:chMax/>
          <dgm:chPref/>
          <dgm:dir/>
          <dgm:animOne val="branch"/>
          <dgm:animLvl val="lvl"/>
          <dgm:resizeHandles/>
        </dgm:presLayoutVars>
      </dgm:prSet>
      <dgm:spPr/>
    </dgm:pt>
    <dgm:pt modelId="{B4AA5129-726D-4B5D-8E6F-A204457BF695}" type="pres">
      <dgm:prSet presAssocID="{843D9AA5-6801-4649-ACC1-C13DC5338232}" presName="root" presStyleCnt="0">
        <dgm:presLayoutVars>
          <dgm:chMax/>
          <dgm:chPref val="4"/>
        </dgm:presLayoutVars>
      </dgm:prSet>
      <dgm:spPr/>
    </dgm:pt>
    <dgm:pt modelId="{ADC3BB0A-1E1B-4035-9837-0BC528DB0F20}" type="pres">
      <dgm:prSet presAssocID="{843D9AA5-6801-4649-ACC1-C13DC5338232}" presName="rootComposite" presStyleCnt="0">
        <dgm:presLayoutVars/>
      </dgm:prSet>
      <dgm:spPr/>
    </dgm:pt>
    <dgm:pt modelId="{8E1D84DD-600B-4072-ACC5-67FD79132EC8}" type="pres">
      <dgm:prSet presAssocID="{843D9AA5-6801-4649-ACC1-C13DC5338232}" presName="rootText" presStyleLbl="node0" presStyleIdx="0" presStyleCnt="1" custScaleY="61250">
        <dgm:presLayoutVars>
          <dgm:chMax/>
          <dgm:chPref val="4"/>
        </dgm:presLayoutVars>
      </dgm:prSet>
      <dgm:spPr/>
    </dgm:pt>
    <dgm:pt modelId="{EC859CBF-69D6-45DF-9243-8A62B5BD698B}" type="pres">
      <dgm:prSet presAssocID="{843D9AA5-6801-4649-ACC1-C13DC5338232}" presName="childShape" presStyleCnt="0">
        <dgm:presLayoutVars>
          <dgm:chMax val="0"/>
          <dgm:chPref val="0"/>
        </dgm:presLayoutVars>
      </dgm:prSet>
      <dgm:spPr/>
    </dgm:pt>
    <dgm:pt modelId="{9AD3F0F1-4896-4A14-899A-C0AC5ABBADFA}" type="pres">
      <dgm:prSet presAssocID="{74B810AB-E5DB-4320-8128-A46FD44DD776}" presName="childComposite" presStyleCnt="0">
        <dgm:presLayoutVars>
          <dgm:chMax val="0"/>
          <dgm:chPref val="0"/>
        </dgm:presLayoutVars>
      </dgm:prSet>
      <dgm:spPr/>
    </dgm:pt>
    <dgm:pt modelId="{8F4AACE6-6069-4659-BC66-2D40068BCE03}" type="pres">
      <dgm:prSet presAssocID="{74B810AB-E5DB-4320-8128-A46FD44DD776}" presName="Image"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DD472735-FB4A-4E62-A1DA-14F93FB09DCC}" type="pres">
      <dgm:prSet presAssocID="{74B810AB-E5DB-4320-8128-A46FD44DD776}" presName="childText" presStyleLbl="lnNode1" presStyleIdx="0" presStyleCnt="2" custScaleY="150128">
        <dgm:presLayoutVars>
          <dgm:chMax val="0"/>
          <dgm:chPref val="0"/>
          <dgm:bulletEnabled val="1"/>
        </dgm:presLayoutVars>
      </dgm:prSet>
      <dgm:spPr/>
    </dgm:pt>
    <dgm:pt modelId="{4A216828-4930-4AB8-8AAC-68BA6F69FB9C}" type="pres">
      <dgm:prSet presAssocID="{BBA3B03F-7971-4345-AEE7-25DDD34EBF45}" presName="childComposite" presStyleCnt="0">
        <dgm:presLayoutVars>
          <dgm:chMax val="0"/>
          <dgm:chPref val="0"/>
        </dgm:presLayoutVars>
      </dgm:prSet>
      <dgm:spPr/>
    </dgm:pt>
    <dgm:pt modelId="{33849878-C5F1-4E82-8F5A-B1F5B2642BC4}" type="pres">
      <dgm:prSet presAssocID="{BBA3B03F-7971-4345-AEE7-25DDD34EBF45}" presName="Image" presStyleLbl="nod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E82A09A2-0F68-4597-8389-83D57F68E872}" type="pres">
      <dgm:prSet presAssocID="{BBA3B03F-7971-4345-AEE7-25DDD34EBF45}" presName="childText" presStyleLbl="lnNode1" presStyleIdx="1" presStyleCnt="2" custScaleY="135000">
        <dgm:presLayoutVars>
          <dgm:chMax val="0"/>
          <dgm:chPref val="0"/>
          <dgm:bulletEnabled val="1"/>
        </dgm:presLayoutVars>
      </dgm:prSet>
      <dgm:spPr/>
    </dgm:pt>
  </dgm:ptLst>
  <dgm:cxnLst>
    <dgm:cxn modelId="{63B0FE2A-A9AE-4F64-BE50-DBB62DE3C5E7}" srcId="{F02614A5-8B6F-419F-A3EA-88404BE04E12}" destId="{843D9AA5-6801-4649-ACC1-C13DC5338232}" srcOrd="0" destOrd="0" parTransId="{E9D609DA-28FC-466F-99AC-E2E81DF06AE8}" sibTransId="{CC5208D4-ECF4-46A4-A36D-7C12985D682C}"/>
    <dgm:cxn modelId="{87DD7849-C8B1-46A1-9F0D-E448F978D865}" srcId="{843D9AA5-6801-4649-ACC1-C13DC5338232}" destId="{BBA3B03F-7971-4345-AEE7-25DDD34EBF45}" srcOrd="1" destOrd="0" parTransId="{F3D5CF6A-F007-47C9-A8C1-0C29C9837E98}" sibTransId="{AEAEAAC8-F486-4D3B-BAF8-5C7A29C1B253}"/>
    <dgm:cxn modelId="{83EB6393-A2E5-4628-AC13-627D3CB3B34C}" type="presOf" srcId="{843D9AA5-6801-4649-ACC1-C13DC5338232}" destId="{8E1D84DD-600B-4072-ACC5-67FD79132EC8}" srcOrd="0" destOrd="0" presId="urn:microsoft.com/office/officeart/2008/layout/PictureAccentList"/>
    <dgm:cxn modelId="{04D18293-CE98-453D-86F7-13A367C7C1D2}" srcId="{843D9AA5-6801-4649-ACC1-C13DC5338232}" destId="{74B810AB-E5DB-4320-8128-A46FD44DD776}" srcOrd="0" destOrd="0" parTransId="{187E7F24-165C-4297-855B-D2A306124B45}" sibTransId="{0F151D29-580E-4632-A7F0-36D5A7AB15EE}"/>
    <dgm:cxn modelId="{6A8F929C-7A53-4D65-B7E2-6126D9163342}" type="presOf" srcId="{F02614A5-8B6F-419F-A3EA-88404BE04E12}" destId="{B38844A4-2C3A-44E8-8C79-4815FD5C1C3B}" srcOrd="0" destOrd="0" presId="urn:microsoft.com/office/officeart/2008/layout/PictureAccentList"/>
    <dgm:cxn modelId="{52C873A8-9A5A-4B9E-992A-D31F275E17D2}" type="presOf" srcId="{BBA3B03F-7971-4345-AEE7-25DDD34EBF45}" destId="{E82A09A2-0F68-4597-8389-83D57F68E872}" srcOrd="0" destOrd="0" presId="urn:microsoft.com/office/officeart/2008/layout/PictureAccentList"/>
    <dgm:cxn modelId="{B8F334E3-E063-4854-B755-DBB9DD58CA73}" type="presOf" srcId="{74B810AB-E5DB-4320-8128-A46FD44DD776}" destId="{DD472735-FB4A-4E62-A1DA-14F93FB09DCC}" srcOrd="0" destOrd="0" presId="urn:microsoft.com/office/officeart/2008/layout/PictureAccentList"/>
    <dgm:cxn modelId="{58B802C4-DBA1-4C15-A83F-6BCF3C3A279D}" type="presParOf" srcId="{B38844A4-2C3A-44E8-8C79-4815FD5C1C3B}" destId="{B4AA5129-726D-4B5D-8E6F-A204457BF695}" srcOrd="0" destOrd="0" presId="urn:microsoft.com/office/officeart/2008/layout/PictureAccentList"/>
    <dgm:cxn modelId="{FAB06818-E6DA-4F73-96BA-3DE16AFC513A}" type="presParOf" srcId="{B4AA5129-726D-4B5D-8E6F-A204457BF695}" destId="{ADC3BB0A-1E1B-4035-9837-0BC528DB0F20}" srcOrd="0" destOrd="0" presId="urn:microsoft.com/office/officeart/2008/layout/PictureAccentList"/>
    <dgm:cxn modelId="{CE6B052F-8A8C-4480-8CC8-3F4F21AC52F3}" type="presParOf" srcId="{ADC3BB0A-1E1B-4035-9837-0BC528DB0F20}" destId="{8E1D84DD-600B-4072-ACC5-67FD79132EC8}" srcOrd="0" destOrd="0" presId="urn:microsoft.com/office/officeart/2008/layout/PictureAccentList"/>
    <dgm:cxn modelId="{50C6BFB0-3885-4927-A282-A1432D6C6567}" type="presParOf" srcId="{B4AA5129-726D-4B5D-8E6F-A204457BF695}" destId="{EC859CBF-69D6-45DF-9243-8A62B5BD698B}" srcOrd="1" destOrd="0" presId="urn:microsoft.com/office/officeart/2008/layout/PictureAccentList"/>
    <dgm:cxn modelId="{D512AE12-FC02-4E44-8913-031C13217BDD}" type="presParOf" srcId="{EC859CBF-69D6-45DF-9243-8A62B5BD698B}" destId="{9AD3F0F1-4896-4A14-899A-C0AC5ABBADFA}" srcOrd="0" destOrd="0" presId="urn:microsoft.com/office/officeart/2008/layout/PictureAccentList"/>
    <dgm:cxn modelId="{C1747A90-988C-4CE6-A499-45B372576D8A}" type="presParOf" srcId="{9AD3F0F1-4896-4A14-899A-C0AC5ABBADFA}" destId="{8F4AACE6-6069-4659-BC66-2D40068BCE03}" srcOrd="0" destOrd="0" presId="urn:microsoft.com/office/officeart/2008/layout/PictureAccentList"/>
    <dgm:cxn modelId="{9F1783EA-FB36-44E8-9344-040B6AB5A87E}" type="presParOf" srcId="{9AD3F0F1-4896-4A14-899A-C0AC5ABBADFA}" destId="{DD472735-FB4A-4E62-A1DA-14F93FB09DCC}" srcOrd="1" destOrd="0" presId="urn:microsoft.com/office/officeart/2008/layout/PictureAccentList"/>
    <dgm:cxn modelId="{7D7FA314-C2A8-4A10-A09C-94B66B12E85D}" type="presParOf" srcId="{EC859CBF-69D6-45DF-9243-8A62B5BD698B}" destId="{4A216828-4930-4AB8-8AAC-68BA6F69FB9C}" srcOrd="1" destOrd="0" presId="urn:microsoft.com/office/officeart/2008/layout/PictureAccentList"/>
    <dgm:cxn modelId="{F0B4E61E-590B-4A4D-884C-D28FEC619CDD}" type="presParOf" srcId="{4A216828-4930-4AB8-8AAC-68BA6F69FB9C}" destId="{33849878-C5F1-4E82-8F5A-B1F5B2642BC4}" srcOrd="0" destOrd="0" presId="urn:microsoft.com/office/officeart/2008/layout/PictureAccentList"/>
    <dgm:cxn modelId="{7E071E6F-46D6-4668-B12C-85848723752B}" type="presParOf" srcId="{4A216828-4930-4AB8-8AAC-68BA6F69FB9C}" destId="{E82A09A2-0F68-4597-8389-83D57F68E872}" srcOrd="1" destOrd="0" presId="urn:microsoft.com/office/officeart/2008/layout/Pictu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55C73E4-99C9-4EB2-9D45-A39FB6B9BD65}" type="doc">
      <dgm:prSet loTypeId="urn:microsoft.com/office/officeart/2005/8/layout/list1" loCatId="list" qsTypeId="urn:microsoft.com/office/officeart/2005/8/quickstyle/simple2" qsCatId="simple" csTypeId="urn:microsoft.com/office/officeart/2005/8/colors/accent2_2" csCatId="accent2" phldr="1"/>
      <dgm:spPr/>
      <dgm:t>
        <a:bodyPr/>
        <a:lstStyle/>
        <a:p>
          <a:endParaRPr lang="en-IN"/>
        </a:p>
      </dgm:t>
    </dgm:pt>
    <dgm:pt modelId="{31EC5A3C-91EE-4D7C-94A3-207760AE2608}">
      <dgm:prSet phldrT="[Text]" custT="1"/>
      <dgm:spPr>
        <a:solidFill>
          <a:srgbClr val="12629D"/>
        </a:solidFill>
      </dgm:spPr>
      <dgm:t>
        <a:bodyPr/>
        <a:lstStyle/>
        <a:p>
          <a:r>
            <a:rPr lang="en-IN" sz="1800" dirty="0">
              <a:latin typeface="Trebuchet MS" panose="020B0603020202020204" pitchFamily="34" charset="0"/>
            </a:rPr>
            <a:t>Ensuring reporting and accounting of special events is done accurately in line with prescribed accounting standards </a:t>
          </a:r>
        </a:p>
      </dgm:t>
    </dgm:pt>
    <dgm:pt modelId="{8B02E703-FE43-4723-BBA9-F9ED70084C1F}" type="sibTrans" cxnId="{94F97881-4E4D-49BB-AFC6-104584CB6BF5}">
      <dgm:prSet/>
      <dgm:spPr/>
      <dgm:t>
        <a:bodyPr/>
        <a:lstStyle/>
        <a:p>
          <a:endParaRPr lang="en-IN">
            <a:latin typeface="Trebuchet MS" panose="020B0603020202020204" pitchFamily="34" charset="0"/>
          </a:endParaRPr>
        </a:p>
      </dgm:t>
    </dgm:pt>
    <dgm:pt modelId="{F32695AA-44B1-45D1-875F-3E7A76D423EC}" type="parTrans" cxnId="{94F97881-4E4D-49BB-AFC6-104584CB6BF5}">
      <dgm:prSet/>
      <dgm:spPr/>
      <dgm:t>
        <a:bodyPr/>
        <a:lstStyle/>
        <a:p>
          <a:endParaRPr lang="en-IN">
            <a:latin typeface="Trebuchet MS" panose="020B0603020202020204" pitchFamily="34" charset="0"/>
          </a:endParaRPr>
        </a:p>
      </dgm:t>
    </dgm:pt>
    <dgm:pt modelId="{E43A8EAA-9FBF-40F7-BA4F-B2E0A85D21FD}">
      <dgm:prSet phldrT="[Text]" custT="1"/>
      <dgm:spPr>
        <a:solidFill>
          <a:srgbClr val="12629D"/>
        </a:solidFill>
      </dgm:spPr>
      <dgm:t>
        <a:bodyPr/>
        <a:lstStyle/>
        <a:p>
          <a:r>
            <a:rPr lang="en-US" sz="1800" dirty="0">
              <a:latin typeface="Trebuchet MS" panose="020B0603020202020204" pitchFamily="34" charset="0"/>
            </a:rPr>
            <a:t>Provide advice on the assumption setting and review process during shocks like COVID</a:t>
          </a:r>
          <a:endParaRPr lang="en-IN" sz="1800" dirty="0">
            <a:latin typeface="Trebuchet MS" panose="020B0603020202020204" pitchFamily="34" charset="0"/>
          </a:endParaRPr>
        </a:p>
      </dgm:t>
    </dgm:pt>
    <dgm:pt modelId="{524D7B43-D7E5-46AE-A664-F091B9BB8E61}" type="sibTrans" cxnId="{6B5EB1F2-1A58-408A-9182-C83DD5839E9F}">
      <dgm:prSet/>
      <dgm:spPr/>
      <dgm:t>
        <a:bodyPr/>
        <a:lstStyle/>
        <a:p>
          <a:endParaRPr lang="en-IN">
            <a:latin typeface="Trebuchet MS" panose="020B0603020202020204" pitchFamily="34" charset="0"/>
          </a:endParaRPr>
        </a:p>
      </dgm:t>
    </dgm:pt>
    <dgm:pt modelId="{6163A573-6257-44AF-AAC2-592525DC6F4E}" type="parTrans" cxnId="{6B5EB1F2-1A58-408A-9182-C83DD5839E9F}">
      <dgm:prSet/>
      <dgm:spPr/>
      <dgm:t>
        <a:bodyPr/>
        <a:lstStyle/>
        <a:p>
          <a:endParaRPr lang="en-IN">
            <a:latin typeface="Trebuchet MS" panose="020B0603020202020204" pitchFamily="34" charset="0"/>
          </a:endParaRPr>
        </a:p>
      </dgm:t>
    </dgm:pt>
    <dgm:pt modelId="{6CD7606A-8DA0-49D1-9909-8899E4CAD054}">
      <dgm:prSet custT="1"/>
      <dgm:spPr>
        <a:solidFill>
          <a:srgbClr val="12629D"/>
        </a:solidFill>
      </dgm:spPr>
      <dgm:t>
        <a:bodyPr/>
        <a:lstStyle/>
        <a:p>
          <a:r>
            <a:rPr lang="en-IN" sz="1800" dirty="0">
              <a:latin typeface="Trebuchet MS" panose="020B0603020202020204" pitchFamily="34" charset="0"/>
            </a:rPr>
            <a:t>Assist organisations in reviewing their Employee Benefit Plans funding strategies</a:t>
          </a:r>
        </a:p>
      </dgm:t>
    </dgm:pt>
    <dgm:pt modelId="{ECF4BB6B-86CD-4BA8-98DA-14686F974901}" type="sibTrans" cxnId="{46EF28BE-C9BE-4904-B247-7C1E254368A2}">
      <dgm:prSet/>
      <dgm:spPr/>
      <dgm:t>
        <a:bodyPr/>
        <a:lstStyle/>
        <a:p>
          <a:endParaRPr lang="en-IN"/>
        </a:p>
      </dgm:t>
    </dgm:pt>
    <dgm:pt modelId="{EB72DEC6-72B8-43E2-AE95-BE27C18FD3FB}" type="parTrans" cxnId="{46EF28BE-C9BE-4904-B247-7C1E254368A2}">
      <dgm:prSet/>
      <dgm:spPr/>
      <dgm:t>
        <a:bodyPr/>
        <a:lstStyle/>
        <a:p>
          <a:endParaRPr lang="en-IN"/>
        </a:p>
      </dgm:t>
    </dgm:pt>
    <dgm:pt modelId="{4B6F2C07-8FDA-4748-9278-0AEF8C23511E}">
      <dgm:prSet phldrT="[Text]" custT="1"/>
      <dgm:spPr>
        <a:solidFill>
          <a:srgbClr val="12629D"/>
        </a:solidFill>
      </dgm:spPr>
      <dgm:t>
        <a:bodyPr/>
        <a:lstStyle/>
        <a:p>
          <a:r>
            <a:rPr lang="en-IN" sz="1800" dirty="0">
              <a:latin typeface="Trebuchet MS" panose="020B0603020202020204" pitchFamily="34" charset="0"/>
            </a:rPr>
            <a:t>Help organisations with overall Benefits redesign options and cost-saving project work along with other stakeholders</a:t>
          </a:r>
        </a:p>
      </dgm:t>
    </dgm:pt>
    <dgm:pt modelId="{3D78385F-545D-4630-85D6-A9405BE71D53}" type="sibTrans" cxnId="{265E9B52-4804-4F70-9512-83A541F480D4}">
      <dgm:prSet/>
      <dgm:spPr/>
      <dgm:t>
        <a:bodyPr/>
        <a:lstStyle/>
        <a:p>
          <a:endParaRPr lang="en-IN">
            <a:latin typeface="Trebuchet MS" panose="020B0603020202020204" pitchFamily="34" charset="0"/>
          </a:endParaRPr>
        </a:p>
      </dgm:t>
    </dgm:pt>
    <dgm:pt modelId="{5C54FBB3-3874-4E25-867F-62C245484243}" type="parTrans" cxnId="{265E9B52-4804-4F70-9512-83A541F480D4}">
      <dgm:prSet/>
      <dgm:spPr/>
      <dgm:t>
        <a:bodyPr/>
        <a:lstStyle/>
        <a:p>
          <a:endParaRPr lang="en-IN">
            <a:latin typeface="Trebuchet MS" panose="020B0603020202020204" pitchFamily="34" charset="0"/>
          </a:endParaRPr>
        </a:p>
      </dgm:t>
    </dgm:pt>
    <dgm:pt modelId="{05C9EC8D-ECCE-421A-A8DA-6EC86872BA02}" type="pres">
      <dgm:prSet presAssocID="{B55C73E4-99C9-4EB2-9D45-A39FB6B9BD65}" presName="linear" presStyleCnt="0">
        <dgm:presLayoutVars>
          <dgm:dir/>
          <dgm:animLvl val="lvl"/>
          <dgm:resizeHandles val="exact"/>
        </dgm:presLayoutVars>
      </dgm:prSet>
      <dgm:spPr/>
    </dgm:pt>
    <dgm:pt modelId="{F4A4FE1C-0741-477D-9459-94F3358EAE20}" type="pres">
      <dgm:prSet presAssocID="{31EC5A3C-91EE-4D7C-94A3-207760AE2608}" presName="parentLin" presStyleCnt="0"/>
      <dgm:spPr/>
    </dgm:pt>
    <dgm:pt modelId="{691033DC-88FE-4F58-A8F1-E0D78611058E}" type="pres">
      <dgm:prSet presAssocID="{31EC5A3C-91EE-4D7C-94A3-207760AE2608}" presName="parentLeftMargin" presStyleLbl="node1" presStyleIdx="0" presStyleCnt="4"/>
      <dgm:spPr/>
    </dgm:pt>
    <dgm:pt modelId="{A497D6AF-CE7D-430B-83A3-892DC7C86409}" type="pres">
      <dgm:prSet presAssocID="{31EC5A3C-91EE-4D7C-94A3-207760AE2608}" presName="parentText" presStyleLbl="node1" presStyleIdx="0" presStyleCnt="4" custScaleX="129354">
        <dgm:presLayoutVars>
          <dgm:chMax val="0"/>
          <dgm:bulletEnabled val="1"/>
        </dgm:presLayoutVars>
      </dgm:prSet>
      <dgm:spPr/>
    </dgm:pt>
    <dgm:pt modelId="{785FF608-7268-48F2-9D5A-C4143511FFA8}" type="pres">
      <dgm:prSet presAssocID="{31EC5A3C-91EE-4D7C-94A3-207760AE2608}" presName="negativeSpace" presStyleCnt="0"/>
      <dgm:spPr/>
    </dgm:pt>
    <dgm:pt modelId="{03828CA6-E73B-47DB-822F-14D7157D6FF9}" type="pres">
      <dgm:prSet presAssocID="{31EC5A3C-91EE-4D7C-94A3-207760AE2608}" presName="childText" presStyleLbl="conFgAcc1" presStyleIdx="0" presStyleCnt="4">
        <dgm:presLayoutVars>
          <dgm:bulletEnabled val="1"/>
        </dgm:presLayoutVars>
      </dgm:prSet>
      <dgm:spPr>
        <a:ln>
          <a:solidFill>
            <a:srgbClr val="12629D"/>
          </a:solidFill>
        </a:ln>
      </dgm:spPr>
    </dgm:pt>
    <dgm:pt modelId="{A45ECECE-ADF9-40B4-A9A7-840779B88C8B}" type="pres">
      <dgm:prSet presAssocID="{8B02E703-FE43-4723-BBA9-F9ED70084C1F}" presName="spaceBetweenRectangles" presStyleCnt="0"/>
      <dgm:spPr/>
    </dgm:pt>
    <dgm:pt modelId="{58035CD0-31A1-47C7-B15F-1D49EE4E8A1B}" type="pres">
      <dgm:prSet presAssocID="{E43A8EAA-9FBF-40F7-BA4F-B2E0A85D21FD}" presName="parentLin" presStyleCnt="0"/>
      <dgm:spPr/>
    </dgm:pt>
    <dgm:pt modelId="{F0ED2C56-037E-4BD4-AE8C-45D888C9FF1B}" type="pres">
      <dgm:prSet presAssocID="{E43A8EAA-9FBF-40F7-BA4F-B2E0A85D21FD}" presName="parentLeftMargin" presStyleLbl="node1" presStyleIdx="0" presStyleCnt="4"/>
      <dgm:spPr/>
    </dgm:pt>
    <dgm:pt modelId="{EB9348AF-8196-43B5-AA3D-64931A974C64}" type="pres">
      <dgm:prSet presAssocID="{E43A8EAA-9FBF-40F7-BA4F-B2E0A85D21FD}" presName="parentText" presStyleLbl="node1" presStyleIdx="1" presStyleCnt="4" custScaleX="129354">
        <dgm:presLayoutVars>
          <dgm:chMax val="0"/>
          <dgm:bulletEnabled val="1"/>
        </dgm:presLayoutVars>
      </dgm:prSet>
      <dgm:spPr/>
    </dgm:pt>
    <dgm:pt modelId="{D2737696-4AE0-4F73-8CD6-C8C30C3066A7}" type="pres">
      <dgm:prSet presAssocID="{E43A8EAA-9FBF-40F7-BA4F-B2E0A85D21FD}" presName="negativeSpace" presStyleCnt="0"/>
      <dgm:spPr/>
    </dgm:pt>
    <dgm:pt modelId="{C3DD7282-9A96-4BD0-A4D2-3DC01816FA11}" type="pres">
      <dgm:prSet presAssocID="{E43A8EAA-9FBF-40F7-BA4F-B2E0A85D21FD}" presName="childText" presStyleLbl="conFgAcc1" presStyleIdx="1" presStyleCnt="4">
        <dgm:presLayoutVars>
          <dgm:bulletEnabled val="1"/>
        </dgm:presLayoutVars>
      </dgm:prSet>
      <dgm:spPr>
        <a:ln>
          <a:solidFill>
            <a:srgbClr val="12629D"/>
          </a:solidFill>
        </a:ln>
      </dgm:spPr>
    </dgm:pt>
    <dgm:pt modelId="{05399773-3C9B-4024-8CF9-487EC91394B0}" type="pres">
      <dgm:prSet presAssocID="{524D7B43-D7E5-46AE-A664-F091B9BB8E61}" presName="spaceBetweenRectangles" presStyleCnt="0"/>
      <dgm:spPr/>
    </dgm:pt>
    <dgm:pt modelId="{AC0AAAEC-FB92-4297-824C-26CBCA2A697B}" type="pres">
      <dgm:prSet presAssocID="{6CD7606A-8DA0-49D1-9909-8899E4CAD054}" presName="parentLin" presStyleCnt="0"/>
      <dgm:spPr/>
    </dgm:pt>
    <dgm:pt modelId="{C9ACB9B6-F2B7-4366-81B4-3699F99BEB6B}" type="pres">
      <dgm:prSet presAssocID="{6CD7606A-8DA0-49D1-9909-8899E4CAD054}" presName="parentLeftMargin" presStyleLbl="node1" presStyleIdx="1" presStyleCnt="4"/>
      <dgm:spPr/>
    </dgm:pt>
    <dgm:pt modelId="{B8C8C3CA-4935-4E3A-8D2B-144C83E2B885}" type="pres">
      <dgm:prSet presAssocID="{6CD7606A-8DA0-49D1-9909-8899E4CAD054}" presName="parentText" presStyleLbl="node1" presStyleIdx="2" presStyleCnt="4" custScaleX="130134">
        <dgm:presLayoutVars>
          <dgm:chMax val="0"/>
          <dgm:bulletEnabled val="1"/>
        </dgm:presLayoutVars>
      </dgm:prSet>
      <dgm:spPr/>
    </dgm:pt>
    <dgm:pt modelId="{739BB709-C0AB-4CE3-87EB-A08081D265B5}" type="pres">
      <dgm:prSet presAssocID="{6CD7606A-8DA0-49D1-9909-8899E4CAD054}" presName="negativeSpace" presStyleCnt="0"/>
      <dgm:spPr/>
    </dgm:pt>
    <dgm:pt modelId="{537774C2-1CD8-4E71-B00F-058BCDF24A4E}" type="pres">
      <dgm:prSet presAssocID="{6CD7606A-8DA0-49D1-9909-8899E4CAD054}" presName="childText" presStyleLbl="conFgAcc1" presStyleIdx="2" presStyleCnt="4">
        <dgm:presLayoutVars>
          <dgm:bulletEnabled val="1"/>
        </dgm:presLayoutVars>
      </dgm:prSet>
      <dgm:spPr>
        <a:ln>
          <a:solidFill>
            <a:srgbClr val="12629D"/>
          </a:solidFill>
        </a:ln>
      </dgm:spPr>
    </dgm:pt>
    <dgm:pt modelId="{4B42C4AC-350A-4783-A22E-DCF579E1F66C}" type="pres">
      <dgm:prSet presAssocID="{ECF4BB6B-86CD-4BA8-98DA-14686F974901}" presName="spaceBetweenRectangles" presStyleCnt="0"/>
      <dgm:spPr/>
    </dgm:pt>
    <dgm:pt modelId="{97265787-AD9F-4674-B98C-E894ECF689DD}" type="pres">
      <dgm:prSet presAssocID="{4B6F2C07-8FDA-4748-9278-0AEF8C23511E}" presName="parentLin" presStyleCnt="0"/>
      <dgm:spPr/>
    </dgm:pt>
    <dgm:pt modelId="{51D1DCCF-71DD-4878-A4DC-A83F45C0D3AC}" type="pres">
      <dgm:prSet presAssocID="{4B6F2C07-8FDA-4748-9278-0AEF8C23511E}" presName="parentLeftMargin" presStyleLbl="node1" presStyleIdx="2" presStyleCnt="4"/>
      <dgm:spPr/>
    </dgm:pt>
    <dgm:pt modelId="{AE7950F6-A742-4D6D-9172-0A3EF7324451}" type="pres">
      <dgm:prSet presAssocID="{4B6F2C07-8FDA-4748-9278-0AEF8C23511E}" presName="parentText" presStyleLbl="node1" presStyleIdx="3" presStyleCnt="4" custScaleX="129354">
        <dgm:presLayoutVars>
          <dgm:chMax val="0"/>
          <dgm:bulletEnabled val="1"/>
        </dgm:presLayoutVars>
      </dgm:prSet>
      <dgm:spPr/>
    </dgm:pt>
    <dgm:pt modelId="{9E345A17-33D3-457A-8473-36E8D37344C2}" type="pres">
      <dgm:prSet presAssocID="{4B6F2C07-8FDA-4748-9278-0AEF8C23511E}" presName="negativeSpace" presStyleCnt="0"/>
      <dgm:spPr/>
    </dgm:pt>
    <dgm:pt modelId="{40D19B67-FB22-43FD-BFEF-479096CED25A}" type="pres">
      <dgm:prSet presAssocID="{4B6F2C07-8FDA-4748-9278-0AEF8C23511E}" presName="childText" presStyleLbl="conFgAcc1" presStyleIdx="3" presStyleCnt="4">
        <dgm:presLayoutVars>
          <dgm:bulletEnabled val="1"/>
        </dgm:presLayoutVars>
      </dgm:prSet>
      <dgm:spPr>
        <a:ln>
          <a:solidFill>
            <a:srgbClr val="12629D"/>
          </a:solidFill>
        </a:ln>
      </dgm:spPr>
    </dgm:pt>
  </dgm:ptLst>
  <dgm:cxnLst>
    <dgm:cxn modelId="{F4E31E23-029B-48C0-B972-89CA1E4AAD44}" type="presOf" srcId="{4B6F2C07-8FDA-4748-9278-0AEF8C23511E}" destId="{AE7950F6-A742-4D6D-9172-0A3EF7324451}" srcOrd="1" destOrd="0" presId="urn:microsoft.com/office/officeart/2005/8/layout/list1"/>
    <dgm:cxn modelId="{E6A4C22B-7E1C-4350-9A72-2F92C60B42A7}" type="presOf" srcId="{4B6F2C07-8FDA-4748-9278-0AEF8C23511E}" destId="{51D1DCCF-71DD-4878-A4DC-A83F45C0D3AC}" srcOrd="0" destOrd="0" presId="urn:microsoft.com/office/officeart/2005/8/layout/list1"/>
    <dgm:cxn modelId="{03E46568-F51B-4B98-B6AB-A4D0DF990E01}" type="presOf" srcId="{E43A8EAA-9FBF-40F7-BA4F-B2E0A85D21FD}" destId="{EB9348AF-8196-43B5-AA3D-64931A974C64}" srcOrd="1" destOrd="0" presId="urn:microsoft.com/office/officeart/2005/8/layout/list1"/>
    <dgm:cxn modelId="{265E9B52-4804-4F70-9512-83A541F480D4}" srcId="{B55C73E4-99C9-4EB2-9D45-A39FB6B9BD65}" destId="{4B6F2C07-8FDA-4748-9278-0AEF8C23511E}" srcOrd="3" destOrd="0" parTransId="{5C54FBB3-3874-4E25-867F-62C245484243}" sibTransId="{3D78385F-545D-4630-85D6-A9405BE71D53}"/>
    <dgm:cxn modelId="{D34EF853-9F2E-4E27-87C7-A956C4D3C1A2}" type="presOf" srcId="{31EC5A3C-91EE-4D7C-94A3-207760AE2608}" destId="{691033DC-88FE-4F58-A8F1-E0D78611058E}" srcOrd="0" destOrd="0" presId="urn:microsoft.com/office/officeart/2005/8/layout/list1"/>
    <dgm:cxn modelId="{94F97881-4E4D-49BB-AFC6-104584CB6BF5}" srcId="{B55C73E4-99C9-4EB2-9D45-A39FB6B9BD65}" destId="{31EC5A3C-91EE-4D7C-94A3-207760AE2608}" srcOrd="0" destOrd="0" parTransId="{F32695AA-44B1-45D1-875F-3E7A76D423EC}" sibTransId="{8B02E703-FE43-4723-BBA9-F9ED70084C1F}"/>
    <dgm:cxn modelId="{ACB3CE81-E5C2-4A35-B7A0-DC15C75B5FFA}" type="presOf" srcId="{6CD7606A-8DA0-49D1-9909-8899E4CAD054}" destId="{B8C8C3CA-4935-4E3A-8D2B-144C83E2B885}" srcOrd="1" destOrd="0" presId="urn:microsoft.com/office/officeart/2005/8/layout/list1"/>
    <dgm:cxn modelId="{46EF28BE-C9BE-4904-B247-7C1E254368A2}" srcId="{B55C73E4-99C9-4EB2-9D45-A39FB6B9BD65}" destId="{6CD7606A-8DA0-49D1-9909-8899E4CAD054}" srcOrd="2" destOrd="0" parTransId="{EB72DEC6-72B8-43E2-AE95-BE27C18FD3FB}" sibTransId="{ECF4BB6B-86CD-4BA8-98DA-14686F974901}"/>
    <dgm:cxn modelId="{CE5FF0C4-6667-4C83-AA85-C14397C5D7D3}" type="presOf" srcId="{B55C73E4-99C9-4EB2-9D45-A39FB6B9BD65}" destId="{05C9EC8D-ECCE-421A-A8DA-6EC86872BA02}" srcOrd="0" destOrd="0" presId="urn:microsoft.com/office/officeart/2005/8/layout/list1"/>
    <dgm:cxn modelId="{857CE6D2-08E9-434E-A407-0F7E3B7ABDFB}" type="presOf" srcId="{31EC5A3C-91EE-4D7C-94A3-207760AE2608}" destId="{A497D6AF-CE7D-430B-83A3-892DC7C86409}" srcOrd="1" destOrd="0" presId="urn:microsoft.com/office/officeart/2005/8/layout/list1"/>
    <dgm:cxn modelId="{56ABB4EE-0040-40B2-BD23-450F4A7F6639}" type="presOf" srcId="{6CD7606A-8DA0-49D1-9909-8899E4CAD054}" destId="{C9ACB9B6-F2B7-4366-81B4-3699F99BEB6B}" srcOrd="0" destOrd="0" presId="urn:microsoft.com/office/officeart/2005/8/layout/list1"/>
    <dgm:cxn modelId="{6B5EB1F2-1A58-408A-9182-C83DD5839E9F}" srcId="{B55C73E4-99C9-4EB2-9D45-A39FB6B9BD65}" destId="{E43A8EAA-9FBF-40F7-BA4F-B2E0A85D21FD}" srcOrd="1" destOrd="0" parTransId="{6163A573-6257-44AF-AAC2-592525DC6F4E}" sibTransId="{524D7B43-D7E5-46AE-A664-F091B9BB8E61}"/>
    <dgm:cxn modelId="{2CB254FE-0B77-48B6-881A-0B771CA97A44}" type="presOf" srcId="{E43A8EAA-9FBF-40F7-BA4F-B2E0A85D21FD}" destId="{F0ED2C56-037E-4BD4-AE8C-45D888C9FF1B}" srcOrd="0" destOrd="0" presId="urn:microsoft.com/office/officeart/2005/8/layout/list1"/>
    <dgm:cxn modelId="{5E0B2D1E-EB9A-48DE-B6A3-728FC3A20FD8}" type="presParOf" srcId="{05C9EC8D-ECCE-421A-A8DA-6EC86872BA02}" destId="{F4A4FE1C-0741-477D-9459-94F3358EAE20}" srcOrd="0" destOrd="0" presId="urn:microsoft.com/office/officeart/2005/8/layout/list1"/>
    <dgm:cxn modelId="{8A12E801-3BB2-4B7B-9360-B036F649A8F6}" type="presParOf" srcId="{F4A4FE1C-0741-477D-9459-94F3358EAE20}" destId="{691033DC-88FE-4F58-A8F1-E0D78611058E}" srcOrd="0" destOrd="0" presId="urn:microsoft.com/office/officeart/2005/8/layout/list1"/>
    <dgm:cxn modelId="{4342958A-3DB1-4423-9AA0-021AED2D2584}" type="presParOf" srcId="{F4A4FE1C-0741-477D-9459-94F3358EAE20}" destId="{A497D6AF-CE7D-430B-83A3-892DC7C86409}" srcOrd="1" destOrd="0" presId="urn:microsoft.com/office/officeart/2005/8/layout/list1"/>
    <dgm:cxn modelId="{EBC36045-D5C9-463B-BD13-C2AE26AB29F8}" type="presParOf" srcId="{05C9EC8D-ECCE-421A-A8DA-6EC86872BA02}" destId="{785FF608-7268-48F2-9D5A-C4143511FFA8}" srcOrd="1" destOrd="0" presId="urn:microsoft.com/office/officeart/2005/8/layout/list1"/>
    <dgm:cxn modelId="{BD19F848-FA77-49A3-B738-25C6FB47D331}" type="presParOf" srcId="{05C9EC8D-ECCE-421A-A8DA-6EC86872BA02}" destId="{03828CA6-E73B-47DB-822F-14D7157D6FF9}" srcOrd="2" destOrd="0" presId="urn:microsoft.com/office/officeart/2005/8/layout/list1"/>
    <dgm:cxn modelId="{B3BC5801-9B12-4141-8E87-5F139817971C}" type="presParOf" srcId="{05C9EC8D-ECCE-421A-A8DA-6EC86872BA02}" destId="{A45ECECE-ADF9-40B4-A9A7-840779B88C8B}" srcOrd="3" destOrd="0" presId="urn:microsoft.com/office/officeart/2005/8/layout/list1"/>
    <dgm:cxn modelId="{8E4E52F5-2282-4B10-970B-DDA6F265B2E0}" type="presParOf" srcId="{05C9EC8D-ECCE-421A-A8DA-6EC86872BA02}" destId="{58035CD0-31A1-47C7-B15F-1D49EE4E8A1B}" srcOrd="4" destOrd="0" presId="urn:microsoft.com/office/officeart/2005/8/layout/list1"/>
    <dgm:cxn modelId="{5521A516-4A0E-452D-A468-7D6DCC3F7605}" type="presParOf" srcId="{58035CD0-31A1-47C7-B15F-1D49EE4E8A1B}" destId="{F0ED2C56-037E-4BD4-AE8C-45D888C9FF1B}" srcOrd="0" destOrd="0" presId="urn:microsoft.com/office/officeart/2005/8/layout/list1"/>
    <dgm:cxn modelId="{8F677A02-201E-47C8-AF6A-6559B8D31A12}" type="presParOf" srcId="{58035CD0-31A1-47C7-B15F-1D49EE4E8A1B}" destId="{EB9348AF-8196-43B5-AA3D-64931A974C64}" srcOrd="1" destOrd="0" presId="urn:microsoft.com/office/officeart/2005/8/layout/list1"/>
    <dgm:cxn modelId="{3486A425-F47A-4DDC-87C0-372BEDB23C44}" type="presParOf" srcId="{05C9EC8D-ECCE-421A-A8DA-6EC86872BA02}" destId="{D2737696-4AE0-4F73-8CD6-C8C30C3066A7}" srcOrd="5" destOrd="0" presId="urn:microsoft.com/office/officeart/2005/8/layout/list1"/>
    <dgm:cxn modelId="{917E44D3-FDC7-4378-A76F-54E9E449717B}" type="presParOf" srcId="{05C9EC8D-ECCE-421A-A8DA-6EC86872BA02}" destId="{C3DD7282-9A96-4BD0-A4D2-3DC01816FA11}" srcOrd="6" destOrd="0" presId="urn:microsoft.com/office/officeart/2005/8/layout/list1"/>
    <dgm:cxn modelId="{ACE9940C-000A-473F-BB41-05E82E65D608}" type="presParOf" srcId="{05C9EC8D-ECCE-421A-A8DA-6EC86872BA02}" destId="{05399773-3C9B-4024-8CF9-487EC91394B0}" srcOrd="7" destOrd="0" presId="urn:microsoft.com/office/officeart/2005/8/layout/list1"/>
    <dgm:cxn modelId="{27408CD3-27B9-45DE-9668-B7FAF2A58EE8}" type="presParOf" srcId="{05C9EC8D-ECCE-421A-A8DA-6EC86872BA02}" destId="{AC0AAAEC-FB92-4297-824C-26CBCA2A697B}" srcOrd="8" destOrd="0" presId="urn:microsoft.com/office/officeart/2005/8/layout/list1"/>
    <dgm:cxn modelId="{1A8CB1DB-4E99-4C1A-AA91-3A622900849E}" type="presParOf" srcId="{AC0AAAEC-FB92-4297-824C-26CBCA2A697B}" destId="{C9ACB9B6-F2B7-4366-81B4-3699F99BEB6B}" srcOrd="0" destOrd="0" presId="urn:microsoft.com/office/officeart/2005/8/layout/list1"/>
    <dgm:cxn modelId="{FCF75185-4B3D-4586-82CA-F5ABCAADEDE8}" type="presParOf" srcId="{AC0AAAEC-FB92-4297-824C-26CBCA2A697B}" destId="{B8C8C3CA-4935-4E3A-8D2B-144C83E2B885}" srcOrd="1" destOrd="0" presId="urn:microsoft.com/office/officeart/2005/8/layout/list1"/>
    <dgm:cxn modelId="{1333AA7C-740D-4305-B6A7-12209B33D6A6}" type="presParOf" srcId="{05C9EC8D-ECCE-421A-A8DA-6EC86872BA02}" destId="{739BB709-C0AB-4CE3-87EB-A08081D265B5}" srcOrd="9" destOrd="0" presId="urn:microsoft.com/office/officeart/2005/8/layout/list1"/>
    <dgm:cxn modelId="{634B54A1-7FEF-4377-AB35-B1187E2F347A}" type="presParOf" srcId="{05C9EC8D-ECCE-421A-A8DA-6EC86872BA02}" destId="{537774C2-1CD8-4E71-B00F-058BCDF24A4E}" srcOrd="10" destOrd="0" presId="urn:microsoft.com/office/officeart/2005/8/layout/list1"/>
    <dgm:cxn modelId="{4C45E16E-6C37-4AE9-8CFF-90213E62CF4D}" type="presParOf" srcId="{05C9EC8D-ECCE-421A-A8DA-6EC86872BA02}" destId="{4B42C4AC-350A-4783-A22E-DCF579E1F66C}" srcOrd="11" destOrd="0" presId="urn:microsoft.com/office/officeart/2005/8/layout/list1"/>
    <dgm:cxn modelId="{C92419DB-5733-4284-B24A-F12A4D3CFBCC}" type="presParOf" srcId="{05C9EC8D-ECCE-421A-A8DA-6EC86872BA02}" destId="{97265787-AD9F-4674-B98C-E894ECF689DD}" srcOrd="12" destOrd="0" presId="urn:microsoft.com/office/officeart/2005/8/layout/list1"/>
    <dgm:cxn modelId="{8547B25E-6541-4E7C-952C-1D05A7A7CF9F}" type="presParOf" srcId="{97265787-AD9F-4674-B98C-E894ECF689DD}" destId="{51D1DCCF-71DD-4878-A4DC-A83F45C0D3AC}" srcOrd="0" destOrd="0" presId="urn:microsoft.com/office/officeart/2005/8/layout/list1"/>
    <dgm:cxn modelId="{AF359831-F882-4FBE-A7A6-FAB1B867ACEA}" type="presParOf" srcId="{97265787-AD9F-4674-B98C-E894ECF689DD}" destId="{AE7950F6-A742-4D6D-9172-0A3EF7324451}" srcOrd="1" destOrd="0" presId="urn:microsoft.com/office/officeart/2005/8/layout/list1"/>
    <dgm:cxn modelId="{C504D2F3-4168-4E0C-9734-E36D8D11F4CF}" type="presParOf" srcId="{05C9EC8D-ECCE-421A-A8DA-6EC86872BA02}" destId="{9E345A17-33D3-457A-8473-36E8D37344C2}" srcOrd="13" destOrd="0" presId="urn:microsoft.com/office/officeart/2005/8/layout/list1"/>
    <dgm:cxn modelId="{83275F19-170A-4EFD-A2E3-209FFB87C762}" type="presParOf" srcId="{05C9EC8D-ECCE-421A-A8DA-6EC86872BA02}" destId="{40D19B67-FB22-43FD-BFEF-479096CED25A}" srcOrd="14"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23941F-C65D-45DD-A300-DF0CCC87605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10095880-AEF8-4D07-96E8-0A284781DF00}">
      <dgm:prSet phldrT="[Text]" custT="1"/>
      <dgm:spPr>
        <a:solidFill>
          <a:srgbClr val="12629D"/>
        </a:solidFill>
      </dgm:spPr>
      <dgm:t>
        <a:bodyPr/>
        <a:lstStyle/>
        <a:p>
          <a:r>
            <a:rPr lang="en-US" sz="2000" dirty="0">
              <a:latin typeface="Trebuchet MS" panose="020B0603020202020204" pitchFamily="34" charset="0"/>
            </a:rPr>
            <a:t>Operates in Hospitality Sector</a:t>
          </a:r>
          <a:endParaRPr lang="en-IN" sz="2000" dirty="0">
            <a:latin typeface="Trebuchet MS" panose="020B0603020202020204" pitchFamily="34" charset="0"/>
          </a:endParaRPr>
        </a:p>
      </dgm:t>
    </dgm:pt>
    <dgm:pt modelId="{5C17EE12-A202-4946-8BF9-535DE5B8B0D7}" type="parTrans" cxnId="{A972685C-FC05-4628-ABC7-641FFCF1FFA9}">
      <dgm:prSet/>
      <dgm:spPr/>
      <dgm:t>
        <a:bodyPr/>
        <a:lstStyle/>
        <a:p>
          <a:endParaRPr lang="en-IN"/>
        </a:p>
      </dgm:t>
    </dgm:pt>
    <dgm:pt modelId="{3B66560C-A443-4221-A4C0-2BAF5814452A}" type="sibTrans" cxnId="{A972685C-FC05-4628-ABC7-641FFCF1FFA9}">
      <dgm:prSet/>
      <dgm:spPr/>
      <dgm:t>
        <a:bodyPr/>
        <a:lstStyle/>
        <a:p>
          <a:endParaRPr lang="en-IN"/>
        </a:p>
      </dgm:t>
    </dgm:pt>
    <dgm:pt modelId="{C4801F3E-2993-467A-B632-402096DC051B}">
      <dgm:prSet phldrT="[Text]" custT="1"/>
      <dgm:spPr>
        <a:solidFill>
          <a:srgbClr val="12629D"/>
        </a:solidFill>
      </dgm:spPr>
      <dgm:t>
        <a:bodyPr/>
        <a:lstStyle/>
        <a:p>
          <a:r>
            <a:rPr lang="en-US" sz="2000" dirty="0">
              <a:latin typeface="Trebuchet MS" panose="020B0603020202020204" pitchFamily="34" charset="0"/>
            </a:rPr>
            <a:t>Provides generous employee benefits</a:t>
          </a:r>
          <a:endParaRPr lang="en-IN" sz="2000" dirty="0">
            <a:latin typeface="Trebuchet MS" panose="020B0603020202020204" pitchFamily="34" charset="0"/>
          </a:endParaRPr>
        </a:p>
      </dgm:t>
    </dgm:pt>
    <dgm:pt modelId="{0AE25D85-D98E-4DCE-A19B-5A3AF274CB54}" type="parTrans" cxnId="{991F7E01-4EB8-4F85-974F-CB40D4E72A2A}">
      <dgm:prSet/>
      <dgm:spPr/>
      <dgm:t>
        <a:bodyPr/>
        <a:lstStyle/>
        <a:p>
          <a:endParaRPr lang="en-IN"/>
        </a:p>
      </dgm:t>
    </dgm:pt>
    <dgm:pt modelId="{8E637292-7BF3-43A6-BC19-A56B42420F9F}" type="sibTrans" cxnId="{991F7E01-4EB8-4F85-974F-CB40D4E72A2A}">
      <dgm:prSet/>
      <dgm:spPr/>
      <dgm:t>
        <a:bodyPr/>
        <a:lstStyle/>
        <a:p>
          <a:endParaRPr lang="en-IN"/>
        </a:p>
      </dgm:t>
    </dgm:pt>
    <dgm:pt modelId="{7EC0466F-B33D-43C4-B2A7-B6241676661C}">
      <dgm:prSet phldrT="[Text]" custT="1"/>
      <dgm:spPr>
        <a:solidFill>
          <a:srgbClr val="12629D"/>
        </a:solidFill>
      </dgm:spPr>
      <dgm:t>
        <a:bodyPr/>
        <a:lstStyle/>
        <a:p>
          <a:r>
            <a:rPr lang="en-US" sz="2000" dirty="0">
              <a:latin typeface="Trebuchet MS" panose="020B0603020202020204" pitchFamily="34" charset="0"/>
            </a:rPr>
            <a:t>Reviewing benefits to save costs</a:t>
          </a:r>
          <a:endParaRPr lang="en-IN" sz="2000" dirty="0">
            <a:latin typeface="Trebuchet MS" panose="020B0603020202020204" pitchFamily="34" charset="0"/>
          </a:endParaRPr>
        </a:p>
      </dgm:t>
    </dgm:pt>
    <dgm:pt modelId="{0BC1C821-E3AF-45C0-97E0-359F00F13060}" type="parTrans" cxnId="{B9798F51-4D0F-4D66-AC20-85D62E659314}">
      <dgm:prSet/>
      <dgm:spPr/>
      <dgm:t>
        <a:bodyPr/>
        <a:lstStyle/>
        <a:p>
          <a:endParaRPr lang="en-IN"/>
        </a:p>
      </dgm:t>
    </dgm:pt>
    <dgm:pt modelId="{E8A166E1-B524-4EA3-B911-52A7EAF6E3D3}" type="sibTrans" cxnId="{B9798F51-4D0F-4D66-AC20-85D62E659314}">
      <dgm:prSet/>
      <dgm:spPr/>
      <dgm:t>
        <a:bodyPr/>
        <a:lstStyle/>
        <a:p>
          <a:endParaRPr lang="en-IN"/>
        </a:p>
      </dgm:t>
    </dgm:pt>
    <dgm:pt modelId="{B828560D-168D-4436-AA8A-1B73FB7E178E}">
      <dgm:prSet phldrT="[Text]" custT="1"/>
      <dgm:spPr>
        <a:solidFill>
          <a:srgbClr val="12629D"/>
        </a:solidFill>
      </dgm:spPr>
      <dgm:t>
        <a:bodyPr/>
        <a:lstStyle/>
        <a:p>
          <a:r>
            <a:rPr lang="en-US" sz="2000" dirty="0">
              <a:latin typeface="Trebuchet MS" panose="020B0603020202020204" pitchFamily="34" charset="0"/>
            </a:rPr>
            <a:t>Reviewing assumptions in light of COVID</a:t>
          </a:r>
          <a:endParaRPr lang="en-IN" sz="2000" dirty="0">
            <a:latin typeface="Trebuchet MS" panose="020B0603020202020204" pitchFamily="34" charset="0"/>
          </a:endParaRPr>
        </a:p>
      </dgm:t>
    </dgm:pt>
    <dgm:pt modelId="{8A391F2B-0964-4292-B8FC-B242309F94D1}" type="parTrans" cxnId="{2214C6BF-07C1-43B3-B3A8-7C0E97A4C179}">
      <dgm:prSet/>
      <dgm:spPr/>
      <dgm:t>
        <a:bodyPr/>
        <a:lstStyle/>
        <a:p>
          <a:endParaRPr lang="en-IN"/>
        </a:p>
      </dgm:t>
    </dgm:pt>
    <dgm:pt modelId="{7211458C-E8A4-4576-8667-7CE71685D91E}" type="sibTrans" cxnId="{2214C6BF-07C1-43B3-B3A8-7C0E97A4C179}">
      <dgm:prSet/>
      <dgm:spPr/>
      <dgm:t>
        <a:bodyPr/>
        <a:lstStyle/>
        <a:p>
          <a:endParaRPr lang="en-IN"/>
        </a:p>
      </dgm:t>
    </dgm:pt>
    <dgm:pt modelId="{112558C8-6860-40A1-A23A-670EE9942186}">
      <dgm:prSet phldrT="[Text]" custT="1"/>
      <dgm:spPr>
        <a:solidFill>
          <a:srgbClr val="12629D"/>
        </a:solidFill>
      </dgm:spPr>
      <dgm:t>
        <a:bodyPr/>
        <a:lstStyle/>
        <a:p>
          <a:r>
            <a:rPr lang="en-US" sz="2000" dirty="0">
              <a:latin typeface="Trebuchet MS" panose="020B0603020202020204" pitchFamily="34" charset="0"/>
            </a:rPr>
            <a:t>Understanding accounting implications of proposed changes</a:t>
          </a:r>
          <a:endParaRPr lang="en-IN" sz="2000" dirty="0">
            <a:latin typeface="Trebuchet MS" panose="020B0603020202020204" pitchFamily="34" charset="0"/>
          </a:endParaRPr>
        </a:p>
      </dgm:t>
    </dgm:pt>
    <dgm:pt modelId="{CF86A072-A34E-4CBA-9FF8-C6E7C66BD69B}" type="parTrans" cxnId="{7DABAF31-15D3-4A58-85CF-82A39B94486E}">
      <dgm:prSet/>
      <dgm:spPr/>
      <dgm:t>
        <a:bodyPr/>
        <a:lstStyle/>
        <a:p>
          <a:endParaRPr lang="en-IN"/>
        </a:p>
      </dgm:t>
    </dgm:pt>
    <dgm:pt modelId="{70B8EA0D-706E-4A83-AE98-711047ABF95B}" type="sibTrans" cxnId="{7DABAF31-15D3-4A58-85CF-82A39B94486E}">
      <dgm:prSet/>
      <dgm:spPr/>
      <dgm:t>
        <a:bodyPr/>
        <a:lstStyle/>
        <a:p>
          <a:endParaRPr lang="en-IN"/>
        </a:p>
      </dgm:t>
    </dgm:pt>
    <dgm:pt modelId="{760E0521-67F8-47C2-9C38-E8C20C9984C2}">
      <dgm:prSet custT="1"/>
      <dgm:spPr>
        <a:solidFill>
          <a:srgbClr val="12629D"/>
        </a:solidFill>
      </dgm:spPr>
      <dgm:t>
        <a:bodyPr/>
        <a:lstStyle/>
        <a:p>
          <a:r>
            <a:rPr lang="en-US" sz="2000" dirty="0">
              <a:latin typeface="Trebuchet MS" panose="020B0603020202020204" pitchFamily="34" charset="0"/>
            </a:rPr>
            <a:t>Reporting as per</a:t>
          </a:r>
        </a:p>
        <a:p>
          <a:r>
            <a:rPr lang="en-US" sz="2000" dirty="0">
              <a:latin typeface="Trebuchet MS" panose="020B0603020202020204" pitchFamily="34" charset="0"/>
            </a:rPr>
            <a:t>US GAAP (Dec20)</a:t>
          </a:r>
        </a:p>
        <a:p>
          <a:r>
            <a:rPr lang="en-US" sz="2000" dirty="0">
              <a:latin typeface="Trebuchet MS" panose="020B0603020202020204" pitchFamily="34" charset="0"/>
            </a:rPr>
            <a:t>Ind AS (Mar21)</a:t>
          </a:r>
          <a:endParaRPr lang="en-IN" sz="2000" dirty="0">
            <a:latin typeface="Trebuchet MS" panose="020B0603020202020204" pitchFamily="34" charset="0"/>
          </a:endParaRPr>
        </a:p>
      </dgm:t>
    </dgm:pt>
    <dgm:pt modelId="{28AEEEE9-ED9F-44DA-87D3-39447146A54B}" type="parTrans" cxnId="{9772B538-7344-42B0-8BC4-15DBFEAA37A8}">
      <dgm:prSet/>
      <dgm:spPr/>
      <dgm:t>
        <a:bodyPr/>
        <a:lstStyle/>
        <a:p>
          <a:endParaRPr lang="en-IN"/>
        </a:p>
      </dgm:t>
    </dgm:pt>
    <dgm:pt modelId="{AD2038A8-A2E0-4500-B3DE-9073BC5FE68B}" type="sibTrans" cxnId="{9772B538-7344-42B0-8BC4-15DBFEAA37A8}">
      <dgm:prSet/>
      <dgm:spPr/>
      <dgm:t>
        <a:bodyPr/>
        <a:lstStyle/>
        <a:p>
          <a:endParaRPr lang="en-IN"/>
        </a:p>
      </dgm:t>
    </dgm:pt>
    <dgm:pt modelId="{D264EEC6-FE05-4215-BF0A-C1D11BD5289B}" type="pres">
      <dgm:prSet presAssocID="{5E23941F-C65D-45DD-A300-DF0CCC87605A}" presName="diagram" presStyleCnt="0">
        <dgm:presLayoutVars>
          <dgm:dir/>
          <dgm:resizeHandles val="exact"/>
        </dgm:presLayoutVars>
      </dgm:prSet>
      <dgm:spPr/>
    </dgm:pt>
    <dgm:pt modelId="{41B15A44-0111-4F7E-9144-61BB465042B4}" type="pres">
      <dgm:prSet presAssocID="{10095880-AEF8-4D07-96E8-0A284781DF00}" presName="node" presStyleLbl="node1" presStyleIdx="0" presStyleCnt="6">
        <dgm:presLayoutVars>
          <dgm:bulletEnabled val="1"/>
        </dgm:presLayoutVars>
      </dgm:prSet>
      <dgm:spPr/>
    </dgm:pt>
    <dgm:pt modelId="{0BA792CE-AC99-4DA3-A0EA-C5CAD8A40606}" type="pres">
      <dgm:prSet presAssocID="{3B66560C-A443-4221-A4C0-2BAF5814452A}" presName="sibTrans" presStyleCnt="0"/>
      <dgm:spPr/>
    </dgm:pt>
    <dgm:pt modelId="{A5E33CD5-2E0C-471E-83D3-4048F6FA6527}" type="pres">
      <dgm:prSet presAssocID="{C4801F3E-2993-467A-B632-402096DC051B}" presName="node" presStyleLbl="node1" presStyleIdx="1" presStyleCnt="6">
        <dgm:presLayoutVars>
          <dgm:bulletEnabled val="1"/>
        </dgm:presLayoutVars>
      </dgm:prSet>
      <dgm:spPr/>
    </dgm:pt>
    <dgm:pt modelId="{32CD01B5-E47F-4FED-91CA-3744CA3BEDD7}" type="pres">
      <dgm:prSet presAssocID="{8E637292-7BF3-43A6-BC19-A56B42420F9F}" presName="sibTrans" presStyleCnt="0"/>
      <dgm:spPr/>
    </dgm:pt>
    <dgm:pt modelId="{9F383614-3FDE-4C19-84FC-B5705DE3C9D6}" type="pres">
      <dgm:prSet presAssocID="{760E0521-67F8-47C2-9C38-E8C20C9984C2}" presName="node" presStyleLbl="node1" presStyleIdx="2" presStyleCnt="6">
        <dgm:presLayoutVars>
          <dgm:bulletEnabled val="1"/>
        </dgm:presLayoutVars>
      </dgm:prSet>
      <dgm:spPr/>
    </dgm:pt>
    <dgm:pt modelId="{1BC020B4-863B-47FC-A875-612F210A1D47}" type="pres">
      <dgm:prSet presAssocID="{AD2038A8-A2E0-4500-B3DE-9073BC5FE68B}" presName="sibTrans" presStyleCnt="0"/>
      <dgm:spPr/>
    </dgm:pt>
    <dgm:pt modelId="{A8E1FDAB-17C0-4C8E-9F49-8EED3DD4E933}" type="pres">
      <dgm:prSet presAssocID="{7EC0466F-B33D-43C4-B2A7-B6241676661C}" presName="node" presStyleLbl="node1" presStyleIdx="3" presStyleCnt="6">
        <dgm:presLayoutVars>
          <dgm:bulletEnabled val="1"/>
        </dgm:presLayoutVars>
      </dgm:prSet>
      <dgm:spPr/>
    </dgm:pt>
    <dgm:pt modelId="{CE3BBEE5-EC32-4876-9EE6-43A1E99E7C20}" type="pres">
      <dgm:prSet presAssocID="{E8A166E1-B524-4EA3-B911-52A7EAF6E3D3}" presName="sibTrans" presStyleCnt="0"/>
      <dgm:spPr/>
    </dgm:pt>
    <dgm:pt modelId="{B6405DFA-C1C5-4C5D-8F74-C2B32BEB1E1A}" type="pres">
      <dgm:prSet presAssocID="{B828560D-168D-4436-AA8A-1B73FB7E178E}" presName="node" presStyleLbl="node1" presStyleIdx="4" presStyleCnt="6">
        <dgm:presLayoutVars>
          <dgm:bulletEnabled val="1"/>
        </dgm:presLayoutVars>
      </dgm:prSet>
      <dgm:spPr/>
    </dgm:pt>
    <dgm:pt modelId="{FD1EE5CC-C493-427F-B966-2ED9B52A18AF}" type="pres">
      <dgm:prSet presAssocID="{7211458C-E8A4-4576-8667-7CE71685D91E}" presName="sibTrans" presStyleCnt="0"/>
      <dgm:spPr/>
    </dgm:pt>
    <dgm:pt modelId="{04485BC2-9802-4502-BA43-7F381878D65D}" type="pres">
      <dgm:prSet presAssocID="{112558C8-6860-40A1-A23A-670EE9942186}" presName="node" presStyleLbl="node1" presStyleIdx="5" presStyleCnt="6">
        <dgm:presLayoutVars>
          <dgm:bulletEnabled val="1"/>
        </dgm:presLayoutVars>
      </dgm:prSet>
      <dgm:spPr/>
    </dgm:pt>
  </dgm:ptLst>
  <dgm:cxnLst>
    <dgm:cxn modelId="{991F7E01-4EB8-4F85-974F-CB40D4E72A2A}" srcId="{5E23941F-C65D-45DD-A300-DF0CCC87605A}" destId="{C4801F3E-2993-467A-B632-402096DC051B}" srcOrd="1" destOrd="0" parTransId="{0AE25D85-D98E-4DCE-A19B-5A3AF274CB54}" sibTransId="{8E637292-7BF3-43A6-BC19-A56B42420F9F}"/>
    <dgm:cxn modelId="{7DABAF31-15D3-4A58-85CF-82A39B94486E}" srcId="{5E23941F-C65D-45DD-A300-DF0CCC87605A}" destId="{112558C8-6860-40A1-A23A-670EE9942186}" srcOrd="5" destOrd="0" parTransId="{CF86A072-A34E-4CBA-9FF8-C6E7C66BD69B}" sibTransId="{70B8EA0D-706E-4A83-AE98-711047ABF95B}"/>
    <dgm:cxn modelId="{9772B538-7344-42B0-8BC4-15DBFEAA37A8}" srcId="{5E23941F-C65D-45DD-A300-DF0CCC87605A}" destId="{760E0521-67F8-47C2-9C38-E8C20C9984C2}" srcOrd="2" destOrd="0" parTransId="{28AEEEE9-ED9F-44DA-87D3-39447146A54B}" sibTransId="{AD2038A8-A2E0-4500-B3DE-9073BC5FE68B}"/>
    <dgm:cxn modelId="{A972685C-FC05-4628-ABC7-641FFCF1FFA9}" srcId="{5E23941F-C65D-45DD-A300-DF0CCC87605A}" destId="{10095880-AEF8-4D07-96E8-0A284781DF00}" srcOrd="0" destOrd="0" parTransId="{5C17EE12-A202-4946-8BF9-535DE5B8B0D7}" sibTransId="{3B66560C-A443-4221-A4C0-2BAF5814452A}"/>
    <dgm:cxn modelId="{D6CCB560-C921-461D-A72E-E254C36F740E}" type="presOf" srcId="{7EC0466F-B33D-43C4-B2A7-B6241676661C}" destId="{A8E1FDAB-17C0-4C8E-9F49-8EED3DD4E933}" srcOrd="0" destOrd="0" presId="urn:microsoft.com/office/officeart/2005/8/layout/default"/>
    <dgm:cxn modelId="{A622DA49-A5B8-4593-A3E6-C1CBA8319C9A}" type="presOf" srcId="{C4801F3E-2993-467A-B632-402096DC051B}" destId="{A5E33CD5-2E0C-471E-83D3-4048F6FA6527}" srcOrd="0" destOrd="0" presId="urn:microsoft.com/office/officeart/2005/8/layout/default"/>
    <dgm:cxn modelId="{36735350-1CC0-4897-B663-5CE805D04E0B}" type="presOf" srcId="{B828560D-168D-4436-AA8A-1B73FB7E178E}" destId="{B6405DFA-C1C5-4C5D-8F74-C2B32BEB1E1A}" srcOrd="0" destOrd="0" presId="urn:microsoft.com/office/officeart/2005/8/layout/default"/>
    <dgm:cxn modelId="{B9798F51-4D0F-4D66-AC20-85D62E659314}" srcId="{5E23941F-C65D-45DD-A300-DF0CCC87605A}" destId="{7EC0466F-B33D-43C4-B2A7-B6241676661C}" srcOrd="3" destOrd="0" parTransId="{0BC1C821-E3AF-45C0-97E0-359F00F13060}" sibTransId="{E8A166E1-B524-4EA3-B911-52A7EAF6E3D3}"/>
    <dgm:cxn modelId="{CF36479F-148F-4465-B22B-727CB0A0B0CF}" type="presOf" srcId="{10095880-AEF8-4D07-96E8-0A284781DF00}" destId="{41B15A44-0111-4F7E-9144-61BB465042B4}" srcOrd="0" destOrd="0" presId="urn:microsoft.com/office/officeart/2005/8/layout/default"/>
    <dgm:cxn modelId="{0913CAB4-D611-493E-8304-619877F0C6D7}" type="presOf" srcId="{760E0521-67F8-47C2-9C38-E8C20C9984C2}" destId="{9F383614-3FDE-4C19-84FC-B5705DE3C9D6}" srcOrd="0" destOrd="0" presId="urn:microsoft.com/office/officeart/2005/8/layout/default"/>
    <dgm:cxn modelId="{2214C6BF-07C1-43B3-B3A8-7C0E97A4C179}" srcId="{5E23941F-C65D-45DD-A300-DF0CCC87605A}" destId="{B828560D-168D-4436-AA8A-1B73FB7E178E}" srcOrd="4" destOrd="0" parTransId="{8A391F2B-0964-4292-B8FC-B242309F94D1}" sibTransId="{7211458C-E8A4-4576-8667-7CE71685D91E}"/>
    <dgm:cxn modelId="{B9A820EB-8A1E-4784-B5BC-2E18F999E607}" type="presOf" srcId="{5E23941F-C65D-45DD-A300-DF0CCC87605A}" destId="{D264EEC6-FE05-4215-BF0A-C1D11BD5289B}" srcOrd="0" destOrd="0" presId="urn:microsoft.com/office/officeart/2005/8/layout/default"/>
    <dgm:cxn modelId="{7A023DF1-169A-4CE8-9DAE-15F589AB4271}" type="presOf" srcId="{112558C8-6860-40A1-A23A-670EE9942186}" destId="{04485BC2-9802-4502-BA43-7F381878D65D}" srcOrd="0" destOrd="0" presId="urn:microsoft.com/office/officeart/2005/8/layout/default"/>
    <dgm:cxn modelId="{49C13F74-ED69-413B-8E35-18E9CC014906}" type="presParOf" srcId="{D264EEC6-FE05-4215-BF0A-C1D11BD5289B}" destId="{41B15A44-0111-4F7E-9144-61BB465042B4}" srcOrd="0" destOrd="0" presId="urn:microsoft.com/office/officeart/2005/8/layout/default"/>
    <dgm:cxn modelId="{AC5632B8-B398-4FDD-A88D-1D3B358C244B}" type="presParOf" srcId="{D264EEC6-FE05-4215-BF0A-C1D11BD5289B}" destId="{0BA792CE-AC99-4DA3-A0EA-C5CAD8A40606}" srcOrd="1" destOrd="0" presId="urn:microsoft.com/office/officeart/2005/8/layout/default"/>
    <dgm:cxn modelId="{80C412D2-0453-4D85-9498-8AE2F9AFD937}" type="presParOf" srcId="{D264EEC6-FE05-4215-BF0A-C1D11BD5289B}" destId="{A5E33CD5-2E0C-471E-83D3-4048F6FA6527}" srcOrd="2" destOrd="0" presId="urn:microsoft.com/office/officeart/2005/8/layout/default"/>
    <dgm:cxn modelId="{C498C35D-089F-495B-9E32-699360317F56}" type="presParOf" srcId="{D264EEC6-FE05-4215-BF0A-C1D11BD5289B}" destId="{32CD01B5-E47F-4FED-91CA-3744CA3BEDD7}" srcOrd="3" destOrd="0" presId="urn:microsoft.com/office/officeart/2005/8/layout/default"/>
    <dgm:cxn modelId="{9F57B7CC-8942-486D-BD92-3D2591CE6B80}" type="presParOf" srcId="{D264EEC6-FE05-4215-BF0A-C1D11BD5289B}" destId="{9F383614-3FDE-4C19-84FC-B5705DE3C9D6}" srcOrd="4" destOrd="0" presId="urn:microsoft.com/office/officeart/2005/8/layout/default"/>
    <dgm:cxn modelId="{EECCCB22-EA98-4CBA-8A7B-3D96B7B3A491}" type="presParOf" srcId="{D264EEC6-FE05-4215-BF0A-C1D11BD5289B}" destId="{1BC020B4-863B-47FC-A875-612F210A1D47}" srcOrd="5" destOrd="0" presId="urn:microsoft.com/office/officeart/2005/8/layout/default"/>
    <dgm:cxn modelId="{A16FC70A-F6AF-4B55-A60E-619D4B77E385}" type="presParOf" srcId="{D264EEC6-FE05-4215-BF0A-C1D11BD5289B}" destId="{A8E1FDAB-17C0-4C8E-9F49-8EED3DD4E933}" srcOrd="6" destOrd="0" presId="urn:microsoft.com/office/officeart/2005/8/layout/default"/>
    <dgm:cxn modelId="{86E18227-6149-479B-B069-ACB51D650D7E}" type="presParOf" srcId="{D264EEC6-FE05-4215-BF0A-C1D11BD5289B}" destId="{CE3BBEE5-EC32-4876-9EE6-43A1E99E7C20}" srcOrd="7" destOrd="0" presId="urn:microsoft.com/office/officeart/2005/8/layout/default"/>
    <dgm:cxn modelId="{A3F47B0A-5BF9-4309-8702-95684ABCEC83}" type="presParOf" srcId="{D264EEC6-FE05-4215-BF0A-C1D11BD5289B}" destId="{B6405DFA-C1C5-4C5D-8F74-C2B32BEB1E1A}" srcOrd="8" destOrd="0" presId="urn:microsoft.com/office/officeart/2005/8/layout/default"/>
    <dgm:cxn modelId="{4D86BD79-59D7-44A0-A2DD-6715192B3E8F}" type="presParOf" srcId="{D264EEC6-FE05-4215-BF0A-C1D11BD5289B}" destId="{FD1EE5CC-C493-427F-B966-2ED9B52A18AF}" srcOrd="9" destOrd="0" presId="urn:microsoft.com/office/officeart/2005/8/layout/default"/>
    <dgm:cxn modelId="{A690D406-9A2E-4B86-9827-88ED1A5967D0}" type="presParOf" srcId="{D264EEC6-FE05-4215-BF0A-C1D11BD5289B}" destId="{04485BC2-9802-4502-BA43-7F381878D65D}" srcOrd="10" destOrd="0" presId="urn:microsoft.com/office/officeart/2005/8/layout/default"/>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8C57335-4F49-4826-A980-7CA65E2E6EFD}"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en-IN"/>
        </a:p>
      </dgm:t>
    </dgm:pt>
    <dgm:pt modelId="{B47F53D7-C47C-41D4-90C5-FF68F5077A9B}">
      <dgm:prSet phldrT="[Text]" custT="1"/>
      <dgm:spPr>
        <a:solidFill>
          <a:srgbClr val="12629D"/>
        </a:solidFill>
      </dgm:spPr>
      <dgm:t>
        <a:bodyPr/>
        <a:lstStyle/>
        <a:p>
          <a:r>
            <a:rPr lang="en-IN" sz="2400" dirty="0">
              <a:latin typeface="Trebuchet MS" panose="020B0603020202020204" pitchFamily="34" charset="0"/>
            </a:rPr>
            <a:t>Discount rate</a:t>
          </a:r>
        </a:p>
      </dgm:t>
    </dgm:pt>
    <dgm:pt modelId="{810A950A-B400-4264-B834-2DBCD91967D5}" type="parTrans" cxnId="{6E3B537B-A8FC-4855-89BB-08C9012848EB}">
      <dgm:prSet/>
      <dgm:spPr/>
      <dgm:t>
        <a:bodyPr/>
        <a:lstStyle/>
        <a:p>
          <a:endParaRPr lang="en-IN" sz="1050">
            <a:latin typeface="Trebuchet MS" panose="020B0603020202020204" pitchFamily="34" charset="0"/>
          </a:endParaRPr>
        </a:p>
      </dgm:t>
    </dgm:pt>
    <dgm:pt modelId="{6941D3CD-C8DC-49BD-B53F-3D1F48BA4610}" type="sibTrans" cxnId="{6E3B537B-A8FC-4855-89BB-08C9012848EB}">
      <dgm:prSet/>
      <dgm:spPr/>
      <dgm:t>
        <a:bodyPr/>
        <a:lstStyle/>
        <a:p>
          <a:endParaRPr lang="en-IN" sz="1050">
            <a:latin typeface="Trebuchet MS" panose="020B0603020202020204" pitchFamily="34" charset="0"/>
          </a:endParaRPr>
        </a:p>
      </dgm:t>
    </dgm:pt>
    <dgm:pt modelId="{86E71324-73B3-4A2B-BB09-4E319E008D57}">
      <dgm:prSet phldrT="[Text]" custT="1"/>
      <dgm:spPr/>
      <dgm:t>
        <a:bodyPr/>
        <a:lstStyle/>
        <a:p>
          <a:pPr marL="0" indent="0">
            <a:buFont typeface="Arial" panose="020B0604020202020204" pitchFamily="34" charset="0"/>
            <a:buNone/>
          </a:pPr>
          <a:r>
            <a:rPr lang="en-IN" sz="1600" dirty="0">
              <a:latin typeface="Trebuchet MS" panose="020B0603020202020204" pitchFamily="34" charset="0"/>
            </a:rPr>
            <a:t>Out of entity’s hands as based on market yields as on the reporting date</a:t>
          </a:r>
        </a:p>
      </dgm:t>
    </dgm:pt>
    <dgm:pt modelId="{3C96FB09-CBAB-4CA2-857C-5656F5DE0528}" type="parTrans" cxnId="{B908E904-EBEF-4B59-A463-4F25B638BE13}">
      <dgm:prSet/>
      <dgm:spPr/>
      <dgm:t>
        <a:bodyPr/>
        <a:lstStyle/>
        <a:p>
          <a:endParaRPr lang="en-IN" sz="1050">
            <a:latin typeface="Trebuchet MS" panose="020B0603020202020204" pitchFamily="34" charset="0"/>
          </a:endParaRPr>
        </a:p>
      </dgm:t>
    </dgm:pt>
    <dgm:pt modelId="{4F53A44E-7079-4F8D-B0CB-125E89C37AE9}" type="sibTrans" cxnId="{B908E904-EBEF-4B59-A463-4F25B638BE13}">
      <dgm:prSet/>
      <dgm:spPr/>
      <dgm:t>
        <a:bodyPr/>
        <a:lstStyle/>
        <a:p>
          <a:endParaRPr lang="en-IN" sz="1050">
            <a:latin typeface="Trebuchet MS" panose="020B0603020202020204" pitchFamily="34" charset="0"/>
          </a:endParaRPr>
        </a:p>
      </dgm:t>
    </dgm:pt>
    <dgm:pt modelId="{18122A38-2CF5-4DEE-AFEA-D06350BC28E3}">
      <dgm:prSet phldrT="[Text]" custT="1"/>
      <dgm:spPr>
        <a:solidFill>
          <a:srgbClr val="12629D"/>
        </a:solidFill>
      </dgm:spPr>
      <dgm:t>
        <a:bodyPr/>
        <a:lstStyle/>
        <a:p>
          <a:r>
            <a:rPr lang="en-IN" sz="2400" dirty="0">
              <a:latin typeface="Trebuchet MS" panose="020B0603020202020204" pitchFamily="34" charset="0"/>
            </a:rPr>
            <a:t>Attrition rate</a:t>
          </a:r>
        </a:p>
      </dgm:t>
    </dgm:pt>
    <dgm:pt modelId="{664A12F6-6B34-4F84-92C5-46473D1B8708}" type="parTrans" cxnId="{311B1764-F9B2-4A7F-8BBB-7F73A4656A56}">
      <dgm:prSet/>
      <dgm:spPr/>
      <dgm:t>
        <a:bodyPr/>
        <a:lstStyle/>
        <a:p>
          <a:endParaRPr lang="en-IN" sz="1050">
            <a:latin typeface="Trebuchet MS" panose="020B0603020202020204" pitchFamily="34" charset="0"/>
          </a:endParaRPr>
        </a:p>
      </dgm:t>
    </dgm:pt>
    <dgm:pt modelId="{2F3E2813-E5FE-4273-A8BF-8D5492FC0561}" type="sibTrans" cxnId="{311B1764-F9B2-4A7F-8BBB-7F73A4656A56}">
      <dgm:prSet/>
      <dgm:spPr/>
      <dgm:t>
        <a:bodyPr/>
        <a:lstStyle/>
        <a:p>
          <a:endParaRPr lang="en-IN" sz="1050">
            <a:latin typeface="Trebuchet MS" panose="020B0603020202020204" pitchFamily="34" charset="0"/>
          </a:endParaRPr>
        </a:p>
      </dgm:t>
    </dgm:pt>
    <dgm:pt modelId="{E8571D35-9BB6-4F05-A39D-32DC24496149}">
      <dgm:prSet phldrT="[Text]" custT="1"/>
      <dgm:spPr/>
      <dgm:t>
        <a:bodyPr/>
        <a:lstStyle/>
        <a:p>
          <a:pPr>
            <a:buNone/>
          </a:pPr>
          <a:r>
            <a:rPr lang="en-US" sz="1600" dirty="0">
              <a:latin typeface="Trebuchet MS" panose="020B0603020202020204" pitchFamily="34" charset="0"/>
            </a:rPr>
            <a:t>A short-term reduction of the form</a:t>
          </a:r>
          <a:endParaRPr lang="en-IN" sz="1600" dirty="0">
            <a:latin typeface="Trebuchet MS" panose="020B0603020202020204" pitchFamily="34" charset="0"/>
          </a:endParaRPr>
        </a:p>
      </dgm:t>
    </dgm:pt>
    <dgm:pt modelId="{1E480742-362D-48AE-A4E5-71DEA166C308}" type="parTrans" cxnId="{10E39E94-8568-4D52-A663-C1659D95018C}">
      <dgm:prSet/>
      <dgm:spPr/>
      <dgm:t>
        <a:bodyPr/>
        <a:lstStyle/>
        <a:p>
          <a:endParaRPr lang="en-IN" sz="1050">
            <a:latin typeface="Trebuchet MS" panose="020B0603020202020204" pitchFamily="34" charset="0"/>
          </a:endParaRPr>
        </a:p>
      </dgm:t>
    </dgm:pt>
    <dgm:pt modelId="{C753C42A-7283-481D-82BD-581B4203EBAA}" type="sibTrans" cxnId="{10E39E94-8568-4D52-A663-C1659D95018C}">
      <dgm:prSet/>
      <dgm:spPr/>
      <dgm:t>
        <a:bodyPr/>
        <a:lstStyle/>
        <a:p>
          <a:endParaRPr lang="en-IN" sz="1050">
            <a:latin typeface="Trebuchet MS" panose="020B0603020202020204" pitchFamily="34" charset="0"/>
          </a:endParaRPr>
        </a:p>
      </dgm:t>
    </dgm:pt>
    <dgm:pt modelId="{314B0EFF-8221-45D7-B588-620E7B7ADB3E}">
      <dgm:prSet phldrT="[Text]" custT="1"/>
      <dgm:spPr>
        <a:solidFill>
          <a:srgbClr val="12629D"/>
        </a:solidFill>
      </dgm:spPr>
      <dgm:t>
        <a:bodyPr/>
        <a:lstStyle/>
        <a:p>
          <a:r>
            <a:rPr lang="en-IN" sz="2400" dirty="0">
              <a:latin typeface="Trebuchet MS" panose="020B0603020202020204" pitchFamily="34" charset="0"/>
            </a:rPr>
            <a:t>Mortality rate</a:t>
          </a:r>
        </a:p>
      </dgm:t>
    </dgm:pt>
    <dgm:pt modelId="{34AAE983-22E9-4565-9245-84EA10A1B952}" type="parTrans" cxnId="{5C500E85-F6B9-486B-9FAA-E66906AF14B1}">
      <dgm:prSet/>
      <dgm:spPr/>
      <dgm:t>
        <a:bodyPr/>
        <a:lstStyle/>
        <a:p>
          <a:endParaRPr lang="en-IN" sz="1050">
            <a:latin typeface="Trebuchet MS" panose="020B0603020202020204" pitchFamily="34" charset="0"/>
          </a:endParaRPr>
        </a:p>
      </dgm:t>
    </dgm:pt>
    <dgm:pt modelId="{260AAB20-3AA0-4E27-AA12-636F49964AFD}" type="sibTrans" cxnId="{5C500E85-F6B9-486B-9FAA-E66906AF14B1}">
      <dgm:prSet/>
      <dgm:spPr/>
      <dgm:t>
        <a:bodyPr/>
        <a:lstStyle/>
        <a:p>
          <a:endParaRPr lang="en-IN" sz="1050">
            <a:latin typeface="Trebuchet MS" panose="020B0603020202020204" pitchFamily="34" charset="0"/>
          </a:endParaRPr>
        </a:p>
      </dgm:t>
    </dgm:pt>
    <dgm:pt modelId="{A7AA6321-C6A7-4AD5-9C06-D15B1F360961}">
      <dgm:prSet phldrT="[Text]" custT="1"/>
      <dgm:spPr/>
      <dgm:t>
        <a:bodyPr/>
        <a:lstStyle/>
        <a:p>
          <a:pPr marL="0">
            <a:buNone/>
          </a:pPr>
          <a:r>
            <a:rPr lang="en-IN" sz="1600" dirty="0">
              <a:latin typeface="Trebuchet MS" panose="020B0603020202020204" pitchFamily="34" charset="0"/>
            </a:rPr>
            <a:t>Can keep unchanged as long-term impact of COVID unknown presently</a:t>
          </a:r>
        </a:p>
      </dgm:t>
    </dgm:pt>
    <dgm:pt modelId="{E1570ACF-B086-4E79-8A6E-7454B18AADA7}" type="parTrans" cxnId="{C89C353A-3D5A-485C-A9FD-A6B36F705EE3}">
      <dgm:prSet/>
      <dgm:spPr/>
      <dgm:t>
        <a:bodyPr/>
        <a:lstStyle/>
        <a:p>
          <a:endParaRPr lang="en-IN" sz="1050">
            <a:latin typeface="Trebuchet MS" panose="020B0603020202020204" pitchFamily="34" charset="0"/>
          </a:endParaRPr>
        </a:p>
      </dgm:t>
    </dgm:pt>
    <dgm:pt modelId="{DA45A739-6D7F-4FB6-B27A-B167D90F3777}" type="sibTrans" cxnId="{C89C353A-3D5A-485C-A9FD-A6B36F705EE3}">
      <dgm:prSet/>
      <dgm:spPr/>
      <dgm:t>
        <a:bodyPr/>
        <a:lstStyle/>
        <a:p>
          <a:endParaRPr lang="en-IN" sz="1050">
            <a:latin typeface="Trebuchet MS" panose="020B0603020202020204" pitchFamily="34" charset="0"/>
          </a:endParaRPr>
        </a:p>
      </dgm:t>
    </dgm:pt>
    <dgm:pt modelId="{431F096C-2D07-4E4D-A3C2-DB584E6B40D1}">
      <dgm:prSet custT="1"/>
      <dgm:spPr>
        <a:solidFill>
          <a:srgbClr val="12629D"/>
        </a:solidFill>
      </dgm:spPr>
      <dgm:t>
        <a:bodyPr/>
        <a:lstStyle/>
        <a:p>
          <a:r>
            <a:rPr lang="en-IN" sz="2400" dirty="0">
              <a:latin typeface="Trebuchet MS" panose="020B0603020202020204" pitchFamily="34" charset="0"/>
            </a:rPr>
            <a:t>Salary growth rate</a:t>
          </a:r>
        </a:p>
      </dgm:t>
    </dgm:pt>
    <dgm:pt modelId="{CE3296F1-0C06-4DC6-9D3C-5A7D2A7B0495}" type="parTrans" cxnId="{FF4101CC-A192-459A-AB0A-E83B28C32A30}">
      <dgm:prSet/>
      <dgm:spPr/>
      <dgm:t>
        <a:bodyPr/>
        <a:lstStyle/>
        <a:p>
          <a:endParaRPr lang="en-IN"/>
        </a:p>
      </dgm:t>
    </dgm:pt>
    <dgm:pt modelId="{80CE571A-72D4-4946-8C11-B10BD8AB2137}" type="sibTrans" cxnId="{FF4101CC-A192-459A-AB0A-E83B28C32A30}">
      <dgm:prSet/>
      <dgm:spPr/>
      <dgm:t>
        <a:bodyPr/>
        <a:lstStyle/>
        <a:p>
          <a:endParaRPr lang="en-IN"/>
        </a:p>
      </dgm:t>
    </dgm:pt>
    <dgm:pt modelId="{0B2501B8-B242-4DEF-9684-116CF593E849}">
      <dgm:prSet custT="1"/>
      <dgm:spPr/>
      <dgm:t>
        <a:bodyPr/>
        <a:lstStyle/>
        <a:p>
          <a:pPr>
            <a:buNone/>
          </a:pPr>
          <a:r>
            <a:rPr lang="en-IN" sz="1600" dirty="0">
              <a:latin typeface="Trebuchet MS" panose="020B0603020202020204" pitchFamily="34" charset="0"/>
            </a:rPr>
            <a:t>A short-term reduction of the form</a:t>
          </a:r>
        </a:p>
      </dgm:t>
    </dgm:pt>
    <dgm:pt modelId="{5F733DA7-54DB-4D0D-BB77-F00051471E35}" type="parTrans" cxnId="{539830C8-46E6-4E31-A4BF-A0BE89A5567B}">
      <dgm:prSet/>
      <dgm:spPr/>
      <dgm:t>
        <a:bodyPr/>
        <a:lstStyle/>
        <a:p>
          <a:endParaRPr lang="en-IN"/>
        </a:p>
      </dgm:t>
    </dgm:pt>
    <dgm:pt modelId="{0A97D4B1-61E6-4356-8312-EF1DCB297EA0}" type="sibTrans" cxnId="{539830C8-46E6-4E31-A4BF-A0BE89A5567B}">
      <dgm:prSet/>
      <dgm:spPr/>
      <dgm:t>
        <a:bodyPr/>
        <a:lstStyle/>
        <a:p>
          <a:endParaRPr lang="en-IN"/>
        </a:p>
      </dgm:t>
    </dgm:pt>
    <dgm:pt modelId="{4DAFC05F-14D3-4920-8BC1-DC30ADA4CE0A}">
      <dgm:prSet custT="1"/>
      <dgm:spPr/>
      <dgm:t>
        <a:bodyPr/>
        <a:lstStyle/>
        <a:p>
          <a:pPr>
            <a:buNone/>
          </a:pPr>
          <a:r>
            <a:rPr lang="en-IN" sz="1600" dirty="0">
              <a:latin typeface="Trebuchet MS" panose="020B0603020202020204" pitchFamily="34" charset="0"/>
            </a:rPr>
            <a:t>Where x &lt; y</a:t>
          </a:r>
        </a:p>
      </dgm:t>
    </dgm:pt>
    <dgm:pt modelId="{407E2E94-5384-4694-A24C-974443263685}" type="sibTrans" cxnId="{ACD30CE4-B848-4472-9AF6-36E84FC1B097}">
      <dgm:prSet/>
      <dgm:spPr/>
      <dgm:t>
        <a:bodyPr/>
        <a:lstStyle/>
        <a:p>
          <a:endParaRPr lang="en-IN"/>
        </a:p>
      </dgm:t>
    </dgm:pt>
    <dgm:pt modelId="{42FE2144-49A7-44EE-ACF1-FC903CBCD239}" type="parTrans" cxnId="{ACD30CE4-B848-4472-9AF6-36E84FC1B097}">
      <dgm:prSet/>
      <dgm:spPr/>
      <dgm:t>
        <a:bodyPr/>
        <a:lstStyle/>
        <a:p>
          <a:endParaRPr lang="en-IN"/>
        </a:p>
      </dgm:t>
    </dgm:pt>
    <dgm:pt modelId="{E8F79F12-C870-4D78-B49A-78EB29B3923C}">
      <dgm:prSet custT="1"/>
      <dgm:spPr/>
      <dgm:t>
        <a:bodyPr/>
        <a:lstStyle/>
        <a:p>
          <a:pPr>
            <a:buNone/>
          </a:pPr>
          <a:r>
            <a:rPr lang="en-IN" sz="1600" dirty="0">
              <a:latin typeface="Trebuchet MS" panose="020B0603020202020204" pitchFamily="34" charset="0"/>
            </a:rPr>
            <a:t>For year 1: x% p.a. and thereafter: y% p.a.</a:t>
          </a:r>
        </a:p>
      </dgm:t>
    </dgm:pt>
    <dgm:pt modelId="{8DFCD3C2-F74A-4313-A702-1E8B084D3D90}" type="parTrans" cxnId="{125827AD-0497-4962-A381-8CDC9D742860}">
      <dgm:prSet/>
      <dgm:spPr/>
      <dgm:t>
        <a:bodyPr/>
        <a:lstStyle/>
        <a:p>
          <a:endParaRPr lang="en-IN"/>
        </a:p>
      </dgm:t>
    </dgm:pt>
    <dgm:pt modelId="{D5E74B59-C2F4-4192-9CC8-47F1EA19AFCB}" type="sibTrans" cxnId="{125827AD-0497-4962-A381-8CDC9D742860}">
      <dgm:prSet/>
      <dgm:spPr/>
      <dgm:t>
        <a:bodyPr/>
        <a:lstStyle/>
        <a:p>
          <a:endParaRPr lang="en-IN"/>
        </a:p>
      </dgm:t>
    </dgm:pt>
    <dgm:pt modelId="{E201FC88-3ED1-4B44-8A8C-15FE8068E267}">
      <dgm:prSet phldrT="[Text]" custT="1"/>
      <dgm:spPr/>
      <dgm:t>
        <a:bodyPr/>
        <a:lstStyle/>
        <a:p>
          <a:pPr marL="0">
            <a:buNone/>
          </a:pPr>
          <a:r>
            <a:rPr lang="en-US" sz="1600" dirty="0">
              <a:latin typeface="Trebuchet MS" panose="020B0603020202020204" pitchFamily="34" charset="0"/>
            </a:rPr>
            <a:t>Can incorporate trends in annuity prices</a:t>
          </a:r>
          <a:endParaRPr lang="en-IN" sz="1600" dirty="0">
            <a:latin typeface="Trebuchet MS" panose="020B0603020202020204" pitchFamily="34" charset="0"/>
          </a:endParaRPr>
        </a:p>
      </dgm:t>
    </dgm:pt>
    <dgm:pt modelId="{5CF42591-AEF0-4607-AEB7-63360ED93744}" type="parTrans" cxnId="{C258E079-CD10-4520-9417-1A4B69F48AD2}">
      <dgm:prSet/>
      <dgm:spPr/>
      <dgm:t>
        <a:bodyPr/>
        <a:lstStyle/>
        <a:p>
          <a:endParaRPr lang="en-IN"/>
        </a:p>
      </dgm:t>
    </dgm:pt>
    <dgm:pt modelId="{682F7794-96CE-457F-B644-0ABF46288981}" type="sibTrans" cxnId="{C258E079-CD10-4520-9417-1A4B69F48AD2}">
      <dgm:prSet/>
      <dgm:spPr/>
      <dgm:t>
        <a:bodyPr/>
        <a:lstStyle/>
        <a:p>
          <a:endParaRPr lang="en-IN"/>
        </a:p>
      </dgm:t>
    </dgm:pt>
    <dgm:pt modelId="{908612A3-B819-4CAD-8B7B-345AFE62135E}">
      <dgm:prSet custT="1"/>
      <dgm:spPr/>
      <dgm:t>
        <a:bodyPr/>
        <a:lstStyle/>
        <a:p>
          <a:pPr>
            <a:buNone/>
          </a:pPr>
          <a:r>
            <a:rPr lang="en-US" sz="1600" dirty="0">
              <a:latin typeface="Trebuchet MS" panose="020B0603020202020204" pitchFamily="34" charset="0"/>
            </a:rPr>
            <a:t>For year 1: x% p.a. and thereafter: y% p.a.</a:t>
          </a:r>
          <a:endParaRPr lang="en-IN" sz="1600" dirty="0">
            <a:latin typeface="Trebuchet MS" panose="020B0603020202020204" pitchFamily="34" charset="0"/>
          </a:endParaRPr>
        </a:p>
      </dgm:t>
    </dgm:pt>
    <dgm:pt modelId="{60CF0763-ED33-4CC5-A01A-CB9622A3C427}" type="parTrans" cxnId="{12CB90CD-38BB-4659-B5E0-3CB9451782B2}">
      <dgm:prSet/>
      <dgm:spPr/>
      <dgm:t>
        <a:bodyPr/>
        <a:lstStyle/>
        <a:p>
          <a:endParaRPr lang="en-IN"/>
        </a:p>
      </dgm:t>
    </dgm:pt>
    <dgm:pt modelId="{B83F7FDF-D1E5-41DC-89F1-4C3F5FF0795D}" type="sibTrans" cxnId="{12CB90CD-38BB-4659-B5E0-3CB9451782B2}">
      <dgm:prSet/>
      <dgm:spPr/>
      <dgm:t>
        <a:bodyPr/>
        <a:lstStyle/>
        <a:p>
          <a:endParaRPr lang="en-IN"/>
        </a:p>
      </dgm:t>
    </dgm:pt>
    <dgm:pt modelId="{8F43C34D-613D-4AF9-85F8-729CF80F4BE1}">
      <dgm:prSet custT="1"/>
      <dgm:spPr/>
      <dgm:t>
        <a:bodyPr/>
        <a:lstStyle/>
        <a:p>
          <a:pPr>
            <a:buNone/>
          </a:pPr>
          <a:r>
            <a:rPr lang="en-IN" sz="1600" dirty="0">
              <a:latin typeface="Trebuchet MS" panose="020B0603020202020204" pitchFamily="34" charset="0"/>
            </a:rPr>
            <a:t>Where x &lt; y</a:t>
          </a:r>
        </a:p>
      </dgm:t>
    </dgm:pt>
    <dgm:pt modelId="{0ABCADDB-905D-4CF2-AF98-DBF8A34DC847}" type="parTrans" cxnId="{63784E66-6EBB-44B5-BF97-7404B2CFCE2A}">
      <dgm:prSet/>
      <dgm:spPr/>
      <dgm:t>
        <a:bodyPr/>
        <a:lstStyle/>
        <a:p>
          <a:endParaRPr lang="en-IN"/>
        </a:p>
      </dgm:t>
    </dgm:pt>
    <dgm:pt modelId="{DE3D10F9-8097-47D6-8AF6-02FC925922D3}" type="sibTrans" cxnId="{63784E66-6EBB-44B5-BF97-7404B2CFCE2A}">
      <dgm:prSet/>
      <dgm:spPr/>
      <dgm:t>
        <a:bodyPr/>
        <a:lstStyle/>
        <a:p>
          <a:endParaRPr lang="en-IN"/>
        </a:p>
      </dgm:t>
    </dgm:pt>
    <dgm:pt modelId="{B33076E3-E564-4F9C-BEC2-E861FC8E7AF9}" type="pres">
      <dgm:prSet presAssocID="{38C57335-4F49-4826-A980-7CA65E2E6EFD}" presName="Name0" presStyleCnt="0">
        <dgm:presLayoutVars>
          <dgm:dir/>
          <dgm:animLvl val="lvl"/>
          <dgm:resizeHandles val="exact"/>
        </dgm:presLayoutVars>
      </dgm:prSet>
      <dgm:spPr/>
    </dgm:pt>
    <dgm:pt modelId="{9A40C488-26FC-43EA-9D05-478C77FF144D}" type="pres">
      <dgm:prSet presAssocID="{B47F53D7-C47C-41D4-90C5-FF68F5077A9B}" presName="linNode" presStyleCnt="0"/>
      <dgm:spPr/>
    </dgm:pt>
    <dgm:pt modelId="{48379AA7-9C5C-473B-996D-729C74D93271}" type="pres">
      <dgm:prSet presAssocID="{B47F53D7-C47C-41D4-90C5-FF68F5077A9B}" presName="parentText" presStyleLbl="node1" presStyleIdx="0" presStyleCnt="4" custScaleX="115386">
        <dgm:presLayoutVars>
          <dgm:chMax val="1"/>
          <dgm:bulletEnabled val="1"/>
        </dgm:presLayoutVars>
      </dgm:prSet>
      <dgm:spPr/>
    </dgm:pt>
    <dgm:pt modelId="{0C8C316B-25CB-4E35-9B6B-C1388780FB50}" type="pres">
      <dgm:prSet presAssocID="{B47F53D7-C47C-41D4-90C5-FF68F5077A9B}" presName="descendantText" presStyleLbl="alignAccFollowNode1" presStyleIdx="0" presStyleCnt="4">
        <dgm:presLayoutVars>
          <dgm:bulletEnabled val="1"/>
        </dgm:presLayoutVars>
      </dgm:prSet>
      <dgm:spPr/>
    </dgm:pt>
    <dgm:pt modelId="{6C972135-B29F-445C-AF9A-EDF08A92E332}" type="pres">
      <dgm:prSet presAssocID="{6941D3CD-C8DC-49BD-B53F-3D1F48BA4610}" presName="sp" presStyleCnt="0"/>
      <dgm:spPr/>
    </dgm:pt>
    <dgm:pt modelId="{E61086DA-1A76-4D3A-9FFB-5727ED29B948}" type="pres">
      <dgm:prSet presAssocID="{431F096C-2D07-4E4D-A3C2-DB584E6B40D1}" presName="linNode" presStyleCnt="0"/>
      <dgm:spPr/>
    </dgm:pt>
    <dgm:pt modelId="{D0177714-2C70-4143-AFFA-4401C014D3CC}" type="pres">
      <dgm:prSet presAssocID="{431F096C-2D07-4E4D-A3C2-DB584E6B40D1}" presName="parentText" presStyleLbl="node1" presStyleIdx="1" presStyleCnt="4" custScaleX="115386">
        <dgm:presLayoutVars>
          <dgm:chMax val="1"/>
          <dgm:bulletEnabled val="1"/>
        </dgm:presLayoutVars>
      </dgm:prSet>
      <dgm:spPr/>
    </dgm:pt>
    <dgm:pt modelId="{9755D98D-F5D1-415C-B8F2-A4845C774B08}" type="pres">
      <dgm:prSet presAssocID="{431F096C-2D07-4E4D-A3C2-DB584E6B40D1}" presName="descendantText" presStyleLbl="alignAccFollowNode1" presStyleIdx="1" presStyleCnt="4">
        <dgm:presLayoutVars>
          <dgm:bulletEnabled val="1"/>
        </dgm:presLayoutVars>
      </dgm:prSet>
      <dgm:spPr/>
    </dgm:pt>
    <dgm:pt modelId="{98D41BA1-9CE7-4F64-833E-28382BEB8C5D}" type="pres">
      <dgm:prSet presAssocID="{80CE571A-72D4-4946-8C11-B10BD8AB2137}" presName="sp" presStyleCnt="0"/>
      <dgm:spPr/>
    </dgm:pt>
    <dgm:pt modelId="{ABF34083-EA91-4B8E-9CCA-EA87D747758C}" type="pres">
      <dgm:prSet presAssocID="{18122A38-2CF5-4DEE-AFEA-D06350BC28E3}" presName="linNode" presStyleCnt="0"/>
      <dgm:spPr/>
    </dgm:pt>
    <dgm:pt modelId="{986FCFD1-7DE3-4FDE-B300-B9633EE2598D}" type="pres">
      <dgm:prSet presAssocID="{18122A38-2CF5-4DEE-AFEA-D06350BC28E3}" presName="parentText" presStyleLbl="node1" presStyleIdx="2" presStyleCnt="4" custScaleX="115386">
        <dgm:presLayoutVars>
          <dgm:chMax val="1"/>
          <dgm:bulletEnabled val="1"/>
        </dgm:presLayoutVars>
      </dgm:prSet>
      <dgm:spPr/>
    </dgm:pt>
    <dgm:pt modelId="{780D9DA2-1E64-4B12-AFF2-1EB767A47EF8}" type="pres">
      <dgm:prSet presAssocID="{18122A38-2CF5-4DEE-AFEA-D06350BC28E3}" presName="descendantText" presStyleLbl="alignAccFollowNode1" presStyleIdx="2" presStyleCnt="4">
        <dgm:presLayoutVars>
          <dgm:bulletEnabled val="1"/>
        </dgm:presLayoutVars>
      </dgm:prSet>
      <dgm:spPr/>
    </dgm:pt>
    <dgm:pt modelId="{E5A12E67-83C0-4586-9A60-E20DBF908252}" type="pres">
      <dgm:prSet presAssocID="{2F3E2813-E5FE-4273-A8BF-8D5492FC0561}" presName="sp" presStyleCnt="0"/>
      <dgm:spPr/>
    </dgm:pt>
    <dgm:pt modelId="{CBF01EEF-9475-4D3B-903D-46FFF312DEB1}" type="pres">
      <dgm:prSet presAssocID="{314B0EFF-8221-45D7-B588-620E7B7ADB3E}" presName="linNode" presStyleCnt="0"/>
      <dgm:spPr/>
    </dgm:pt>
    <dgm:pt modelId="{FB97FE10-2B62-48BD-A2F4-A61DF76180D5}" type="pres">
      <dgm:prSet presAssocID="{314B0EFF-8221-45D7-B588-620E7B7ADB3E}" presName="parentText" presStyleLbl="node1" presStyleIdx="3" presStyleCnt="4" custScaleX="115386">
        <dgm:presLayoutVars>
          <dgm:chMax val="1"/>
          <dgm:bulletEnabled val="1"/>
        </dgm:presLayoutVars>
      </dgm:prSet>
      <dgm:spPr/>
    </dgm:pt>
    <dgm:pt modelId="{BB6AC1ED-92F8-43B3-B474-2B0D56E14446}" type="pres">
      <dgm:prSet presAssocID="{314B0EFF-8221-45D7-B588-620E7B7ADB3E}" presName="descendantText" presStyleLbl="alignAccFollowNode1" presStyleIdx="3" presStyleCnt="4">
        <dgm:presLayoutVars>
          <dgm:bulletEnabled val="1"/>
        </dgm:presLayoutVars>
      </dgm:prSet>
      <dgm:spPr/>
    </dgm:pt>
  </dgm:ptLst>
  <dgm:cxnLst>
    <dgm:cxn modelId="{B908E904-EBEF-4B59-A463-4F25B638BE13}" srcId="{B47F53D7-C47C-41D4-90C5-FF68F5077A9B}" destId="{86E71324-73B3-4A2B-BB09-4E319E008D57}" srcOrd="0" destOrd="0" parTransId="{3C96FB09-CBAB-4CA2-857C-5656F5DE0528}" sibTransId="{4F53A44E-7079-4F8D-B0CB-125E89C37AE9}"/>
    <dgm:cxn modelId="{2E307D1F-80D1-4AAE-BFC8-C43267890C85}" type="presOf" srcId="{E8571D35-9BB6-4F05-A39D-32DC24496149}" destId="{780D9DA2-1E64-4B12-AFF2-1EB767A47EF8}" srcOrd="0" destOrd="0" presId="urn:microsoft.com/office/officeart/2005/8/layout/vList5"/>
    <dgm:cxn modelId="{BDB7A01F-CA6B-43BB-BDFA-8438C61D73F6}" type="presOf" srcId="{314B0EFF-8221-45D7-B588-620E7B7ADB3E}" destId="{FB97FE10-2B62-48BD-A2F4-A61DF76180D5}" srcOrd="0" destOrd="0" presId="urn:microsoft.com/office/officeart/2005/8/layout/vList5"/>
    <dgm:cxn modelId="{403A732C-8FD1-43D6-A0EC-C488221985AB}" type="presOf" srcId="{0B2501B8-B242-4DEF-9684-116CF593E849}" destId="{9755D98D-F5D1-415C-B8F2-A4845C774B08}" srcOrd="0" destOrd="0" presId="urn:microsoft.com/office/officeart/2005/8/layout/vList5"/>
    <dgm:cxn modelId="{C89C353A-3D5A-485C-A9FD-A6B36F705EE3}" srcId="{314B0EFF-8221-45D7-B588-620E7B7ADB3E}" destId="{A7AA6321-C6A7-4AD5-9C06-D15B1F360961}" srcOrd="0" destOrd="0" parTransId="{E1570ACF-B086-4E79-8A6E-7454B18AADA7}" sibTransId="{DA45A739-6D7F-4FB6-B27A-B167D90F3777}"/>
    <dgm:cxn modelId="{D6D7545B-CB2C-466B-A89D-CD4DFF64AED4}" type="presOf" srcId="{4DAFC05F-14D3-4920-8BC1-DC30ADA4CE0A}" destId="{9755D98D-F5D1-415C-B8F2-A4845C774B08}" srcOrd="0" destOrd="2" presId="urn:microsoft.com/office/officeart/2005/8/layout/vList5"/>
    <dgm:cxn modelId="{88574F43-A206-4FFF-BD71-9BD75121DBA9}" type="presOf" srcId="{431F096C-2D07-4E4D-A3C2-DB584E6B40D1}" destId="{D0177714-2C70-4143-AFFA-4401C014D3CC}" srcOrd="0" destOrd="0" presId="urn:microsoft.com/office/officeart/2005/8/layout/vList5"/>
    <dgm:cxn modelId="{311B1764-F9B2-4A7F-8BBB-7F73A4656A56}" srcId="{38C57335-4F49-4826-A980-7CA65E2E6EFD}" destId="{18122A38-2CF5-4DEE-AFEA-D06350BC28E3}" srcOrd="2" destOrd="0" parTransId="{664A12F6-6B34-4F84-92C5-46473D1B8708}" sibTransId="{2F3E2813-E5FE-4273-A8BF-8D5492FC0561}"/>
    <dgm:cxn modelId="{70F5D345-B1D6-4581-934D-6E8D85A6BB70}" type="presOf" srcId="{E201FC88-3ED1-4B44-8A8C-15FE8068E267}" destId="{BB6AC1ED-92F8-43B3-B474-2B0D56E14446}" srcOrd="0" destOrd="1" presId="urn:microsoft.com/office/officeart/2005/8/layout/vList5"/>
    <dgm:cxn modelId="{63784E66-6EBB-44B5-BF97-7404B2CFCE2A}" srcId="{18122A38-2CF5-4DEE-AFEA-D06350BC28E3}" destId="{8F43C34D-613D-4AF9-85F8-729CF80F4BE1}" srcOrd="2" destOrd="0" parTransId="{0ABCADDB-905D-4CF2-AF98-DBF8A34DC847}" sibTransId="{DE3D10F9-8097-47D6-8AF6-02FC925922D3}"/>
    <dgm:cxn modelId="{6F0D774F-D075-4ABC-9AD8-4E36FA9D0536}" type="presOf" srcId="{86E71324-73B3-4A2B-BB09-4E319E008D57}" destId="{0C8C316B-25CB-4E35-9B6B-C1388780FB50}" srcOrd="0" destOrd="0" presId="urn:microsoft.com/office/officeart/2005/8/layout/vList5"/>
    <dgm:cxn modelId="{C258E079-CD10-4520-9417-1A4B69F48AD2}" srcId="{314B0EFF-8221-45D7-B588-620E7B7ADB3E}" destId="{E201FC88-3ED1-4B44-8A8C-15FE8068E267}" srcOrd="1" destOrd="0" parTransId="{5CF42591-AEF0-4607-AEB7-63360ED93744}" sibTransId="{682F7794-96CE-457F-B644-0ABF46288981}"/>
    <dgm:cxn modelId="{6E3B537B-A8FC-4855-89BB-08C9012848EB}" srcId="{38C57335-4F49-4826-A980-7CA65E2E6EFD}" destId="{B47F53D7-C47C-41D4-90C5-FF68F5077A9B}" srcOrd="0" destOrd="0" parTransId="{810A950A-B400-4264-B834-2DBCD91967D5}" sibTransId="{6941D3CD-C8DC-49BD-B53F-3D1F48BA4610}"/>
    <dgm:cxn modelId="{5C500E85-F6B9-486B-9FAA-E66906AF14B1}" srcId="{38C57335-4F49-4826-A980-7CA65E2E6EFD}" destId="{314B0EFF-8221-45D7-B588-620E7B7ADB3E}" srcOrd="3" destOrd="0" parTransId="{34AAE983-22E9-4565-9245-84EA10A1B952}" sibTransId="{260AAB20-3AA0-4E27-AA12-636F49964AFD}"/>
    <dgm:cxn modelId="{10E39E94-8568-4D52-A663-C1659D95018C}" srcId="{18122A38-2CF5-4DEE-AFEA-D06350BC28E3}" destId="{E8571D35-9BB6-4F05-A39D-32DC24496149}" srcOrd="0" destOrd="0" parTransId="{1E480742-362D-48AE-A4E5-71DEA166C308}" sibTransId="{C753C42A-7283-481D-82BD-581B4203EBAA}"/>
    <dgm:cxn modelId="{E3056E9A-CAF6-473B-859C-6879F07D5E81}" type="presOf" srcId="{B47F53D7-C47C-41D4-90C5-FF68F5077A9B}" destId="{48379AA7-9C5C-473B-996D-729C74D93271}" srcOrd="0" destOrd="0" presId="urn:microsoft.com/office/officeart/2005/8/layout/vList5"/>
    <dgm:cxn modelId="{6E4B5DA3-9FCE-40C2-995A-E85A6940BF05}" type="presOf" srcId="{18122A38-2CF5-4DEE-AFEA-D06350BC28E3}" destId="{986FCFD1-7DE3-4FDE-B300-B9633EE2598D}" srcOrd="0" destOrd="0" presId="urn:microsoft.com/office/officeart/2005/8/layout/vList5"/>
    <dgm:cxn modelId="{27CE09A9-0DC2-4B67-BF49-4C8B5490B78C}" type="presOf" srcId="{A7AA6321-C6A7-4AD5-9C06-D15B1F360961}" destId="{BB6AC1ED-92F8-43B3-B474-2B0D56E14446}" srcOrd="0" destOrd="0" presId="urn:microsoft.com/office/officeart/2005/8/layout/vList5"/>
    <dgm:cxn modelId="{37C368A9-67C3-4590-B163-A2135C4E5C12}" type="presOf" srcId="{908612A3-B819-4CAD-8B7B-345AFE62135E}" destId="{780D9DA2-1E64-4B12-AFF2-1EB767A47EF8}" srcOrd="0" destOrd="1" presId="urn:microsoft.com/office/officeart/2005/8/layout/vList5"/>
    <dgm:cxn modelId="{125827AD-0497-4962-A381-8CDC9D742860}" srcId="{431F096C-2D07-4E4D-A3C2-DB584E6B40D1}" destId="{E8F79F12-C870-4D78-B49A-78EB29B3923C}" srcOrd="1" destOrd="0" parTransId="{8DFCD3C2-F74A-4313-A702-1E8B084D3D90}" sibTransId="{D5E74B59-C2F4-4192-9CC8-47F1EA19AFCB}"/>
    <dgm:cxn modelId="{539830C8-46E6-4E31-A4BF-A0BE89A5567B}" srcId="{431F096C-2D07-4E4D-A3C2-DB584E6B40D1}" destId="{0B2501B8-B242-4DEF-9684-116CF593E849}" srcOrd="0" destOrd="0" parTransId="{5F733DA7-54DB-4D0D-BB77-F00051471E35}" sibTransId="{0A97D4B1-61E6-4356-8312-EF1DCB297EA0}"/>
    <dgm:cxn modelId="{F93958CA-A8F1-4B00-9EAE-A2283D7812AB}" type="presOf" srcId="{E8F79F12-C870-4D78-B49A-78EB29B3923C}" destId="{9755D98D-F5D1-415C-B8F2-A4845C774B08}" srcOrd="0" destOrd="1" presId="urn:microsoft.com/office/officeart/2005/8/layout/vList5"/>
    <dgm:cxn modelId="{FF4101CC-A192-459A-AB0A-E83B28C32A30}" srcId="{38C57335-4F49-4826-A980-7CA65E2E6EFD}" destId="{431F096C-2D07-4E4D-A3C2-DB584E6B40D1}" srcOrd="1" destOrd="0" parTransId="{CE3296F1-0C06-4DC6-9D3C-5A7D2A7B0495}" sibTransId="{80CE571A-72D4-4946-8C11-B10BD8AB2137}"/>
    <dgm:cxn modelId="{12CB90CD-38BB-4659-B5E0-3CB9451782B2}" srcId="{18122A38-2CF5-4DEE-AFEA-D06350BC28E3}" destId="{908612A3-B819-4CAD-8B7B-345AFE62135E}" srcOrd="1" destOrd="0" parTransId="{60CF0763-ED33-4CC5-A01A-CB9622A3C427}" sibTransId="{B83F7FDF-D1E5-41DC-89F1-4C3F5FF0795D}"/>
    <dgm:cxn modelId="{6B94EEE0-0C25-487F-A9CF-9B839D330FD2}" type="presOf" srcId="{8F43C34D-613D-4AF9-85F8-729CF80F4BE1}" destId="{780D9DA2-1E64-4B12-AFF2-1EB767A47EF8}" srcOrd="0" destOrd="2" presId="urn:microsoft.com/office/officeart/2005/8/layout/vList5"/>
    <dgm:cxn modelId="{ACD30CE4-B848-4472-9AF6-36E84FC1B097}" srcId="{431F096C-2D07-4E4D-A3C2-DB584E6B40D1}" destId="{4DAFC05F-14D3-4920-8BC1-DC30ADA4CE0A}" srcOrd="2" destOrd="0" parTransId="{42FE2144-49A7-44EE-ACF1-FC903CBCD239}" sibTransId="{407E2E94-5384-4694-A24C-974443263685}"/>
    <dgm:cxn modelId="{26E04DEC-BB75-4B96-A3DA-911414FAC4C0}" type="presOf" srcId="{38C57335-4F49-4826-A980-7CA65E2E6EFD}" destId="{B33076E3-E564-4F9C-BEC2-E861FC8E7AF9}" srcOrd="0" destOrd="0" presId="urn:microsoft.com/office/officeart/2005/8/layout/vList5"/>
    <dgm:cxn modelId="{FCDD9EA8-07CA-4EC7-A732-4D56B88CC523}" type="presParOf" srcId="{B33076E3-E564-4F9C-BEC2-E861FC8E7AF9}" destId="{9A40C488-26FC-43EA-9D05-478C77FF144D}" srcOrd="0" destOrd="0" presId="urn:microsoft.com/office/officeart/2005/8/layout/vList5"/>
    <dgm:cxn modelId="{EB3ED7FA-8454-4893-9243-651961EAC46E}" type="presParOf" srcId="{9A40C488-26FC-43EA-9D05-478C77FF144D}" destId="{48379AA7-9C5C-473B-996D-729C74D93271}" srcOrd="0" destOrd="0" presId="urn:microsoft.com/office/officeart/2005/8/layout/vList5"/>
    <dgm:cxn modelId="{FD108EB1-6314-455B-9076-F74600E96880}" type="presParOf" srcId="{9A40C488-26FC-43EA-9D05-478C77FF144D}" destId="{0C8C316B-25CB-4E35-9B6B-C1388780FB50}" srcOrd="1" destOrd="0" presId="urn:microsoft.com/office/officeart/2005/8/layout/vList5"/>
    <dgm:cxn modelId="{D0FA3129-CCFE-4E17-95E7-E3FC4820E961}" type="presParOf" srcId="{B33076E3-E564-4F9C-BEC2-E861FC8E7AF9}" destId="{6C972135-B29F-445C-AF9A-EDF08A92E332}" srcOrd="1" destOrd="0" presId="urn:microsoft.com/office/officeart/2005/8/layout/vList5"/>
    <dgm:cxn modelId="{11508916-59CE-4F15-911D-BF62655765FE}" type="presParOf" srcId="{B33076E3-E564-4F9C-BEC2-E861FC8E7AF9}" destId="{E61086DA-1A76-4D3A-9FFB-5727ED29B948}" srcOrd="2" destOrd="0" presId="urn:microsoft.com/office/officeart/2005/8/layout/vList5"/>
    <dgm:cxn modelId="{EDD42365-038D-4AF6-80FC-E27D60BD7EAD}" type="presParOf" srcId="{E61086DA-1A76-4D3A-9FFB-5727ED29B948}" destId="{D0177714-2C70-4143-AFFA-4401C014D3CC}" srcOrd="0" destOrd="0" presId="urn:microsoft.com/office/officeart/2005/8/layout/vList5"/>
    <dgm:cxn modelId="{4956E81E-19D0-44AB-B8EB-7AD38DFDBDB6}" type="presParOf" srcId="{E61086DA-1A76-4D3A-9FFB-5727ED29B948}" destId="{9755D98D-F5D1-415C-B8F2-A4845C774B08}" srcOrd="1" destOrd="0" presId="urn:microsoft.com/office/officeart/2005/8/layout/vList5"/>
    <dgm:cxn modelId="{ABB08CBA-1DE2-4EE7-B36A-C62D6DDD15A5}" type="presParOf" srcId="{B33076E3-E564-4F9C-BEC2-E861FC8E7AF9}" destId="{98D41BA1-9CE7-4F64-833E-28382BEB8C5D}" srcOrd="3" destOrd="0" presId="urn:microsoft.com/office/officeart/2005/8/layout/vList5"/>
    <dgm:cxn modelId="{0A51D58D-719A-4B12-A71D-ABEF99F17C8C}" type="presParOf" srcId="{B33076E3-E564-4F9C-BEC2-E861FC8E7AF9}" destId="{ABF34083-EA91-4B8E-9CCA-EA87D747758C}" srcOrd="4" destOrd="0" presId="urn:microsoft.com/office/officeart/2005/8/layout/vList5"/>
    <dgm:cxn modelId="{3FB60AA9-CA9F-403D-BC37-14C3934C8891}" type="presParOf" srcId="{ABF34083-EA91-4B8E-9CCA-EA87D747758C}" destId="{986FCFD1-7DE3-4FDE-B300-B9633EE2598D}" srcOrd="0" destOrd="0" presId="urn:microsoft.com/office/officeart/2005/8/layout/vList5"/>
    <dgm:cxn modelId="{B80FDDC0-9663-4463-A271-F9E91A947DA4}" type="presParOf" srcId="{ABF34083-EA91-4B8E-9CCA-EA87D747758C}" destId="{780D9DA2-1E64-4B12-AFF2-1EB767A47EF8}" srcOrd="1" destOrd="0" presId="urn:microsoft.com/office/officeart/2005/8/layout/vList5"/>
    <dgm:cxn modelId="{D597B899-4602-4970-99E0-A215D80AB713}" type="presParOf" srcId="{B33076E3-E564-4F9C-BEC2-E861FC8E7AF9}" destId="{E5A12E67-83C0-4586-9A60-E20DBF908252}" srcOrd="5" destOrd="0" presId="urn:microsoft.com/office/officeart/2005/8/layout/vList5"/>
    <dgm:cxn modelId="{DF1232F6-FDD1-4E8F-A9FA-2DAAF53EC092}" type="presParOf" srcId="{B33076E3-E564-4F9C-BEC2-E861FC8E7AF9}" destId="{CBF01EEF-9475-4D3B-903D-46FFF312DEB1}" srcOrd="6" destOrd="0" presId="urn:microsoft.com/office/officeart/2005/8/layout/vList5"/>
    <dgm:cxn modelId="{9E13457A-358E-4266-85C4-434AB7BC680D}" type="presParOf" srcId="{CBF01EEF-9475-4D3B-903D-46FFF312DEB1}" destId="{FB97FE10-2B62-48BD-A2F4-A61DF76180D5}" srcOrd="0" destOrd="0" presId="urn:microsoft.com/office/officeart/2005/8/layout/vList5"/>
    <dgm:cxn modelId="{F11F1554-2C91-4EC4-99BF-7CF49DBBE716}" type="presParOf" srcId="{CBF01EEF-9475-4D3B-903D-46FFF312DEB1}" destId="{BB6AC1ED-92F8-43B3-B474-2B0D56E14446}" srcOrd="1"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8A918FE-22D0-4360-879C-D04C7B3F806D}" type="doc">
      <dgm:prSet loTypeId="urn:microsoft.com/office/officeart/2005/8/layout/lProcess2" loCatId="list" qsTypeId="urn:microsoft.com/office/officeart/2005/8/quickstyle/simple2" qsCatId="simple" csTypeId="urn:microsoft.com/office/officeart/2005/8/colors/accent2_2" csCatId="accent2" phldr="1"/>
      <dgm:spPr/>
      <dgm:t>
        <a:bodyPr/>
        <a:lstStyle/>
        <a:p>
          <a:endParaRPr lang="en-IN"/>
        </a:p>
      </dgm:t>
    </dgm:pt>
    <dgm:pt modelId="{9375D9C8-22E5-4534-8F60-3A02C92B711C}">
      <dgm:prSet phldrT="[Text]" custT="1"/>
      <dgm:spPr/>
      <dgm:t>
        <a:bodyPr/>
        <a:lstStyle/>
        <a:p>
          <a:r>
            <a:rPr lang="en-IN" sz="3600" dirty="0">
              <a:latin typeface="Trebuchet MS" panose="020B0603020202020204" pitchFamily="34" charset="0"/>
            </a:rPr>
            <a:t>Changes to benefit rules</a:t>
          </a:r>
        </a:p>
      </dgm:t>
    </dgm:pt>
    <dgm:pt modelId="{65B4FC93-2B53-42E4-BC08-DB11DD6AC962}" type="parTrans" cxnId="{2862142E-988F-44CC-8DBB-ED404DA196AC}">
      <dgm:prSet/>
      <dgm:spPr/>
      <dgm:t>
        <a:bodyPr/>
        <a:lstStyle/>
        <a:p>
          <a:endParaRPr lang="en-IN">
            <a:latin typeface="Trebuchet MS" panose="020B0603020202020204" pitchFamily="34" charset="0"/>
          </a:endParaRPr>
        </a:p>
      </dgm:t>
    </dgm:pt>
    <dgm:pt modelId="{D8F0C37C-A050-442D-98DD-61DD436CAAF4}" type="sibTrans" cxnId="{2862142E-988F-44CC-8DBB-ED404DA196AC}">
      <dgm:prSet/>
      <dgm:spPr/>
      <dgm:t>
        <a:bodyPr/>
        <a:lstStyle/>
        <a:p>
          <a:endParaRPr lang="en-IN">
            <a:latin typeface="Trebuchet MS" panose="020B0603020202020204" pitchFamily="34" charset="0"/>
          </a:endParaRPr>
        </a:p>
      </dgm:t>
    </dgm:pt>
    <dgm:pt modelId="{13D73497-2F0A-4D0C-98E5-A0CF7EF614EB}">
      <dgm:prSet phldrT="[Text]"/>
      <dgm:spPr>
        <a:solidFill>
          <a:srgbClr val="12629D"/>
        </a:solidFill>
      </dgm:spPr>
      <dgm:t>
        <a:bodyPr/>
        <a:lstStyle/>
        <a:p>
          <a:r>
            <a:rPr lang="en-IN" dirty="0">
              <a:latin typeface="Trebuchet MS" panose="020B0603020202020204" pitchFamily="34" charset="0"/>
            </a:rPr>
            <a:t>Capping Gratuity to Rs 2,000,000</a:t>
          </a:r>
        </a:p>
      </dgm:t>
    </dgm:pt>
    <dgm:pt modelId="{4E05F759-C667-47E4-A687-E25CA4CE0BB4}" type="parTrans" cxnId="{A17FD92E-2971-4372-A6D0-1A11369F5C93}">
      <dgm:prSet/>
      <dgm:spPr/>
      <dgm:t>
        <a:bodyPr/>
        <a:lstStyle/>
        <a:p>
          <a:endParaRPr lang="en-IN">
            <a:latin typeface="Trebuchet MS" panose="020B0603020202020204" pitchFamily="34" charset="0"/>
          </a:endParaRPr>
        </a:p>
      </dgm:t>
    </dgm:pt>
    <dgm:pt modelId="{729E9D16-7F48-4D38-98E8-D41ABE53E8F5}" type="sibTrans" cxnId="{A17FD92E-2971-4372-A6D0-1A11369F5C93}">
      <dgm:prSet/>
      <dgm:spPr/>
      <dgm:t>
        <a:bodyPr/>
        <a:lstStyle/>
        <a:p>
          <a:endParaRPr lang="en-IN">
            <a:latin typeface="Trebuchet MS" panose="020B0603020202020204" pitchFamily="34" charset="0"/>
          </a:endParaRPr>
        </a:p>
      </dgm:t>
    </dgm:pt>
    <dgm:pt modelId="{1CC19207-AD3E-4BDD-A8CE-B8668F5668AE}">
      <dgm:prSet phldrT="[Text]"/>
      <dgm:spPr>
        <a:solidFill>
          <a:srgbClr val="12629D"/>
        </a:solidFill>
      </dgm:spPr>
      <dgm:t>
        <a:bodyPr/>
        <a:lstStyle/>
        <a:p>
          <a:r>
            <a:rPr lang="en-IN" dirty="0">
              <a:latin typeface="Trebuchet MS" panose="020B0603020202020204" pitchFamily="34" charset="0"/>
            </a:rPr>
            <a:t>Changing leave encashment salary definition from gross salary to basic salary</a:t>
          </a:r>
        </a:p>
      </dgm:t>
    </dgm:pt>
    <dgm:pt modelId="{D6D7EB2D-3837-4AAB-9394-2DC564BEC944}" type="parTrans" cxnId="{AD92A208-1777-44AD-AB0C-9FEB7068C37B}">
      <dgm:prSet/>
      <dgm:spPr/>
      <dgm:t>
        <a:bodyPr/>
        <a:lstStyle/>
        <a:p>
          <a:endParaRPr lang="en-IN">
            <a:latin typeface="Trebuchet MS" panose="020B0603020202020204" pitchFamily="34" charset="0"/>
          </a:endParaRPr>
        </a:p>
      </dgm:t>
    </dgm:pt>
    <dgm:pt modelId="{C7B59944-3C39-414D-8E2D-32A1581CC03B}" type="sibTrans" cxnId="{AD92A208-1777-44AD-AB0C-9FEB7068C37B}">
      <dgm:prSet/>
      <dgm:spPr/>
      <dgm:t>
        <a:bodyPr/>
        <a:lstStyle/>
        <a:p>
          <a:endParaRPr lang="en-IN">
            <a:latin typeface="Trebuchet MS" panose="020B0603020202020204" pitchFamily="34" charset="0"/>
          </a:endParaRPr>
        </a:p>
      </dgm:t>
    </dgm:pt>
    <dgm:pt modelId="{B35788A5-37EE-4D96-BC14-165F76F89B0B}">
      <dgm:prSet phldrT="[Text]" custT="1"/>
      <dgm:spPr/>
      <dgm:t>
        <a:bodyPr/>
        <a:lstStyle/>
        <a:p>
          <a:r>
            <a:rPr lang="en-IN" sz="3600" dirty="0">
              <a:latin typeface="Trebuchet MS" panose="020B0603020202020204" pitchFamily="34" charset="0"/>
            </a:rPr>
            <a:t>Special events</a:t>
          </a:r>
        </a:p>
      </dgm:t>
    </dgm:pt>
    <dgm:pt modelId="{CB3B31D2-A7C1-4C35-81AB-BCA2BE397D33}" type="parTrans" cxnId="{4E83D13B-1EB9-438A-B404-6CC583B212D6}">
      <dgm:prSet/>
      <dgm:spPr/>
      <dgm:t>
        <a:bodyPr/>
        <a:lstStyle/>
        <a:p>
          <a:endParaRPr lang="en-IN">
            <a:latin typeface="Trebuchet MS" panose="020B0603020202020204" pitchFamily="34" charset="0"/>
          </a:endParaRPr>
        </a:p>
      </dgm:t>
    </dgm:pt>
    <dgm:pt modelId="{49A763CA-5FB6-4B78-ADA4-A46463986C6E}" type="sibTrans" cxnId="{4E83D13B-1EB9-438A-B404-6CC583B212D6}">
      <dgm:prSet/>
      <dgm:spPr/>
      <dgm:t>
        <a:bodyPr/>
        <a:lstStyle/>
        <a:p>
          <a:endParaRPr lang="en-IN">
            <a:latin typeface="Trebuchet MS" panose="020B0603020202020204" pitchFamily="34" charset="0"/>
          </a:endParaRPr>
        </a:p>
      </dgm:t>
    </dgm:pt>
    <dgm:pt modelId="{598F096B-4ECD-434B-BBED-82AEE003062E}">
      <dgm:prSet phldrT="[Text]"/>
      <dgm:spPr>
        <a:solidFill>
          <a:srgbClr val="12629D"/>
        </a:solidFill>
      </dgm:spPr>
      <dgm:t>
        <a:bodyPr/>
        <a:lstStyle/>
        <a:p>
          <a:r>
            <a:rPr lang="en-IN" dirty="0">
              <a:latin typeface="Trebuchet MS" panose="020B0603020202020204" pitchFamily="34" charset="0"/>
            </a:rPr>
            <a:t>Redundancies to reduce 12% of headcount</a:t>
          </a:r>
        </a:p>
      </dgm:t>
    </dgm:pt>
    <dgm:pt modelId="{AEA03671-1B33-48CF-B5DB-00443F8DA13B}" type="parTrans" cxnId="{A48797E2-C05A-4955-AE82-395B58111CB4}">
      <dgm:prSet/>
      <dgm:spPr/>
      <dgm:t>
        <a:bodyPr/>
        <a:lstStyle/>
        <a:p>
          <a:endParaRPr lang="en-IN">
            <a:latin typeface="Trebuchet MS" panose="020B0603020202020204" pitchFamily="34" charset="0"/>
          </a:endParaRPr>
        </a:p>
      </dgm:t>
    </dgm:pt>
    <dgm:pt modelId="{62AE6490-F597-496D-AC54-3FB7C153C8ED}" type="sibTrans" cxnId="{A48797E2-C05A-4955-AE82-395B58111CB4}">
      <dgm:prSet/>
      <dgm:spPr/>
      <dgm:t>
        <a:bodyPr/>
        <a:lstStyle/>
        <a:p>
          <a:endParaRPr lang="en-IN">
            <a:latin typeface="Trebuchet MS" panose="020B0603020202020204" pitchFamily="34" charset="0"/>
          </a:endParaRPr>
        </a:p>
      </dgm:t>
    </dgm:pt>
    <dgm:pt modelId="{EFFA0933-32F6-465C-81C4-621955585ABE}">
      <dgm:prSet phldrT="[Text]"/>
      <dgm:spPr>
        <a:solidFill>
          <a:srgbClr val="12629D"/>
        </a:solidFill>
      </dgm:spPr>
      <dgm:t>
        <a:bodyPr/>
        <a:lstStyle/>
        <a:p>
          <a:r>
            <a:rPr lang="en-IN" dirty="0">
              <a:latin typeface="Trebuchet MS" panose="020B0603020202020204" pitchFamily="34" charset="0"/>
            </a:rPr>
            <a:t>Salaries cut by 15% till March 2021; No hikes in salary till January 2021</a:t>
          </a:r>
        </a:p>
      </dgm:t>
    </dgm:pt>
    <dgm:pt modelId="{851D3846-A30E-44CB-A4B1-2868A94AFA28}" type="parTrans" cxnId="{833FF339-643B-45A2-853F-70978DC06F6B}">
      <dgm:prSet/>
      <dgm:spPr/>
      <dgm:t>
        <a:bodyPr/>
        <a:lstStyle/>
        <a:p>
          <a:endParaRPr lang="en-IN">
            <a:latin typeface="Trebuchet MS" panose="020B0603020202020204" pitchFamily="34" charset="0"/>
          </a:endParaRPr>
        </a:p>
      </dgm:t>
    </dgm:pt>
    <dgm:pt modelId="{DAE16F4B-D3D3-481F-874F-0E4007C830E1}" type="sibTrans" cxnId="{833FF339-643B-45A2-853F-70978DC06F6B}">
      <dgm:prSet/>
      <dgm:spPr/>
      <dgm:t>
        <a:bodyPr/>
        <a:lstStyle/>
        <a:p>
          <a:endParaRPr lang="en-IN">
            <a:latin typeface="Trebuchet MS" panose="020B0603020202020204" pitchFamily="34" charset="0"/>
          </a:endParaRPr>
        </a:p>
      </dgm:t>
    </dgm:pt>
    <dgm:pt modelId="{45B1A153-EAD4-453B-B979-50EA0DA0A97F}">
      <dgm:prSet/>
      <dgm:spPr>
        <a:solidFill>
          <a:srgbClr val="12629D"/>
        </a:solidFill>
      </dgm:spPr>
      <dgm:t>
        <a:bodyPr/>
        <a:lstStyle/>
        <a:p>
          <a:r>
            <a:rPr lang="en-IN" dirty="0">
              <a:latin typeface="Trebuchet MS" panose="020B0603020202020204" pitchFamily="34" charset="0"/>
            </a:rPr>
            <a:t>Changing accumulation cap of leaves from 55 days to 40 days</a:t>
          </a:r>
        </a:p>
      </dgm:t>
    </dgm:pt>
    <dgm:pt modelId="{3F120734-08EA-4089-BA87-EB4A8666B4EB}" type="parTrans" cxnId="{B3871F93-6C48-4973-A837-FB37DCB553D1}">
      <dgm:prSet/>
      <dgm:spPr/>
      <dgm:t>
        <a:bodyPr/>
        <a:lstStyle/>
        <a:p>
          <a:endParaRPr lang="en-IN"/>
        </a:p>
      </dgm:t>
    </dgm:pt>
    <dgm:pt modelId="{AD19244E-1F47-47D0-8D3A-4F299DABC580}" type="sibTrans" cxnId="{B3871F93-6C48-4973-A837-FB37DCB553D1}">
      <dgm:prSet/>
      <dgm:spPr/>
      <dgm:t>
        <a:bodyPr/>
        <a:lstStyle/>
        <a:p>
          <a:endParaRPr lang="en-IN"/>
        </a:p>
      </dgm:t>
    </dgm:pt>
    <dgm:pt modelId="{6343230E-E1C4-494D-A675-ACD22BDFA5D0}">
      <dgm:prSet/>
      <dgm:spPr>
        <a:solidFill>
          <a:srgbClr val="12629D"/>
        </a:solidFill>
      </dgm:spPr>
      <dgm:t>
        <a:bodyPr/>
        <a:lstStyle/>
        <a:p>
          <a:r>
            <a:rPr lang="en-IN" dirty="0">
              <a:latin typeface="Trebuchet MS" panose="020B0603020202020204" pitchFamily="34" charset="0"/>
            </a:rPr>
            <a:t>Pension plan closed to new entrants</a:t>
          </a:r>
        </a:p>
      </dgm:t>
    </dgm:pt>
    <dgm:pt modelId="{98819044-928D-4606-9485-3B7EA2DE6A8E}" type="parTrans" cxnId="{504D3E37-26EE-4821-BDED-FA3CECC79729}">
      <dgm:prSet/>
      <dgm:spPr/>
      <dgm:t>
        <a:bodyPr/>
        <a:lstStyle/>
        <a:p>
          <a:endParaRPr lang="en-IN"/>
        </a:p>
      </dgm:t>
    </dgm:pt>
    <dgm:pt modelId="{10C5FBE7-6FB3-474E-9FE9-EBE62C77319C}" type="sibTrans" cxnId="{504D3E37-26EE-4821-BDED-FA3CECC79729}">
      <dgm:prSet/>
      <dgm:spPr/>
      <dgm:t>
        <a:bodyPr/>
        <a:lstStyle/>
        <a:p>
          <a:endParaRPr lang="en-IN"/>
        </a:p>
      </dgm:t>
    </dgm:pt>
    <dgm:pt modelId="{45A957BD-BAAC-40FC-8D2B-00EF5A82BCDF}" type="pres">
      <dgm:prSet presAssocID="{D8A918FE-22D0-4360-879C-D04C7B3F806D}" presName="theList" presStyleCnt="0">
        <dgm:presLayoutVars>
          <dgm:dir/>
          <dgm:animLvl val="lvl"/>
          <dgm:resizeHandles val="exact"/>
        </dgm:presLayoutVars>
      </dgm:prSet>
      <dgm:spPr/>
    </dgm:pt>
    <dgm:pt modelId="{D81675D6-1415-47B5-B446-0DA34CA5C274}" type="pres">
      <dgm:prSet presAssocID="{9375D9C8-22E5-4534-8F60-3A02C92B711C}" presName="compNode" presStyleCnt="0"/>
      <dgm:spPr/>
    </dgm:pt>
    <dgm:pt modelId="{3763DC38-D9CC-4B0F-8B2D-5E13AE4906FD}" type="pres">
      <dgm:prSet presAssocID="{9375D9C8-22E5-4534-8F60-3A02C92B711C}" presName="aNode" presStyleLbl="bgShp" presStyleIdx="0" presStyleCnt="2"/>
      <dgm:spPr/>
    </dgm:pt>
    <dgm:pt modelId="{3A00314C-AEB7-4E6A-AF25-BB6A0BBA5D9C}" type="pres">
      <dgm:prSet presAssocID="{9375D9C8-22E5-4534-8F60-3A02C92B711C}" presName="textNode" presStyleLbl="bgShp" presStyleIdx="0" presStyleCnt="2"/>
      <dgm:spPr/>
    </dgm:pt>
    <dgm:pt modelId="{63D7C920-0F50-4C49-A724-720E9E8BD141}" type="pres">
      <dgm:prSet presAssocID="{9375D9C8-22E5-4534-8F60-3A02C92B711C}" presName="compChildNode" presStyleCnt="0"/>
      <dgm:spPr/>
    </dgm:pt>
    <dgm:pt modelId="{BE38D8B1-7CC6-4A1D-97EB-1FBC1E19C5DF}" type="pres">
      <dgm:prSet presAssocID="{9375D9C8-22E5-4534-8F60-3A02C92B711C}" presName="theInnerList" presStyleCnt="0"/>
      <dgm:spPr/>
    </dgm:pt>
    <dgm:pt modelId="{CAEC438F-E0DE-4E0E-9FD0-6FD6D385747E}" type="pres">
      <dgm:prSet presAssocID="{13D73497-2F0A-4D0C-98E5-A0CF7EF614EB}" presName="childNode" presStyleLbl="node1" presStyleIdx="0" presStyleCnt="6">
        <dgm:presLayoutVars>
          <dgm:bulletEnabled val="1"/>
        </dgm:presLayoutVars>
      </dgm:prSet>
      <dgm:spPr/>
    </dgm:pt>
    <dgm:pt modelId="{875BA9AA-D88D-427F-B2D6-B4052E6CAE47}" type="pres">
      <dgm:prSet presAssocID="{13D73497-2F0A-4D0C-98E5-A0CF7EF614EB}" presName="aSpace2" presStyleCnt="0"/>
      <dgm:spPr/>
    </dgm:pt>
    <dgm:pt modelId="{35695FD9-E952-492A-AC11-4816D375AE10}" type="pres">
      <dgm:prSet presAssocID="{1CC19207-AD3E-4BDD-A8CE-B8668F5668AE}" presName="childNode" presStyleLbl="node1" presStyleIdx="1" presStyleCnt="6">
        <dgm:presLayoutVars>
          <dgm:bulletEnabled val="1"/>
        </dgm:presLayoutVars>
      </dgm:prSet>
      <dgm:spPr/>
    </dgm:pt>
    <dgm:pt modelId="{74735320-6A2C-4DB3-870E-EDB1259FE642}" type="pres">
      <dgm:prSet presAssocID="{1CC19207-AD3E-4BDD-A8CE-B8668F5668AE}" presName="aSpace2" presStyleCnt="0"/>
      <dgm:spPr/>
    </dgm:pt>
    <dgm:pt modelId="{EA62F0AF-12D0-4258-BE26-B213E839A283}" type="pres">
      <dgm:prSet presAssocID="{45B1A153-EAD4-453B-B979-50EA0DA0A97F}" presName="childNode" presStyleLbl="node1" presStyleIdx="2" presStyleCnt="6">
        <dgm:presLayoutVars>
          <dgm:bulletEnabled val="1"/>
        </dgm:presLayoutVars>
      </dgm:prSet>
      <dgm:spPr/>
    </dgm:pt>
    <dgm:pt modelId="{02808FCB-E64E-470E-91E8-9FFD23F57F1C}" type="pres">
      <dgm:prSet presAssocID="{9375D9C8-22E5-4534-8F60-3A02C92B711C}" presName="aSpace" presStyleCnt="0"/>
      <dgm:spPr/>
    </dgm:pt>
    <dgm:pt modelId="{75D56C91-A344-43DA-9554-E337DE92F6A5}" type="pres">
      <dgm:prSet presAssocID="{B35788A5-37EE-4D96-BC14-165F76F89B0B}" presName="compNode" presStyleCnt="0"/>
      <dgm:spPr/>
    </dgm:pt>
    <dgm:pt modelId="{1BC5D610-A8B9-4DB4-AF99-B21C7019BAD9}" type="pres">
      <dgm:prSet presAssocID="{B35788A5-37EE-4D96-BC14-165F76F89B0B}" presName="aNode" presStyleLbl="bgShp" presStyleIdx="1" presStyleCnt="2" custLinFactNeighborY="1359"/>
      <dgm:spPr/>
    </dgm:pt>
    <dgm:pt modelId="{6077E3E0-80DA-41F2-B5FB-4605A7EFB033}" type="pres">
      <dgm:prSet presAssocID="{B35788A5-37EE-4D96-BC14-165F76F89B0B}" presName="textNode" presStyleLbl="bgShp" presStyleIdx="1" presStyleCnt="2"/>
      <dgm:spPr/>
    </dgm:pt>
    <dgm:pt modelId="{5446C7A2-D491-4427-9B56-C6BBF3B52156}" type="pres">
      <dgm:prSet presAssocID="{B35788A5-37EE-4D96-BC14-165F76F89B0B}" presName="compChildNode" presStyleCnt="0"/>
      <dgm:spPr/>
    </dgm:pt>
    <dgm:pt modelId="{9B197E1B-73B1-4771-9688-AEC23A1F1E64}" type="pres">
      <dgm:prSet presAssocID="{B35788A5-37EE-4D96-BC14-165F76F89B0B}" presName="theInnerList" presStyleCnt="0"/>
      <dgm:spPr/>
    </dgm:pt>
    <dgm:pt modelId="{9D3356D1-94F6-40F6-92CC-062CC539E99C}" type="pres">
      <dgm:prSet presAssocID="{EFFA0933-32F6-465C-81C4-621955585ABE}" presName="childNode" presStyleLbl="node1" presStyleIdx="3" presStyleCnt="6">
        <dgm:presLayoutVars>
          <dgm:bulletEnabled val="1"/>
        </dgm:presLayoutVars>
      </dgm:prSet>
      <dgm:spPr/>
    </dgm:pt>
    <dgm:pt modelId="{B4475415-8709-44C7-918A-019AEDC1B723}" type="pres">
      <dgm:prSet presAssocID="{EFFA0933-32F6-465C-81C4-621955585ABE}" presName="aSpace2" presStyleCnt="0"/>
      <dgm:spPr/>
    </dgm:pt>
    <dgm:pt modelId="{6BF3F4AD-9ACA-4309-9C3A-B10C4B9C1733}" type="pres">
      <dgm:prSet presAssocID="{6343230E-E1C4-494D-A675-ACD22BDFA5D0}" presName="childNode" presStyleLbl="node1" presStyleIdx="4" presStyleCnt="6">
        <dgm:presLayoutVars>
          <dgm:bulletEnabled val="1"/>
        </dgm:presLayoutVars>
      </dgm:prSet>
      <dgm:spPr/>
    </dgm:pt>
    <dgm:pt modelId="{92054613-DF3F-4E8D-B631-38F6F529C067}" type="pres">
      <dgm:prSet presAssocID="{6343230E-E1C4-494D-A675-ACD22BDFA5D0}" presName="aSpace2" presStyleCnt="0"/>
      <dgm:spPr/>
    </dgm:pt>
    <dgm:pt modelId="{EB4DDD06-80CF-4E5A-B97D-EE94724257E1}" type="pres">
      <dgm:prSet presAssocID="{598F096B-4ECD-434B-BBED-82AEE003062E}" presName="childNode" presStyleLbl="node1" presStyleIdx="5" presStyleCnt="6">
        <dgm:presLayoutVars>
          <dgm:bulletEnabled val="1"/>
        </dgm:presLayoutVars>
      </dgm:prSet>
      <dgm:spPr/>
    </dgm:pt>
  </dgm:ptLst>
  <dgm:cxnLst>
    <dgm:cxn modelId="{AD92A208-1777-44AD-AB0C-9FEB7068C37B}" srcId="{9375D9C8-22E5-4534-8F60-3A02C92B711C}" destId="{1CC19207-AD3E-4BDD-A8CE-B8668F5668AE}" srcOrd="1" destOrd="0" parTransId="{D6D7EB2D-3837-4AAB-9394-2DC564BEC944}" sibTransId="{C7B59944-3C39-414D-8E2D-32A1581CC03B}"/>
    <dgm:cxn modelId="{F953290E-DFBD-488F-B8DD-640AFFE20107}" type="presOf" srcId="{45B1A153-EAD4-453B-B979-50EA0DA0A97F}" destId="{EA62F0AF-12D0-4258-BE26-B213E839A283}" srcOrd="0" destOrd="0" presId="urn:microsoft.com/office/officeart/2005/8/layout/lProcess2"/>
    <dgm:cxn modelId="{43DD5E18-0F37-48BB-B36B-2FBE5A34C4D7}" type="presOf" srcId="{13D73497-2F0A-4D0C-98E5-A0CF7EF614EB}" destId="{CAEC438F-E0DE-4E0E-9FD0-6FD6D385747E}" srcOrd="0" destOrd="0" presId="urn:microsoft.com/office/officeart/2005/8/layout/lProcess2"/>
    <dgm:cxn modelId="{2862142E-988F-44CC-8DBB-ED404DA196AC}" srcId="{D8A918FE-22D0-4360-879C-D04C7B3F806D}" destId="{9375D9C8-22E5-4534-8F60-3A02C92B711C}" srcOrd="0" destOrd="0" parTransId="{65B4FC93-2B53-42E4-BC08-DB11DD6AC962}" sibTransId="{D8F0C37C-A050-442D-98DD-61DD436CAAF4}"/>
    <dgm:cxn modelId="{A17FD92E-2971-4372-A6D0-1A11369F5C93}" srcId="{9375D9C8-22E5-4534-8F60-3A02C92B711C}" destId="{13D73497-2F0A-4D0C-98E5-A0CF7EF614EB}" srcOrd="0" destOrd="0" parTransId="{4E05F759-C667-47E4-A687-E25CA4CE0BB4}" sibTransId="{729E9D16-7F48-4D38-98E8-D41ABE53E8F5}"/>
    <dgm:cxn modelId="{504D3E37-26EE-4821-BDED-FA3CECC79729}" srcId="{B35788A5-37EE-4D96-BC14-165F76F89B0B}" destId="{6343230E-E1C4-494D-A675-ACD22BDFA5D0}" srcOrd="1" destOrd="0" parTransId="{98819044-928D-4606-9485-3B7EA2DE6A8E}" sibTransId="{10C5FBE7-6FB3-474E-9FE9-EBE62C77319C}"/>
    <dgm:cxn modelId="{833FF339-643B-45A2-853F-70978DC06F6B}" srcId="{B35788A5-37EE-4D96-BC14-165F76F89B0B}" destId="{EFFA0933-32F6-465C-81C4-621955585ABE}" srcOrd="0" destOrd="0" parTransId="{851D3846-A30E-44CB-A4B1-2868A94AFA28}" sibTransId="{DAE16F4B-D3D3-481F-874F-0E4007C830E1}"/>
    <dgm:cxn modelId="{4E83D13B-1EB9-438A-B404-6CC583B212D6}" srcId="{D8A918FE-22D0-4360-879C-D04C7B3F806D}" destId="{B35788A5-37EE-4D96-BC14-165F76F89B0B}" srcOrd="1" destOrd="0" parTransId="{CB3B31D2-A7C1-4C35-81AB-BCA2BE397D33}" sibTransId="{49A763CA-5FB6-4B78-ADA4-A46463986C6E}"/>
    <dgm:cxn modelId="{DBC7FC3B-C595-4500-A857-B88B1342DF2B}" type="presOf" srcId="{9375D9C8-22E5-4534-8F60-3A02C92B711C}" destId="{3A00314C-AEB7-4E6A-AF25-BB6A0BBA5D9C}" srcOrd="1" destOrd="0" presId="urn:microsoft.com/office/officeart/2005/8/layout/lProcess2"/>
    <dgm:cxn modelId="{163A506D-9A6C-4C18-96E5-63BF602E3B40}" type="presOf" srcId="{EFFA0933-32F6-465C-81C4-621955585ABE}" destId="{9D3356D1-94F6-40F6-92CC-062CC539E99C}" srcOrd="0" destOrd="0" presId="urn:microsoft.com/office/officeart/2005/8/layout/lProcess2"/>
    <dgm:cxn modelId="{8DA6516F-A93E-43F4-A8DB-B17A76E41600}" type="presOf" srcId="{B35788A5-37EE-4D96-BC14-165F76F89B0B}" destId="{1BC5D610-A8B9-4DB4-AF99-B21C7019BAD9}" srcOrd="0" destOrd="0" presId="urn:microsoft.com/office/officeart/2005/8/layout/lProcess2"/>
    <dgm:cxn modelId="{4CDB5171-F47B-49D3-A242-F27ED7D0465C}" type="presOf" srcId="{B35788A5-37EE-4D96-BC14-165F76F89B0B}" destId="{6077E3E0-80DA-41F2-B5FB-4605A7EFB033}" srcOrd="1" destOrd="0" presId="urn:microsoft.com/office/officeart/2005/8/layout/lProcess2"/>
    <dgm:cxn modelId="{D5A5A555-51A0-4F96-9423-55639DC18823}" type="presOf" srcId="{598F096B-4ECD-434B-BBED-82AEE003062E}" destId="{EB4DDD06-80CF-4E5A-B97D-EE94724257E1}" srcOrd="0" destOrd="0" presId="urn:microsoft.com/office/officeart/2005/8/layout/lProcess2"/>
    <dgm:cxn modelId="{ED45CC56-3B86-4CEB-97B7-919107BB48D3}" type="presOf" srcId="{9375D9C8-22E5-4534-8F60-3A02C92B711C}" destId="{3763DC38-D9CC-4B0F-8B2D-5E13AE4906FD}" srcOrd="0" destOrd="0" presId="urn:microsoft.com/office/officeart/2005/8/layout/lProcess2"/>
    <dgm:cxn modelId="{44849978-38C2-4427-9588-FDAD4AEEF7AB}" type="presOf" srcId="{6343230E-E1C4-494D-A675-ACD22BDFA5D0}" destId="{6BF3F4AD-9ACA-4309-9C3A-B10C4B9C1733}" srcOrd="0" destOrd="0" presId="urn:microsoft.com/office/officeart/2005/8/layout/lProcess2"/>
    <dgm:cxn modelId="{B3871F93-6C48-4973-A837-FB37DCB553D1}" srcId="{9375D9C8-22E5-4534-8F60-3A02C92B711C}" destId="{45B1A153-EAD4-453B-B979-50EA0DA0A97F}" srcOrd="2" destOrd="0" parTransId="{3F120734-08EA-4089-BA87-EB4A8666B4EB}" sibTransId="{AD19244E-1F47-47D0-8D3A-4F299DABC580}"/>
    <dgm:cxn modelId="{E69BA39A-C726-4718-9317-09A1722AF90E}" type="presOf" srcId="{1CC19207-AD3E-4BDD-A8CE-B8668F5668AE}" destId="{35695FD9-E952-492A-AC11-4816D375AE10}" srcOrd="0" destOrd="0" presId="urn:microsoft.com/office/officeart/2005/8/layout/lProcess2"/>
    <dgm:cxn modelId="{E36E9FC6-D695-4F24-B148-EA10A23F9F27}" type="presOf" srcId="{D8A918FE-22D0-4360-879C-D04C7B3F806D}" destId="{45A957BD-BAAC-40FC-8D2B-00EF5A82BCDF}" srcOrd="0" destOrd="0" presId="urn:microsoft.com/office/officeart/2005/8/layout/lProcess2"/>
    <dgm:cxn modelId="{A48797E2-C05A-4955-AE82-395B58111CB4}" srcId="{B35788A5-37EE-4D96-BC14-165F76F89B0B}" destId="{598F096B-4ECD-434B-BBED-82AEE003062E}" srcOrd="2" destOrd="0" parTransId="{AEA03671-1B33-48CF-B5DB-00443F8DA13B}" sibTransId="{62AE6490-F597-496D-AC54-3FB7C153C8ED}"/>
    <dgm:cxn modelId="{6B3604AB-0644-4F76-A5A4-5DB5A7458E93}" type="presParOf" srcId="{45A957BD-BAAC-40FC-8D2B-00EF5A82BCDF}" destId="{D81675D6-1415-47B5-B446-0DA34CA5C274}" srcOrd="0" destOrd="0" presId="urn:microsoft.com/office/officeart/2005/8/layout/lProcess2"/>
    <dgm:cxn modelId="{0361966F-E38B-4D1E-B0AF-0FD1107DD38D}" type="presParOf" srcId="{D81675D6-1415-47B5-B446-0DA34CA5C274}" destId="{3763DC38-D9CC-4B0F-8B2D-5E13AE4906FD}" srcOrd="0" destOrd="0" presId="urn:microsoft.com/office/officeart/2005/8/layout/lProcess2"/>
    <dgm:cxn modelId="{2AD8E0F2-58C5-418D-A319-2122BDA313C2}" type="presParOf" srcId="{D81675D6-1415-47B5-B446-0DA34CA5C274}" destId="{3A00314C-AEB7-4E6A-AF25-BB6A0BBA5D9C}" srcOrd="1" destOrd="0" presId="urn:microsoft.com/office/officeart/2005/8/layout/lProcess2"/>
    <dgm:cxn modelId="{2DD9989A-F08F-429E-9DB5-333D45614168}" type="presParOf" srcId="{D81675D6-1415-47B5-B446-0DA34CA5C274}" destId="{63D7C920-0F50-4C49-A724-720E9E8BD141}" srcOrd="2" destOrd="0" presId="urn:microsoft.com/office/officeart/2005/8/layout/lProcess2"/>
    <dgm:cxn modelId="{E92BA1A7-CBBA-40E7-A557-BF55B98B2115}" type="presParOf" srcId="{63D7C920-0F50-4C49-A724-720E9E8BD141}" destId="{BE38D8B1-7CC6-4A1D-97EB-1FBC1E19C5DF}" srcOrd="0" destOrd="0" presId="urn:microsoft.com/office/officeart/2005/8/layout/lProcess2"/>
    <dgm:cxn modelId="{2F5D00CB-F873-4516-B970-9012C554FA31}" type="presParOf" srcId="{BE38D8B1-7CC6-4A1D-97EB-1FBC1E19C5DF}" destId="{CAEC438F-E0DE-4E0E-9FD0-6FD6D385747E}" srcOrd="0" destOrd="0" presId="urn:microsoft.com/office/officeart/2005/8/layout/lProcess2"/>
    <dgm:cxn modelId="{E2D6B5B0-A581-4285-AF68-F4A287BF696D}" type="presParOf" srcId="{BE38D8B1-7CC6-4A1D-97EB-1FBC1E19C5DF}" destId="{875BA9AA-D88D-427F-B2D6-B4052E6CAE47}" srcOrd="1" destOrd="0" presId="urn:microsoft.com/office/officeart/2005/8/layout/lProcess2"/>
    <dgm:cxn modelId="{368ECFB1-B56C-4626-BDF4-ACE225191585}" type="presParOf" srcId="{BE38D8B1-7CC6-4A1D-97EB-1FBC1E19C5DF}" destId="{35695FD9-E952-492A-AC11-4816D375AE10}" srcOrd="2" destOrd="0" presId="urn:microsoft.com/office/officeart/2005/8/layout/lProcess2"/>
    <dgm:cxn modelId="{3E713C1E-68A7-41B8-8759-CD0D571F40B3}" type="presParOf" srcId="{BE38D8B1-7CC6-4A1D-97EB-1FBC1E19C5DF}" destId="{74735320-6A2C-4DB3-870E-EDB1259FE642}" srcOrd="3" destOrd="0" presId="urn:microsoft.com/office/officeart/2005/8/layout/lProcess2"/>
    <dgm:cxn modelId="{D6D34595-17A8-4654-831B-AFFAE9AB6B29}" type="presParOf" srcId="{BE38D8B1-7CC6-4A1D-97EB-1FBC1E19C5DF}" destId="{EA62F0AF-12D0-4258-BE26-B213E839A283}" srcOrd="4" destOrd="0" presId="urn:microsoft.com/office/officeart/2005/8/layout/lProcess2"/>
    <dgm:cxn modelId="{2DB26766-D622-4655-8AA7-3FDEA9458442}" type="presParOf" srcId="{45A957BD-BAAC-40FC-8D2B-00EF5A82BCDF}" destId="{02808FCB-E64E-470E-91E8-9FFD23F57F1C}" srcOrd="1" destOrd="0" presId="urn:microsoft.com/office/officeart/2005/8/layout/lProcess2"/>
    <dgm:cxn modelId="{D44D86C5-94B7-4919-907E-7A1BDE9DC42D}" type="presParOf" srcId="{45A957BD-BAAC-40FC-8D2B-00EF5A82BCDF}" destId="{75D56C91-A344-43DA-9554-E337DE92F6A5}" srcOrd="2" destOrd="0" presId="urn:microsoft.com/office/officeart/2005/8/layout/lProcess2"/>
    <dgm:cxn modelId="{304E5E99-3EBD-437D-A17B-7EB8F7BADD45}" type="presParOf" srcId="{75D56C91-A344-43DA-9554-E337DE92F6A5}" destId="{1BC5D610-A8B9-4DB4-AF99-B21C7019BAD9}" srcOrd="0" destOrd="0" presId="urn:microsoft.com/office/officeart/2005/8/layout/lProcess2"/>
    <dgm:cxn modelId="{AD2149AB-3F7B-45BC-B9B0-99A3D1C75C13}" type="presParOf" srcId="{75D56C91-A344-43DA-9554-E337DE92F6A5}" destId="{6077E3E0-80DA-41F2-B5FB-4605A7EFB033}" srcOrd="1" destOrd="0" presId="urn:microsoft.com/office/officeart/2005/8/layout/lProcess2"/>
    <dgm:cxn modelId="{EA74112F-FC72-4F72-80DE-30E35588C4EF}" type="presParOf" srcId="{75D56C91-A344-43DA-9554-E337DE92F6A5}" destId="{5446C7A2-D491-4427-9B56-C6BBF3B52156}" srcOrd="2" destOrd="0" presId="urn:microsoft.com/office/officeart/2005/8/layout/lProcess2"/>
    <dgm:cxn modelId="{7C84DC62-4733-413B-AEE8-46DE317C43DD}" type="presParOf" srcId="{5446C7A2-D491-4427-9B56-C6BBF3B52156}" destId="{9B197E1B-73B1-4771-9688-AEC23A1F1E64}" srcOrd="0" destOrd="0" presId="urn:microsoft.com/office/officeart/2005/8/layout/lProcess2"/>
    <dgm:cxn modelId="{E340B53C-7E45-4545-A9AA-E1B7C87624F1}" type="presParOf" srcId="{9B197E1B-73B1-4771-9688-AEC23A1F1E64}" destId="{9D3356D1-94F6-40F6-92CC-062CC539E99C}" srcOrd="0" destOrd="0" presId="urn:microsoft.com/office/officeart/2005/8/layout/lProcess2"/>
    <dgm:cxn modelId="{692271BC-173F-4CE2-97AB-8FBAC8C1526F}" type="presParOf" srcId="{9B197E1B-73B1-4771-9688-AEC23A1F1E64}" destId="{B4475415-8709-44C7-918A-019AEDC1B723}" srcOrd="1" destOrd="0" presId="urn:microsoft.com/office/officeart/2005/8/layout/lProcess2"/>
    <dgm:cxn modelId="{EE2BA21C-0518-4F44-95FE-9D0B4A912300}" type="presParOf" srcId="{9B197E1B-73B1-4771-9688-AEC23A1F1E64}" destId="{6BF3F4AD-9ACA-4309-9C3A-B10C4B9C1733}" srcOrd="2" destOrd="0" presId="urn:microsoft.com/office/officeart/2005/8/layout/lProcess2"/>
    <dgm:cxn modelId="{965B90FA-8E91-45F3-915F-C46519BEAAC2}" type="presParOf" srcId="{9B197E1B-73B1-4771-9688-AEC23A1F1E64}" destId="{92054613-DF3F-4E8D-B631-38F6F529C067}" srcOrd="3" destOrd="0" presId="urn:microsoft.com/office/officeart/2005/8/layout/lProcess2"/>
    <dgm:cxn modelId="{5CEAAAC2-45B0-42FB-8999-623A3D5E590A}" type="presParOf" srcId="{9B197E1B-73B1-4771-9688-AEC23A1F1E64}" destId="{EB4DDD06-80CF-4E5A-B97D-EE94724257E1}" srcOrd="4" destOrd="0" presId="urn:microsoft.com/office/officeart/2005/8/layout/lProcess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9DF91F4-A3A3-4C16-AD11-CAD167EF9FAB}" type="doc">
      <dgm:prSet loTypeId="urn:microsoft.com/office/officeart/2008/layout/AlternatingPictureBlocks" loCatId="list" qsTypeId="urn:microsoft.com/office/officeart/2005/8/quickstyle/simple1" qsCatId="simple" csTypeId="urn:microsoft.com/office/officeart/2005/8/colors/accent2_2" csCatId="accent2" phldr="1"/>
      <dgm:spPr/>
      <dgm:t>
        <a:bodyPr/>
        <a:lstStyle/>
        <a:p>
          <a:endParaRPr lang="en-IN"/>
        </a:p>
      </dgm:t>
    </dgm:pt>
    <dgm:pt modelId="{BF98E58C-6F4A-4795-84B0-4387045EB40C}">
      <dgm:prSet phldrT="[Text]" custT="1"/>
      <dgm:spPr>
        <a:solidFill>
          <a:srgbClr val="12629D"/>
        </a:solidFill>
      </dgm:spPr>
      <dgm:t>
        <a:bodyPr/>
        <a:lstStyle/>
        <a:p>
          <a:pPr algn="l"/>
          <a:r>
            <a:rPr lang="en-US" sz="2000" dirty="0">
              <a:latin typeface="Trebuchet MS" panose="020B0603020202020204" pitchFamily="34" charset="0"/>
            </a:rPr>
            <a:t>Proposed changes need to be disclosed in notes to accounts</a:t>
          </a:r>
        </a:p>
        <a:p>
          <a:pPr algn="l"/>
          <a:r>
            <a:rPr lang="en-US" sz="2000" dirty="0">
              <a:latin typeface="Trebuchet MS" panose="020B0603020202020204" pitchFamily="34" charset="0"/>
            </a:rPr>
            <a:t>May worsen employer-employee relations</a:t>
          </a:r>
        </a:p>
        <a:p>
          <a:pPr algn="l"/>
          <a:r>
            <a:rPr lang="en-US" sz="2000" dirty="0">
              <a:latin typeface="Trebuchet MS" panose="020B0603020202020204" pitchFamily="34" charset="0"/>
            </a:rPr>
            <a:t>Curtailment losses may arise if generous redundancy benefits are paid</a:t>
          </a:r>
        </a:p>
      </dgm:t>
    </dgm:pt>
    <dgm:pt modelId="{238F12FC-30DC-4FF8-86BF-40ED6F989E10}" type="parTrans" cxnId="{BBEB5EB7-C7F0-4B5A-A24B-CC1D820E51A7}">
      <dgm:prSet/>
      <dgm:spPr/>
      <dgm:t>
        <a:bodyPr/>
        <a:lstStyle/>
        <a:p>
          <a:endParaRPr lang="en-IN"/>
        </a:p>
      </dgm:t>
    </dgm:pt>
    <dgm:pt modelId="{065448BF-227B-427E-95CF-151C6D537CF1}" type="sibTrans" cxnId="{BBEB5EB7-C7F0-4B5A-A24B-CC1D820E51A7}">
      <dgm:prSet/>
      <dgm:spPr/>
      <dgm:t>
        <a:bodyPr/>
        <a:lstStyle/>
        <a:p>
          <a:endParaRPr lang="en-IN"/>
        </a:p>
      </dgm:t>
    </dgm:pt>
    <dgm:pt modelId="{93E54E36-09C1-40D3-81CB-D2495BA6D8EE}">
      <dgm:prSet phldrT="[Text]" custT="1"/>
      <dgm:spPr>
        <a:solidFill>
          <a:srgbClr val="12629D"/>
        </a:solidFill>
      </dgm:spPr>
      <dgm:t>
        <a:bodyPr/>
        <a:lstStyle/>
        <a:p>
          <a:pPr algn="r"/>
          <a:r>
            <a:rPr lang="en-US" sz="2000" dirty="0">
              <a:latin typeface="Trebuchet MS" panose="020B0603020202020204" pitchFamily="34" charset="0"/>
            </a:rPr>
            <a:t>Lower benefits will be available to them</a:t>
          </a:r>
        </a:p>
        <a:p>
          <a:pPr algn="r"/>
          <a:r>
            <a:rPr lang="en-US" sz="2000" dirty="0">
              <a:latin typeface="Trebuchet MS" panose="020B0603020202020204" pitchFamily="34" charset="0"/>
            </a:rPr>
            <a:t>Any ex-gratia amount paid is taxable as income</a:t>
          </a:r>
        </a:p>
        <a:p>
          <a:pPr algn="r"/>
          <a:r>
            <a:rPr lang="en-US" sz="2000" dirty="0">
              <a:latin typeface="Trebuchet MS" panose="020B0603020202020204" pitchFamily="34" charset="0"/>
            </a:rPr>
            <a:t>Deferred pension benefits likely to be lower than expected for employees made redundant</a:t>
          </a:r>
        </a:p>
      </dgm:t>
    </dgm:pt>
    <dgm:pt modelId="{5E7A8A2D-1143-4BAB-8570-D7DEC1AB5695}" type="parTrans" cxnId="{A03D623A-66EC-447D-A42A-0EF3F191CAD7}">
      <dgm:prSet/>
      <dgm:spPr/>
      <dgm:t>
        <a:bodyPr/>
        <a:lstStyle/>
        <a:p>
          <a:endParaRPr lang="en-IN"/>
        </a:p>
      </dgm:t>
    </dgm:pt>
    <dgm:pt modelId="{FAC29606-A294-4C67-A05F-9898A4D4A278}" type="sibTrans" cxnId="{A03D623A-66EC-447D-A42A-0EF3F191CAD7}">
      <dgm:prSet/>
      <dgm:spPr/>
      <dgm:t>
        <a:bodyPr/>
        <a:lstStyle/>
        <a:p>
          <a:endParaRPr lang="en-IN"/>
        </a:p>
      </dgm:t>
    </dgm:pt>
    <dgm:pt modelId="{C1942FBD-EC11-454B-9804-CDE985942D9C}">
      <dgm:prSet phldrT="[Text]" custT="1"/>
      <dgm:spPr>
        <a:solidFill>
          <a:srgbClr val="12629D"/>
        </a:solidFill>
      </dgm:spPr>
      <dgm:t>
        <a:bodyPr/>
        <a:lstStyle/>
        <a:p>
          <a:pPr algn="l"/>
          <a:r>
            <a:rPr lang="en-US" sz="2000" dirty="0">
              <a:latin typeface="Trebuchet MS" panose="020B0603020202020204" pitchFamily="34" charset="0"/>
            </a:rPr>
            <a:t>Need to discuss accounting of special events with auditors</a:t>
          </a:r>
        </a:p>
        <a:p>
          <a:pPr algn="l"/>
          <a:r>
            <a:rPr lang="en-IN" sz="2000" dirty="0">
              <a:latin typeface="Trebuchet MS" panose="020B0603020202020204" pitchFamily="34" charset="0"/>
            </a:rPr>
            <a:t>Changes in benefits would need trust deed amendments and approval from Commissioner of Income Tax</a:t>
          </a:r>
        </a:p>
        <a:p>
          <a:pPr algn="l"/>
          <a:endParaRPr lang="en-IN" sz="2000" dirty="0">
            <a:latin typeface="Trebuchet MS" panose="020B0603020202020204" pitchFamily="34" charset="0"/>
          </a:endParaRPr>
        </a:p>
      </dgm:t>
    </dgm:pt>
    <dgm:pt modelId="{D676228E-1828-4EDC-8D23-5D2DA3A575FE}" type="parTrans" cxnId="{4E9EF722-E444-4221-A978-C97363DD076B}">
      <dgm:prSet/>
      <dgm:spPr/>
      <dgm:t>
        <a:bodyPr/>
        <a:lstStyle/>
        <a:p>
          <a:endParaRPr lang="en-IN"/>
        </a:p>
      </dgm:t>
    </dgm:pt>
    <dgm:pt modelId="{78550913-E811-48A4-A550-CE859D2F2497}" type="sibTrans" cxnId="{4E9EF722-E444-4221-A978-C97363DD076B}">
      <dgm:prSet/>
      <dgm:spPr/>
      <dgm:t>
        <a:bodyPr/>
        <a:lstStyle/>
        <a:p>
          <a:endParaRPr lang="en-IN"/>
        </a:p>
      </dgm:t>
    </dgm:pt>
    <dgm:pt modelId="{E41A47AD-78DF-41DA-9229-EDC07A9A6102}" type="pres">
      <dgm:prSet presAssocID="{D9DF91F4-A3A3-4C16-AD11-CAD167EF9FAB}" presName="linearFlow" presStyleCnt="0">
        <dgm:presLayoutVars>
          <dgm:dir/>
          <dgm:resizeHandles val="exact"/>
        </dgm:presLayoutVars>
      </dgm:prSet>
      <dgm:spPr/>
    </dgm:pt>
    <dgm:pt modelId="{81F67DAF-5DA3-4E45-9E18-6E74B0817A29}" type="pres">
      <dgm:prSet presAssocID="{BF98E58C-6F4A-4795-84B0-4387045EB40C}" presName="comp" presStyleCnt="0"/>
      <dgm:spPr/>
    </dgm:pt>
    <dgm:pt modelId="{36A3A739-116A-4F27-B04A-C848C999B77E}" type="pres">
      <dgm:prSet presAssocID="{BF98E58C-6F4A-4795-84B0-4387045EB40C}" presName="rect2" presStyleLbl="node1" presStyleIdx="0" presStyleCnt="3" custScaleX="199513" custLinFactNeighborX="32058" custLinFactNeighborY="-1616">
        <dgm:presLayoutVars>
          <dgm:bulletEnabled val="1"/>
        </dgm:presLayoutVars>
      </dgm:prSet>
      <dgm:spPr/>
    </dgm:pt>
    <dgm:pt modelId="{7F88199F-D6C5-4256-B29F-C27A5CBB8C55}" type="pres">
      <dgm:prSet presAssocID="{BF98E58C-6F4A-4795-84B0-4387045EB40C}" presName="rect1" presStyleLbl="lnNode1" presStyleIdx="0" presStyleCnt="3" custLinFactNeighborX="-68195" custLinFactNeighborY="207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dgm:spPr>
    </dgm:pt>
    <dgm:pt modelId="{98C96E38-10DA-4FC9-AB46-BF818CBF39EB}" type="pres">
      <dgm:prSet presAssocID="{065448BF-227B-427E-95CF-151C6D537CF1}" presName="sibTrans" presStyleCnt="0"/>
      <dgm:spPr/>
    </dgm:pt>
    <dgm:pt modelId="{68C1D12E-89BF-4074-BAA6-85A5E6E085BC}" type="pres">
      <dgm:prSet presAssocID="{93E54E36-09C1-40D3-81CB-D2495BA6D8EE}" presName="comp" presStyleCnt="0"/>
      <dgm:spPr/>
    </dgm:pt>
    <dgm:pt modelId="{7E852B10-2CC6-4488-B402-CC39A2206471}" type="pres">
      <dgm:prSet presAssocID="{93E54E36-09C1-40D3-81CB-D2495BA6D8EE}" presName="rect2" presStyleLbl="node1" presStyleIdx="1" presStyleCnt="3" custScaleX="185100" custLinFactNeighborX="-26263" custLinFactNeighborY="-1921">
        <dgm:presLayoutVars>
          <dgm:bulletEnabled val="1"/>
        </dgm:presLayoutVars>
      </dgm:prSet>
      <dgm:spPr/>
    </dgm:pt>
    <dgm:pt modelId="{74FB2B5A-A1A0-4622-98BF-DEABA96411E0}" type="pres">
      <dgm:prSet presAssocID="{93E54E36-09C1-40D3-81CB-D2495BA6D8EE}" presName="rect1" presStyleLbl="lnNode1" presStyleIdx="1" presStyleCnt="3" custLinFactNeighborX="56285" custLinFactNeighborY="-972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Employee badge"/>
        </a:ext>
      </dgm:extLst>
    </dgm:pt>
    <dgm:pt modelId="{EBA7363F-2CBB-4B13-ADCF-96ABCFBA8D1E}" type="pres">
      <dgm:prSet presAssocID="{FAC29606-A294-4C67-A05F-9898A4D4A278}" presName="sibTrans" presStyleCnt="0"/>
      <dgm:spPr/>
    </dgm:pt>
    <dgm:pt modelId="{9D413A2A-0CDC-436B-9847-958C2F4DD252}" type="pres">
      <dgm:prSet presAssocID="{C1942FBD-EC11-454B-9804-CDE985942D9C}" presName="comp" presStyleCnt="0"/>
      <dgm:spPr/>
    </dgm:pt>
    <dgm:pt modelId="{97590F25-4188-48A1-B673-5BC06B44B918}" type="pres">
      <dgm:prSet presAssocID="{C1942FBD-EC11-454B-9804-CDE985942D9C}" presName="rect2" presStyleLbl="node1" presStyleIdx="2" presStyleCnt="3" custScaleX="195989" custLinFactNeighborX="24143" custLinFactNeighborY="-1214">
        <dgm:presLayoutVars>
          <dgm:bulletEnabled val="1"/>
        </dgm:presLayoutVars>
      </dgm:prSet>
      <dgm:spPr/>
    </dgm:pt>
    <dgm:pt modelId="{540C3E7D-63BD-4D78-AB99-627D86F71350}" type="pres">
      <dgm:prSet presAssocID="{C1942FBD-EC11-454B-9804-CDE985942D9C}" presName="rect1" presStyleLbl="lnNode1" presStyleIdx="2" presStyleCnt="3" custLinFactX="-19838" custLinFactNeighborX="-100000" custLinFactNeighborY="-121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dgm:spPr>
    </dgm:pt>
  </dgm:ptLst>
  <dgm:cxnLst>
    <dgm:cxn modelId="{4E9EF722-E444-4221-A978-C97363DD076B}" srcId="{D9DF91F4-A3A3-4C16-AD11-CAD167EF9FAB}" destId="{C1942FBD-EC11-454B-9804-CDE985942D9C}" srcOrd="2" destOrd="0" parTransId="{D676228E-1828-4EDC-8D23-5D2DA3A575FE}" sibTransId="{78550913-E811-48A4-A550-CE859D2F2497}"/>
    <dgm:cxn modelId="{A03D623A-66EC-447D-A42A-0EF3F191CAD7}" srcId="{D9DF91F4-A3A3-4C16-AD11-CAD167EF9FAB}" destId="{93E54E36-09C1-40D3-81CB-D2495BA6D8EE}" srcOrd="1" destOrd="0" parTransId="{5E7A8A2D-1143-4BAB-8570-D7DEC1AB5695}" sibTransId="{FAC29606-A294-4C67-A05F-9898A4D4A278}"/>
    <dgm:cxn modelId="{C8B05F4A-8393-4EF8-8D10-D1B2B05773AC}" type="presOf" srcId="{BF98E58C-6F4A-4795-84B0-4387045EB40C}" destId="{36A3A739-116A-4F27-B04A-C848C999B77E}" srcOrd="0" destOrd="0" presId="urn:microsoft.com/office/officeart/2008/layout/AlternatingPictureBlocks"/>
    <dgm:cxn modelId="{3AC289A5-4293-456D-BEC7-5737B6615B41}" type="presOf" srcId="{D9DF91F4-A3A3-4C16-AD11-CAD167EF9FAB}" destId="{E41A47AD-78DF-41DA-9229-EDC07A9A6102}" srcOrd="0" destOrd="0" presId="urn:microsoft.com/office/officeart/2008/layout/AlternatingPictureBlocks"/>
    <dgm:cxn modelId="{BBEB5EB7-C7F0-4B5A-A24B-CC1D820E51A7}" srcId="{D9DF91F4-A3A3-4C16-AD11-CAD167EF9FAB}" destId="{BF98E58C-6F4A-4795-84B0-4387045EB40C}" srcOrd="0" destOrd="0" parTransId="{238F12FC-30DC-4FF8-86BF-40ED6F989E10}" sibTransId="{065448BF-227B-427E-95CF-151C6D537CF1}"/>
    <dgm:cxn modelId="{781DA5D4-028F-4B0C-9FC2-0682CC7AB750}" type="presOf" srcId="{C1942FBD-EC11-454B-9804-CDE985942D9C}" destId="{97590F25-4188-48A1-B673-5BC06B44B918}" srcOrd="0" destOrd="0" presId="urn:microsoft.com/office/officeart/2008/layout/AlternatingPictureBlocks"/>
    <dgm:cxn modelId="{4AEBF6FE-71F9-4022-A3FE-E5B039E42A4A}" type="presOf" srcId="{93E54E36-09C1-40D3-81CB-D2495BA6D8EE}" destId="{7E852B10-2CC6-4488-B402-CC39A2206471}" srcOrd="0" destOrd="0" presId="urn:microsoft.com/office/officeart/2008/layout/AlternatingPictureBlocks"/>
    <dgm:cxn modelId="{D527610B-8789-416F-8273-4CAF61B9B849}" type="presParOf" srcId="{E41A47AD-78DF-41DA-9229-EDC07A9A6102}" destId="{81F67DAF-5DA3-4E45-9E18-6E74B0817A29}" srcOrd="0" destOrd="0" presId="urn:microsoft.com/office/officeart/2008/layout/AlternatingPictureBlocks"/>
    <dgm:cxn modelId="{785A1211-C767-403A-9A3B-F004D4714ECB}" type="presParOf" srcId="{81F67DAF-5DA3-4E45-9E18-6E74B0817A29}" destId="{36A3A739-116A-4F27-B04A-C848C999B77E}" srcOrd="0" destOrd="0" presId="urn:microsoft.com/office/officeart/2008/layout/AlternatingPictureBlocks"/>
    <dgm:cxn modelId="{30D7FFFF-80E0-4A1C-AE71-F4A9EF8FA7F2}" type="presParOf" srcId="{81F67DAF-5DA3-4E45-9E18-6E74B0817A29}" destId="{7F88199F-D6C5-4256-B29F-C27A5CBB8C55}" srcOrd="1" destOrd="0" presId="urn:microsoft.com/office/officeart/2008/layout/AlternatingPictureBlocks"/>
    <dgm:cxn modelId="{91467BA8-3E0F-40A8-B4E4-C9F075C88A4F}" type="presParOf" srcId="{E41A47AD-78DF-41DA-9229-EDC07A9A6102}" destId="{98C96E38-10DA-4FC9-AB46-BF818CBF39EB}" srcOrd="1" destOrd="0" presId="urn:microsoft.com/office/officeart/2008/layout/AlternatingPictureBlocks"/>
    <dgm:cxn modelId="{3C54CF31-3E74-469F-9B9E-62E70FDE200D}" type="presParOf" srcId="{E41A47AD-78DF-41DA-9229-EDC07A9A6102}" destId="{68C1D12E-89BF-4074-BAA6-85A5E6E085BC}" srcOrd="2" destOrd="0" presId="urn:microsoft.com/office/officeart/2008/layout/AlternatingPictureBlocks"/>
    <dgm:cxn modelId="{9CED8172-9D45-4C29-8DA7-7F45FA3920B7}" type="presParOf" srcId="{68C1D12E-89BF-4074-BAA6-85A5E6E085BC}" destId="{7E852B10-2CC6-4488-B402-CC39A2206471}" srcOrd="0" destOrd="0" presId="urn:microsoft.com/office/officeart/2008/layout/AlternatingPictureBlocks"/>
    <dgm:cxn modelId="{9211BA9A-FFCF-4D6E-8C1B-BEE34E50C75F}" type="presParOf" srcId="{68C1D12E-89BF-4074-BAA6-85A5E6E085BC}" destId="{74FB2B5A-A1A0-4622-98BF-DEABA96411E0}" srcOrd="1" destOrd="0" presId="urn:microsoft.com/office/officeart/2008/layout/AlternatingPictureBlocks"/>
    <dgm:cxn modelId="{EBD3883D-9C9F-445F-BCF9-136C7FD3DE29}" type="presParOf" srcId="{E41A47AD-78DF-41DA-9229-EDC07A9A6102}" destId="{EBA7363F-2CBB-4B13-ADCF-96ABCFBA8D1E}" srcOrd="3" destOrd="0" presId="urn:microsoft.com/office/officeart/2008/layout/AlternatingPictureBlocks"/>
    <dgm:cxn modelId="{77CA44FF-00EE-4ED6-8B14-64BBB4B5CE6A}" type="presParOf" srcId="{E41A47AD-78DF-41DA-9229-EDC07A9A6102}" destId="{9D413A2A-0CDC-436B-9847-958C2F4DD252}" srcOrd="4" destOrd="0" presId="urn:microsoft.com/office/officeart/2008/layout/AlternatingPictureBlocks"/>
    <dgm:cxn modelId="{76A9F0F4-150B-4FE6-A44A-AFA2224A2A4C}" type="presParOf" srcId="{9D413A2A-0CDC-436B-9847-958C2F4DD252}" destId="{97590F25-4188-48A1-B673-5BC06B44B918}" srcOrd="0" destOrd="0" presId="urn:microsoft.com/office/officeart/2008/layout/AlternatingPictureBlocks"/>
    <dgm:cxn modelId="{4642BCC1-4A1B-46C8-8DF4-392ED4215482}" type="presParOf" srcId="{9D413A2A-0CDC-436B-9847-958C2F4DD252}" destId="{540C3E7D-63BD-4D78-AB99-627D86F71350}" srcOrd="1" destOrd="0" presId="urn:microsoft.com/office/officeart/2008/layout/AlternatingPictureBlocks"/>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02614A5-8B6F-419F-A3EA-88404BE04E12}" type="doc">
      <dgm:prSet loTypeId="urn:microsoft.com/office/officeart/2008/layout/PictureAccentList" loCatId="list" qsTypeId="urn:microsoft.com/office/officeart/2005/8/quickstyle/simple1" qsCatId="simple" csTypeId="urn:microsoft.com/office/officeart/2005/8/colors/accent2_2" csCatId="accent2" phldr="1"/>
      <dgm:spPr/>
      <dgm:t>
        <a:bodyPr/>
        <a:lstStyle/>
        <a:p>
          <a:endParaRPr lang="en-IN"/>
        </a:p>
      </dgm:t>
    </dgm:pt>
    <dgm:pt modelId="{843D9AA5-6801-4649-ACC1-C13DC5338232}">
      <dgm:prSet phldrT="[Text]" custT="1"/>
      <dgm:spPr>
        <a:solidFill>
          <a:srgbClr val="12629D"/>
        </a:solidFill>
      </dgm:spPr>
      <dgm:t>
        <a:bodyPr/>
        <a:lstStyle/>
        <a:p>
          <a:r>
            <a:rPr lang="en-US" sz="2400" dirty="0">
              <a:latin typeface="Trebuchet MS" panose="020B0603020202020204" pitchFamily="34" charset="0"/>
            </a:rPr>
            <a:t>Capping gratuity to Rs 2,000,000</a:t>
          </a:r>
          <a:endParaRPr lang="en-IN" sz="2400" dirty="0">
            <a:latin typeface="Trebuchet MS" panose="020B0603020202020204" pitchFamily="34" charset="0"/>
          </a:endParaRPr>
        </a:p>
      </dgm:t>
    </dgm:pt>
    <dgm:pt modelId="{E9D609DA-28FC-466F-99AC-E2E81DF06AE8}" type="parTrans" cxnId="{63B0FE2A-A9AE-4F64-BE50-DBB62DE3C5E7}">
      <dgm:prSet/>
      <dgm:spPr/>
      <dgm:t>
        <a:bodyPr/>
        <a:lstStyle/>
        <a:p>
          <a:endParaRPr lang="en-IN">
            <a:latin typeface="Trebuchet MS" panose="020B0603020202020204" pitchFamily="34" charset="0"/>
          </a:endParaRPr>
        </a:p>
      </dgm:t>
    </dgm:pt>
    <dgm:pt modelId="{CC5208D4-ECF4-46A4-A36D-7C12985D682C}" type="sibTrans" cxnId="{63B0FE2A-A9AE-4F64-BE50-DBB62DE3C5E7}">
      <dgm:prSet/>
      <dgm:spPr/>
      <dgm:t>
        <a:bodyPr/>
        <a:lstStyle/>
        <a:p>
          <a:endParaRPr lang="en-IN">
            <a:latin typeface="Trebuchet MS" panose="020B0603020202020204" pitchFamily="34" charset="0"/>
          </a:endParaRPr>
        </a:p>
      </dgm:t>
    </dgm:pt>
    <dgm:pt modelId="{74B810AB-E5DB-4320-8128-A46FD44DD776}">
      <dgm:prSet phldrT="[Text]" custT="1"/>
      <dgm:spPr>
        <a:solidFill>
          <a:srgbClr val="12629D"/>
        </a:solidFill>
      </dgm:spPr>
      <dgm:t>
        <a:bodyPr/>
        <a:lstStyle/>
        <a:p>
          <a:pPr algn="l"/>
          <a:endParaRPr lang="en-US" sz="2000" dirty="0">
            <a:latin typeface="Trebuchet MS" panose="020B0603020202020204" pitchFamily="34" charset="0"/>
          </a:endParaRPr>
        </a:p>
        <a:p>
          <a:pPr algn="l"/>
          <a:r>
            <a:rPr lang="en-US" sz="2000" dirty="0">
              <a:latin typeface="Trebuchet MS" panose="020B0603020202020204" pitchFamily="34" charset="0"/>
            </a:rPr>
            <a:t>Benefits will be now valued with a cap of Rs 2,000,000</a:t>
          </a:r>
        </a:p>
        <a:p>
          <a:pPr algn="l"/>
          <a:r>
            <a:rPr lang="en-US" sz="2000" dirty="0">
              <a:latin typeface="Trebuchet MS" panose="020B0603020202020204" pitchFamily="34" charset="0"/>
            </a:rPr>
            <a:t>Reduction in liability to be recognized immediately in P&amp;L under the heading Past Service Cost/ (Credit)</a:t>
          </a:r>
        </a:p>
        <a:p>
          <a:pPr algn="l"/>
          <a:r>
            <a:rPr lang="en-US" sz="2000" dirty="0">
              <a:latin typeface="Trebuchet MS" panose="020B0603020202020204" pitchFamily="34" charset="0"/>
            </a:rPr>
            <a:t>Current service cost to be re-stated based on revised rules</a:t>
          </a:r>
        </a:p>
        <a:p>
          <a:pPr algn="ctr"/>
          <a:endParaRPr lang="en-IN" sz="2000" dirty="0">
            <a:latin typeface="Trebuchet MS" panose="020B0603020202020204" pitchFamily="34" charset="0"/>
          </a:endParaRPr>
        </a:p>
      </dgm:t>
    </dgm:pt>
    <dgm:pt modelId="{187E7F24-165C-4297-855B-D2A306124B45}" type="parTrans" cxnId="{04D18293-CE98-453D-86F7-13A367C7C1D2}">
      <dgm:prSet/>
      <dgm:spPr/>
      <dgm:t>
        <a:bodyPr/>
        <a:lstStyle/>
        <a:p>
          <a:endParaRPr lang="en-IN">
            <a:latin typeface="Trebuchet MS" panose="020B0603020202020204" pitchFamily="34" charset="0"/>
          </a:endParaRPr>
        </a:p>
      </dgm:t>
    </dgm:pt>
    <dgm:pt modelId="{0F151D29-580E-4632-A7F0-36D5A7AB15EE}" type="sibTrans" cxnId="{04D18293-CE98-453D-86F7-13A367C7C1D2}">
      <dgm:prSet/>
      <dgm:spPr/>
      <dgm:t>
        <a:bodyPr/>
        <a:lstStyle/>
        <a:p>
          <a:endParaRPr lang="en-IN">
            <a:latin typeface="Trebuchet MS" panose="020B0603020202020204" pitchFamily="34" charset="0"/>
          </a:endParaRPr>
        </a:p>
      </dgm:t>
    </dgm:pt>
    <dgm:pt modelId="{BBA3B03F-7971-4345-AEE7-25DDD34EBF45}">
      <dgm:prSet phldrT="[Text]" custT="1"/>
      <dgm:spPr>
        <a:solidFill>
          <a:srgbClr val="12629D"/>
        </a:solidFill>
      </dgm:spPr>
      <dgm:t>
        <a:bodyPr/>
        <a:lstStyle/>
        <a:p>
          <a:pPr algn="l"/>
          <a:r>
            <a:rPr lang="en-US" sz="2000" dirty="0">
              <a:latin typeface="Trebuchet MS" panose="020B0603020202020204" pitchFamily="34" charset="0"/>
            </a:rPr>
            <a:t>Benefits will be now valued with a cap of Rs 2,000,000</a:t>
          </a:r>
        </a:p>
        <a:p>
          <a:pPr algn="l"/>
          <a:r>
            <a:rPr lang="en-US" sz="2000" dirty="0">
              <a:latin typeface="Trebuchet MS" panose="020B0603020202020204" pitchFamily="34" charset="0"/>
            </a:rPr>
            <a:t>Reduction in liability to be recognized in P&amp;L under the heading Prior Service Cost/ (Credit)</a:t>
          </a:r>
        </a:p>
        <a:p>
          <a:pPr algn="l"/>
          <a:r>
            <a:rPr lang="en-US" sz="2000" dirty="0">
              <a:latin typeface="Trebuchet MS" panose="020B0603020202020204" pitchFamily="34" charset="0"/>
            </a:rPr>
            <a:t>The Prior Service Cost/ (Credit) will be amortized over the expected future working life of employees</a:t>
          </a:r>
          <a:endParaRPr lang="en-IN" sz="2000" dirty="0">
            <a:latin typeface="Trebuchet MS" panose="020B0603020202020204" pitchFamily="34" charset="0"/>
          </a:endParaRPr>
        </a:p>
      </dgm:t>
    </dgm:pt>
    <dgm:pt modelId="{F3D5CF6A-F007-47C9-A8C1-0C29C9837E98}" type="parTrans" cxnId="{87DD7849-C8B1-46A1-9F0D-E448F978D865}">
      <dgm:prSet/>
      <dgm:spPr/>
      <dgm:t>
        <a:bodyPr/>
        <a:lstStyle/>
        <a:p>
          <a:endParaRPr lang="en-IN">
            <a:latin typeface="Trebuchet MS" panose="020B0603020202020204" pitchFamily="34" charset="0"/>
          </a:endParaRPr>
        </a:p>
      </dgm:t>
    </dgm:pt>
    <dgm:pt modelId="{AEAEAAC8-F486-4D3B-BAF8-5C7A29C1B253}" type="sibTrans" cxnId="{87DD7849-C8B1-46A1-9F0D-E448F978D865}">
      <dgm:prSet/>
      <dgm:spPr/>
      <dgm:t>
        <a:bodyPr/>
        <a:lstStyle/>
        <a:p>
          <a:endParaRPr lang="en-IN">
            <a:latin typeface="Trebuchet MS" panose="020B0603020202020204" pitchFamily="34" charset="0"/>
          </a:endParaRPr>
        </a:p>
      </dgm:t>
    </dgm:pt>
    <dgm:pt modelId="{B38844A4-2C3A-44E8-8C79-4815FD5C1C3B}" type="pres">
      <dgm:prSet presAssocID="{F02614A5-8B6F-419F-A3EA-88404BE04E12}" presName="layout" presStyleCnt="0">
        <dgm:presLayoutVars>
          <dgm:chMax/>
          <dgm:chPref/>
          <dgm:dir/>
          <dgm:animOne val="branch"/>
          <dgm:animLvl val="lvl"/>
          <dgm:resizeHandles/>
        </dgm:presLayoutVars>
      </dgm:prSet>
      <dgm:spPr/>
    </dgm:pt>
    <dgm:pt modelId="{B4AA5129-726D-4B5D-8E6F-A204457BF695}" type="pres">
      <dgm:prSet presAssocID="{843D9AA5-6801-4649-ACC1-C13DC5338232}" presName="root" presStyleCnt="0">
        <dgm:presLayoutVars>
          <dgm:chMax/>
          <dgm:chPref val="4"/>
        </dgm:presLayoutVars>
      </dgm:prSet>
      <dgm:spPr/>
    </dgm:pt>
    <dgm:pt modelId="{ADC3BB0A-1E1B-4035-9837-0BC528DB0F20}" type="pres">
      <dgm:prSet presAssocID="{843D9AA5-6801-4649-ACC1-C13DC5338232}" presName="rootComposite" presStyleCnt="0">
        <dgm:presLayoutVars/>
      </dgm:prSet>
      <dgm:spPr/>
    </dgm:pt>
    <dgm:pt modelId="{8E1D84DD-600B-4072-ACC5-67FD79132EC8}" type="pres">
      <dgm:prSet presAssocID="{843D9AA5-6801-4649-ACC1-C13DC5338232}" presName="rootText" presStyleLbl="node0" presStyleIdx="0" presStyleCnt="1" custScaleY="61250">
        <dgm:presLayoutVars>
          <dgm:chMax/>
          <dgm:chPref val="4"/>
        </dgm:presLayoutVars>
      </dgm:prSet>
      <dgm:spPr/>
    </dgm:pt>
    <dgm:pt modelId="{EC859CBF-69D6-45DF-9243-8A62B5BD698B}" type="pres">
      <dgm:prSet presAssocID="{843D9AA5-6801-4649-ACC1-C13DC5338232}" presName="childShape" presStyleCnt="0">
        <dgm:presLayoutVars>
          <dgm:chMax val="0"/>
          <dgm:chPref val="0"/>
        </dgm:presLayoutVars>
      </dgm:prSet>
      <dgm:spPr/>
    </dgm:pt>
    <dgm:pt modelId="{9AD3F0F1-4896-4A14-899A-C0AC5ABBADFA}" type="pres">
      <dgm:prSet presAssocID="{74B810AB-E5DB-4320-8128-A46FD44DD776}" presName="childComposite" presStyleCnt="0">
        <dgm:presLayoutVars>
          <dgm:chMax val="0"/>
          <dgm:chPref val="0"/>
        </dgm:presLayoutVars>
      </dgm:prSet>
      <dgm:spPr/>
    </dgm:pt>
    <dgm:pt modelId="{8F4AACE6-6069-4659-BC66-2D40068BCE03}" type="pres">
      <dgm:prSet presAssocID="{74B810AB-E5DB-4320-8128-A46FD44DD776}" presName="Image"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DD472735-FB4A-4E62-A1DA-14F93FB09DCC}" type="pres">
      <dgm:prSet presAssocID="{74B810AB-E5DB-4320-8128-A46FD44DD776}" presName="childText" presStyleLbl="lnNode1" presStyleIdx="0" presStyleCnt="2" custScaleY="150128">
        <dgm:presLayoutVars>
          <dgm:chMax val="0"/>
          <dgm:chPref val="0"/>
          <dgm:bulletEnabled val="1"/>
        </dgm:presLayoutVars>
      </dgm:prSet>
      <dgm:spPr/>
    </dgm:pt>
    <dgm:pt modelId="{4A216828-4930-4AB8-8AAC-68BA6F69FB9C}" type="pres">
      <dgm:prSet presAssocID="{BBA3B03F-7971-4345-AEE7-25DDD34EBF45}" presName="childComposite" presStyleCnt="0">
        <dgm:presLayoutVars>
          <dgm:chMax val="0"/>
          <dgm:chPref val="0"/>
        </dgm:presLayoutVars>
      </dgm:prSet>
      <dgm:spPr/>
    </dgm:pt>
    <dgm:pt modelId="{33849878-C5F1-4E82-8F5A-B1F5B2642BC4}" type="pres">
      <dgm:prSet presAssocID="{BBA3B03F-7971-4345-AEE7-25DDD34EBF45}" presName="Image" presStyleLbl="nod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E82A09A2-0F68-4597-8389-83D57F68E872}" type="pres">
      <dgm:prSet presAssocID="{BBA3B03F-7971-4345-AEE7-25DDD34EBF45}" presName="childText" presStyleLbl="lnNode1" presStyleIdx="1" presStyleCnt="2" custScaleY="135000">
        <dgm:presLayoutVars>
          <dgm:chMax val="0"/>
          <dgm:chPref val="0"/>
          <dgm:bulletEnabled val="1"/>
        </dgm:presLayoutVars>
      </dgm:prSet>
      <dgm:spPr/>
    </dgm:pt>
  </dgm:ptLst>
  <dgm:cxnLst>
    <dgm:cxn modelId="{63B0FE2A-A9AE-4F64-BE50-DBB62DE3C5E7}" srcId="{F02614A5-8B6F-419F-A3EA-88404BE04E12}" destId="{843D9AA5-6801-4649-ACC1-C13DC5338232}" srcOrd="0" destOrd="0" parTransId="{E9D609DA-28FC-466F-99AC-E2E81DF06AE8}" sibTransId="{CC5208D4-ECF4-46A4-A36D-7C12985D682C}"/>
    <dgm:cxn modelId="{87DD7849-C8B1-46A1-9F0D-E448F978D865}" srcId="{843D9AA5-6801-4649-ACC1-C13DC5338232}" destId="{BBA3B03F-7971-4345-AEE7-25DDD34EBF45}" srcOrd="1" destOrd="0" parTransId="{F3D5CF6A-F007-47C9-A8C1-0C29C9837E98}" sibTransId="{AEAEAAC8-F486-4D3B-BAF8-5C7A29C1B253}"/>
    <dgm:cxn modelId="{83EB6393-A2E5-4628-AC13-627D3CB3B34C}" type="presOf" srcId="{843D9AA5-6801-4649-ACC1-C13DC5338232}" destId="{8E1D84DD-600B-4072-ACC5-67FD79132EC8}" srcOrd="0" destOrd="0" presId="urn:microsoft.com/office/officeart/2008/layout/PictureAccentList"/>
    <dgm:cxn modelId="{04D18293-CE98-453D-86F7-13A367C7C1D2}" srcId="{843D9AA5-6801-4649-ACC1-C13DC5338232}" destId="{74B810AB-E5DB-4320-8128-A46FD44DD776}" srcOrd="0" destOrd="0" parTransId="{187E7F24-165C-4297-855B-D2A306124B45}" sibTransId="{0F151D29-580E-4632-A7F0-36D5A7AB15EE}"/>
    <dgm:cxn modelId="{6A8F929C-7A53-4D65-B7E2-6126D9163342}" type="presOf" srcId="{F02614A5-8B6F-419F-A3EA-88404BE04E12}" destId="{B38844A4-2C3A-44E8-8C79-4815FD5C1C3B}" srcOrd="0" destOrd="0" presId="urn:microsoft.com/office/officeart/2008/layout/PictureAccentList"/>
    <dgm:cxn modelId="{52C873A8-9A5A-4B9E-992A-D31F275E17D2}" type="presOf" srcId="{BBA3B03F-7971-4345-AEE7-25DDD34EBF45}" destId="{E82A09A2-0F68-4597-8389-83D57F68E872}" srcOrd="0" destOrd="0" presId="urn:microsoft.com/office/officeart/2008/layout/PictureAccentList"/>
    <dgm:cxn modelId="{B8F334E3-E063-4854-B755-DBB9DD58CA73}" type="presOf" srcId="{74B810AB-E5DB-4320-8128-A46FD44DD776}" destId="{DD472735-FB4A-4E62-A1DA-14F93FB09DCC}" srcOrd="0" destOrd="0" presId="urn:microsoft.com/office/officeart/2008/layout/PictureAccentList"/>
    <dgm:cxn modelId="{58B802C4-DBA1-4C15-A83F-6BCF3C3A279D}" type="presParOf" srcId="{B38844A4-2C3A-44E8-8C79-4815FD5C1C3B}" destId="{B4AA5129-726D-4B5D-8E6F-A204457BF695}" srcOrd="0" destOrd="0" presId="urn:microsoft.com/office/officeart/2008/layout/PictureAccentList"/>
    <dgm:cxn modelId="{FAB06818-E6DA-4F73-96BA-3DE16AFC513A}" type="presParOf" srcId="{B4AA5129-726D-4B5D-8E6F-A204457BF695}" destId="{ADC3BB0A-1E1B-4035-9837-0BC528DB0F20}" srcOrd="0" destOrd="0" presId="urn:microsoft.com/office/officeart/2008/layout/PictureAccentList"/>
    <dgm:cxn modelId="{CE6B052F-8A8C-4480-8CC8-3F4F21AC52F3}" type="presParOf" srcId="{ADC3BB0A-1E1B-4035-9837-0BC528DB0F20}" destId="{8E1D84DD-600B-4072-ACC5-67FD79132EC8}" srcOrd="0" destOrd="0" presId="urn:microsoft.com/office/officeart/2008/layout/PictureAccentList"/>
    <dgm:cxn modelId="{50C6BFB0-3885-4927-A282-A1432D6C6567}" type="presParOf" srcId="{B4AA5129-726D-4B5D-8E6F-A204457BF695}" destId="{EC859CBF-69D6-45DF-9243-8A62B5BD698B}" srcOrd="1" destOrd="0" presId="urn:microsoft.com/office/officeart/2008/layout/PictureAccentList"/>
    <dgm:cxn modelId="{D512AE12-FC02-4E44-8913-031C13217BDD}" type="presParOf" srcId="{EC859CBF-69D6-45DF-9243-8A62B5BD698B}" destId="{9AD3F0F1-4896-4A14-899A-C0AC5ABBADFA}" srcOrd="0" destOrd="0" presId="urn:microsoft.com/office/officeart/2008/layout/PictureAccentList"/>
    <dgm:cxn modelId="{C1747A90-988C-4CE6-A499-45B372576D8A}" type="presParOf" srcId="{9AD3F0F1-4896-4A14-899A-C0AC5ABBADFA}" destId="{8F4AACE6-6069-4659-BC66-2D40068BCE03}" srcOrd="0" destOrd="0" presId="urn:microsoft.com/office/officeart/2008/layout/PictureAccentList"/>
    <dgm:cxn modelId="{9F1783EA-FB36-44E8-9344-040B6AB5A87E}" type="presParOf" srcId="{9AD3F0F1-4896-4A14-899A-C0AC5ABBADFA}" destId="{DD472735-FB4A-4E62-A1DA-14F93FB09DCC}" srcOrd="1" destOrd="0" presId="urn:microsoft.com/office/officeart/2008/layout/PictureAccentList"/>
    <dgm:cxn modelId="{7D7FA314-C2A8-4A10-A09C-94B66B12E85D}" type="presParOf" srcId="{EC859CBF-69D6-45DF-9243-8A62B5BD698B}" destId="{4A216828-4930-4AB8-8AAC-68BA6F69FB9C}" srcOrd="1" destOrd="0" presId="urn:microsoft.com/office/officeart/2008/layout/PictureAccentList"/>
    <dgm:cxn modelId="{F0B4E61E-590B-4A4D-884C-D28FEC619CDD}" type="presParOf" srcId="{4A216828-4930-4AB8-8AAC-68BA6F69FB9C}" destId="{33849878-C5F1-4E82-8F5A-B1F5B2642BC4}" srcOrd="0" destOrd="0" presId="urn:microsoft.com/office/officeart/2008/layout/PictureAccentList"/>
    <dgm:cxn modelId="{7E071E6F-46D6-4668-B12C-85848723752B}" type="presParOf" srcId="{4A216828-4930-4AB8-8AAC-68BA6F69FB9C}" destId="{E82A09A2-0F68-4597-8389-83D57F68E872}" srcOrd="1" destOrd="0" presId="urn:microsoft.com/office/officeart/2008/layout/Pictu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02614A5-8B6F-419F-A3EA-88404BE04E12}" type="doc">
      <dgm:prSet loTypeId="urn:microsoft.com/office/officeart/2008/layout/PictureAccentList" loCatId="list" qsTypeId="urn:microsoft.com/office/officeart/2005/8/quickstyle/simple1" qsCatId="simple" csTypeId="urn:microsoft.com/office/officeart/2005/8/colors/accent2_2" csCatId="accent2" phldr="1"/>
      <dgm:spPr/>
      <dgm:t>
        <a:bodyPr/>
        <a:lstStyle/>
        <a:p>
          <a:endParaRPr lang="en-IN"/>
        </a:p>
      </dgm:t>
    </dgm:pt>
    <dgm:pt modelId="{843D9AA5-6801-4649-ACC1-C13DC5338232}">
      <dgm:prSet phldrT="[Text]" custT="1"/>
      <dgm:spPr>
        <a:solidFill>
          <a:srgbClr val="12629D"/>
        </a:solidFill>
      </dgm:spPr>
      <dgm:t>
        <a:bodyPr/>
        <a:lstStyle/>
        <a:p>
          <a:r>
            <a:rPr lang="en-US" sz="2400" dirty="0">
              <a:latin typeface="Trebuchet MS" panose="020B0603020202020204" pitchFamily="34" charset="0"/>
            </a:rPr>
            <a:t>Using basic salary instead of gross salary to </a:t>
          </a:r>
          <a:r>
            <a:rPr lang="en-US" sz="2400" dirty="0" err="1">
              <a:latin typeface="Trebuchet MS" panose="020B0603020202020204" pitchFamily="34" charset="0"/>
            </a:rPr>
            <a:t>encash</a:t>
          </a:r>
          <a:r>
            <a:rPr lang="en-US" sz="2400" dirty="0">
              <a:latin typeface="Trebuchet MS" panose="020B0603020202020204" pitchFamily="34" charset="0"/>
            </a:rPr>
            <a:t> leaves</a:t>
          </a:r>
          <a:endParaRPr lang="en-IN" sz="2400" dirty="0">
            <a:latin typeface="Trebuchet MS" panose="020B0603020202020204" pitchFamily="34" charset="0"/>
          </a:endParaRPr>
        </a:p>
      </dgm:t>
    </dgm:pt>
    <dgm:pt modelId="{E9D609DA-28FC-466F-99AC-E2E81DF06AE8}" type="parTrans" cxnId="{63B0FE2A-A9AE-4F64-BE50-DBB62DE3C5E7}">
      <dgm:prSet/>
      <dgm:spPr/>
      <dgm:t>
        <a:bodyPr/>
        <a:lstStyle/>
        <a:p>
          <a:endParaRPr lang="en-IN">
            <a:latin typeface="Trebuchet MS" panose="020B0603020202020204" pitchFamily="34" charset="0"/>
          </a:endParaRPr>
        </a:p>
      </dgm:t>
    </dgm:pt>
    <dgm:pt modelId="{CC5208D4-ECF4-46A4-A36D-7C12985D682C}" type="sibTrans" cxnId="{63B0FE2A-A9AE-4F64-BE50-DBB62DE3C5E7}">
      <dgm:prSet/>
      <dgm:spPr/>
      <dgm:t>
        <a:bodyPr/>
        <a:lstStyle/>
        <a:p>
          <a:endParaRPr lang="en-IN">
            <a:latin typeface="Trebuchet MS" panose="020B0603020202020204" pitchFamily="34" charset="0"/>
          </a:endParaRPr>
        </a:p>
      </dgm:t>
    </dgm:pt>
    <dgm:pt modelId="{74B810AB-E5DB-4320-8128-A46FD44DD776}">
      <dgm:prSet phldrT="[Text]" custT="1"/>
      <dgm:spPr>
        <a:solidFill>
          <a:srgbClr val="12629D"/>
        </a:solidFill>
      </dgm:spPr>
      <dgm:t>
        <a:bodyPr/>
        <a:lstStyle/>
        <a:p>
          <a:pPr algn="l"/>
          <a:r>
            <a:rPr lang="en-IN" sz="2000" dirty="0">
              <a:latin typeface="Trebuchet MS" panose="020B0603020202020204" pitchFamily="34" charset="0"/>
            </a:rPr>
            <a:t>Benefits will now be valued using basic salary instead of gross salary</a:t>
          </a:r>
        </a:p>
        <a:p>
          <a:pPr algn="l"/>
          <a:r>
            <a:rPr lang="en-IN" sz="2000" dirty="0">
              <a:latin typeface="Trebuchet MS" panose="020B0603020202020204" pitchFamily="34" charset="0"/>
            </a:rPr>
            <a:t>Any reduction in liability </a:t>
          </a:r>
          <a:r>
            <a:rPr lang="en-US" sz="2000" dirty="0">
              <a:latin typeface="Trebuchet MS" panose="020B0603020202020204" pitchFamily="34" charset="0"/>
            </a:rPr>
            <a:t>to be recognized immediately in P&amp;L under the heading Past Service Cost/ (Credit)</a:t>
          </a:r>
        </a:p>
        <a:p>
          <a:pPr algn="l"/>
          <a:r>
            <a:rPr lang="en-US" sz="2000" dirty="0">
              <a:latin typeface="Trebuchet MS" panose="020B0603020202020204" pitchFamily="34" charset="0"/>
            </a:rPr>
            <a:t>Current service cost to be re-stated based on revised rules</a:t>
          </a:r>
          <a:endParaRPr lang="en-IN" sz="2000" dirty="0">
            <a:latin typeface="Trebuchet MS" panose="020B0603020202020204" pitchFamily="34" charset="0"/>
          </a:endParaRPr>
        </a:p>
      </dgm:t>
    </dgm:pt>
    <dgm:pt modelId="{187E7F24-165C-4297-855B-D2A306124B45}" type="parTrans" cxnId="{04D18293-CE98-453D-86F7-13A367C7C1D2}">
      <dgm:prSet/>
      <dgm:spPr/>
      <dgm:t>
        <a:bodyPr/>
        <a:lstStyle/>
        <a:p>
          <a:endParaRPr lang="en-IN">
            <a:latin typeface="Trebuchet MS" panose="020B0603020202020204" pitchFamily="34" charset="0"/>
          </a:endParaRPr>
        </a:p>
      </dgm:t>
    </dgm:pt>
    <dgm:pt modelId="{0F151D29-580E-4632-A7F0-36D5A7AB15EE}" type="sibTrans" cxnId="{04D18293-CE98-453D-86F7-13A367C7C1D2}">
      <dgm:prSet/>
      <dgm:spPr/>
      <dgm:t>
        <a:bodyPr/>
        <a:lstStyle/>
        <a:p>
          <a:endParaRPr lang="en-IN">
            <a:latin typeface="Trebuchet MS" panose="020B0603020202020204" pitchFamily="34" charset="0"/>
          </a:endParaRPr>
        </a:p>
      </dgm:t>
    </dgm:pt>
    <dgm:pt modelId="{BBA3B03F-7971-4345-AEE7-25DDD34EBF45}">
      <dgm:prSet phldrT="[Text]" custT="1"/>
      <dgm:spPr>
        <a:solidFill>
          <a:srgbClr val="12629D"/>
        </a:solidFill>
      </dgm:spPr>
      <dgm:t>
        <a:bodyPr/>
        <a:lstStyle/>
        <a:p>
          <a:pPr algn="l"/>
          <a:r>
            <a:rPr lang="en-US" sz="2000" dirty="0">
              <a:latin typeface="Trebuchet MS" panose="020B0603020202020204" pitchFamily="34" charset="0"/>
            </a:rPr>
            <a:t>Company doesn’t value its leave plan as per US GAAP</a:t>
          </a:r>
        </a:p>
      </dgm:t>
    </dgm:pt>
    <dgm:pt modelId="{F3D5CF6A-F007-47C9-A8C1-0C29C9837E98}" type="parTrans" cxnId="{87DD7849-C8B1-46A1-9F0D-E448F978D865}">
      <dgm:prSet/>
      <dgm:spPr/>
      <dgm:t>
        <a:bodyPr/>
        <a:lstStyle/>
        <a:p>
          <a:endParaRPr lang="en-IN">
            <a:latin typeface="Trebuchet MS" panose="020B0603020202020204" pitchFamily="34" charset="0"/>
          </a:endParaRPr>
        </a:p>
      </dgm:t>
    </dgm:pt>
    <dgm:pt modelId="{AEAEAAC8-F486-4D3B-BAF8-5C7A29C1B253}" type="sibTrans" cxnId="{87DD7849-C8B1-46A1-9F0D-E448F978D865}">
      <dgm:prSet/>
      <dgm:spPr/>
      <dgm:t>
        <a:bodyPr/>
        <a:lstStyle/>
        <a:p>
          <a:endParaRPr lang="en-IN">
            <a:latin typeface="Trebuchet MS" panose="020B0603020202020204" pitchFamily="34" charset="0"/>
          </a:endParaRPr>
        </a:p>
      </dgm:t>
    </dgm:pt>
    <dgm:pt modelId="{B38844A4-2C3A-44E8-8C79-4815FD5C1C3B}" type="pres">
      <dgm:prSet presAssocID="{F02614A5-8B6F-419F-A3EA-88404BE04E12}" presName="layout" presStyleCnt="0">
        <dgm:presLayoutVars>
          <dgm:chMax/>
          <dgm:chPref/>
          <dgm:dir/>
          <dgm:animOne val="branch"/>
          <dgm:animLvl val="lvl"/>
          <dgm:resizeHandles/>
        </dgm:presLayoutVars>
      </dgm:prSet>
      <dgm:spPr/>
    </dgm:pt>
    <dgm:pt modelId="{B4AA5129-726D-4B5D-8E6F-A204457BF695}" type="pres">
      <dgm:prSet presAssocID="{843D9AA5-6801-4649-ACC1-C13DC5338232}" presName="root" presStyleCnt="0">
        <dgm:presLayoutVars>
          <dgm:chMax/>
          <dgm:chPref val="4"/>
        </dgm:presLayoutVars>
      </dgm:prSet>
      <dgm:spPr/>
    </dgm:pt>
    <dgm:pt modelId="{ADC3BB0A-1E1B-4035-9837-0BC528DB0F20}" type="pres">
      <dgm:prSet presAssocID="{843D9AA5-6801-4649-ACC1-C13DC5338232}" presName="rootComposite" presStyleCnt="0">
        <dgm:presLayoutVars/>
      </dgm:prSet>
      <dgm:spPr/>
    </dgm:pt>
    <dgm:pt modelId="{8E1D84DD-600B-4072-ACC5-67FD79132EC8}" type="pres">
      <dgm:prSet presAssocID="{843D9AA5-6801-4649-ACC1-C13DC5338232}" presName="rootText" presStyleLbl="node0" presStyleIdx="0" presStyleCnt="1" custScaleY="61250">
        <dgm:presLayoutVars>
          <dgm:chMax/>
          <dgm:chPref val="4"/>
        </dgm:presLayoutVars>
      </dgm:prSet>
      <dgm:spPr/>
    </dgm:pt>
    <dgm:pt modelId="{EC859CBF-69D6-45DF-9243-8A62B5BD698B}" type="pres">
      <dgm:prSet presAssocID="{843D9AA5-6801-4649-ACC1-C13DC5338232}" presName="childShape" presStyleCnt="0">
        <dgm:presLayoutVars>
          <dgm:chMax val="0"/>
          <dgm:chPref val="0"/>
        </dgm:presLayoutVars>
      </dgm:prSet>
      <dgm:spPr/>
    </dgm:pt>
    <dgm:pt modelId="{9AD3F0F1-4896-4A14-899A-C0AC5ABBADFA}" type="pres">
      <dgm:prSet presAssocID="{74B810AB-E5DB-4320-8128-A46FD44DD776}" presName="childComposite" presStyleCnt="0">
        <dgm:presLayoutVars>
          <dgm:chMax val="0"/>
          <dgm:chPref val="0"/>
        </dgm:presLayoutVars>
      </dgm:prSet>
      <dgm:spPr/>
    </dgm:pt>
    <dgm:pt modelId="{8F4AACE6-6069-4659-BC66-2D40068BCE03}" type="pres">
      <dgm:prSet presAssocID="{74B810AB-E5DB-4320-8128-A46FD44DD776}" presName="Image"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DD472735-FB4A-4E62-A1DA-14F93FB09DCC}" type="pres">
      <dgm:prSet presAssocID="{74B810AB-E5DB-4320-8128-A46FD44DD776}" presName="childText" presStyleLbl="lnNode1" presStyleIdx="0" presStyleCnt="2" custScaleY="150128">
        <dgm:presLayoutVars>
          <dgm:chMax val="0"/>
          <dgm:chPref val="0"/>
          <dgm:bulletEnabled val="1"/>
        </dgm:presLayoutVars>
      </dgm:prSet>
      <dgm:spPr/>
    </dgm:pt>
    <dgm:pt modelId="{4A216828-4930-4AB8-8AAC-68BA6F69FB9C}" type="pres">
      <dgm:prSet presAssocID="{BBA3B03F-7971-4345-AEE7-25DDD34EBF45}" presName="childComposite" presStyleCnt="0">
        <dgm:presLayoutVars>
          <dgm:chMax val="0"/>
          <dgm:chPref val="0"/>
        </dgm:presLayoutVars>
      </dgm:prSet>
      <dgm:spPr/>
    </dgm:pt>
    <dgm:pt modelId="{33849878-C5F1-4E82-8F5A-B1F5B2642BC4}" type="pres">
      <dgm:prSet presAssocID="{BBA3B03F-7971-4345-AEE7-25DDD34EBF45}" presName="Image" presStyleLbl="nod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E82A09A2-0F68-4597-8389-83D57F68E872}" type="pres">
      <dgm:prSet presAssocID="{BBA3B03F-7971-4345-AEE7-25DDD34EBF45}" presName="childText" presStyleLbl="lnNode1" presStyleIdx="1" presStyleCnt="2" custScaleY="135000">
        <dgm:presLayoutVars>
          <dgm:chMax val="0"/>
          <dgm:chPref val="0"/>
          <dgm:bulletEnabled val="1"/>
        </dgm:presLayoutVars>
      </dgm:prSet>
      <dgm:spPr/>
    </dgm:pt>
  </dgm:ptLst>
  <dgm:cxnLst>
    <dgm:cxn modelId="{63B0FE2A-A9AE-4F64-BE50-DBB62DE3C5E7}" srcId="{F02614A5-8B6F-419F-A3EA-88404BE04E12}" destId="{843D9AA5-6801-4649-ACC1-C13DC5338232}" srcOrd="0" destOrd="0" parTransId="{E9D609DA-28FC-466F-99AC-E2E81DF06AE8}" sibTransId="{CC5208D4-ECF4-46A4-A36D-7C12985D682C}"/>
    <dgm:cxn modelId="{87DD7849-C8B1-46A1-9F0D-E448F978D865}" srcId="{843D9AA5-6801-4649-ACC1-C13DC5338232}" destId="{BBA3B03F-7971-4345-AEE7-25DDD34EBF45}" srcOrd="1" destOrd="0" parTransId="{F3D5CF6A-F007-47C9-A8C1-0C29C9837E98}" sibTransId="{AEAEAAC8-F486-4D3B-BAF8-5C7A29C1B253}"/>
    <dgm:cxn modelId="{83EB6393-A2E5-4628-AC13-627D3CB3B34C}" type="presOf" srcId="{843D9AA5-6801-4649-ACC1-C13DC5338232}" destId="{8E1D84DD-600B-4072-ACC5-67FD79132EC8}" srcOrd="0" destOrd="0" presId="urn:microsoft.com/office/officeart/2008/layout/PictureAccentList"/>
    <dgm:cxn modelId="{04D18293-CE98-453D-86F7-13A367C7C1D2}" srcId="{843D9AA5-6801-4649-ACC1-C13DC5338232}" destId="{74B810AB-E5DB-4320-8128-A46FD44DD776}" srcOrd="0" destOrd="0" parTransId="{187E7F24-165C-4297-855B-D2A306124B45}" sibTransId="{0F151D29-580E-4632-A7F0-36D5A7AB15EE}"/>
    <dgm:cxn modelId="{6A8F929C-7A53-4D65-B7E2-6126D9163342}" type="presOf" srcId="{F02614A5-8B6F-419F-A3EA-88404BE04E12}" destId="{B38844A4-2C3A-44E8-8C79-4815FD5C1C3B}" srcOrd="0" destOrd="0" presId="urn:microsoft.com/office/officeart/2008/layout/PictureAccentList"/>
    <dgm:cxn modelId="{52C873A8-9A5A-4B9E-992A-D31F275E17D2}" type="presOf" srcId="{BBA3B03F-7971-4345-AEE7-25DDD34EBF45}" destId="{E82A09A2-0F68-4597-8389-83D57F68E872}" srcOrd="0" destOrd="0" presId="urn:microsoft.com/office/officeart/2008/layout/PictureAccentList"/>
    <dgm:cxn modelId="{B8F334E3-E063-4854-B755-DBB9DD58CA73}" type="presOf" srcId="{74B810AB-E5DB-4320-8128-A46FD44DD776}" destId="{DD472735-FB4A-4E62-A1DA-14F93FB09DCC}" srcOrd="0" destOrd="0" presId="urn:microsoft.com/office/officeart/2008/layout/PictureAccentList"/>
    <dgm:cxn modelId="{58B802C4-DBA1-4C15-A83F-6BCF3C3A279D}" type="presParOf" srcId="{B38844A4-2C3A-44E8-8C79-4815FD5C1C3B}" destId="{B4AA5129-726D-4B5D-8E6F-A204457BF695}" srcOrd="0" destOrd="0" presId="urn:microsoft.com/office/officeart/2008/layout/PictureAccentList"/>
    <dgm:cxn modelId="{FAB06818-E6DA-4F73-96BA-3DE16AFC513A}" type="presParOf" srcId="{B4AA5129-726D-4B5D-8E6F-A204457BF695}" destId="{ADC3BB0A-1E1B-4035-9837-0BC528DB0F20}" srcOrd="0" destOrd="0" presId="urn:microsoft.com/office/officeart/2008/layout/PictureAccentList"/>
    <dgm:cxn modelId="{CE6B052F-8A8C-4480-8CC8-3F4F21AC52F3}" type="presParOf" srcId="{ADC3BB0A-1E1B-4035-9837-0BC528DB0F20}" destId="{8E1D84DD-600B-4072-ACC5-67FD79132EC8}" srcOrd="0" destOrd="0" presId="urn:microsoft.com/office/officeart/2008/layout/PictureAccentList"/>
    <dgm:cxn modelId="{50C6BFB0-3885-4927-A282-A1432D6C6567}" type="presParOf" srcId="{B4AA5129-726D-4B5D-8E6F-A204457BF695}" destId="{EC859CBF-69D6-45DF-9243-8A62B5BD698B}" srcOrd="1" destOrd="0" presId="urn:microsoft.com/office/officeart/2008/layout/PictureAccentList"/>
    <dgm:cxn modelId="{D512AE12-FC02-4E44-8913-031C13217BDD}" type="presParOf" srcId="{EC859CBF-69D6-45DF-9243-8A62B5BD698B}" destId="{9AD3F0F1-4896-4A14-899A-C0AC5ABBADFA}" srcOrd="0" destOrd="0" presId="urn:microsoft.com/office/officeart/2008/layout/PictureAccentList"/>
    <dgm:cxn modelId="{C1747A90-988C-4CE6-A499-45B372576D8A}" type="presParOf" srcId="{9AD3F0F1-4896-4A14-899A-C0AC5ABBADFA}" destId="{8F4AACE6-6069-4659-BC66-2D40068BCE03}" srcOrd="0" destOrd="0" presId="urn:microsoft.com/office/officeart/2008/layout/PictureAccentList"/>
    <dgm:cxn modelId="{9F1783EA-FB36-44E8-9344-040B6AB5A87E}" type="presParOf" srcId="{9AD3F0F1-4896-4A14-899A-C0AC5ABBADFA}" destId="{DD472735-FB4A-4E62-A1DA-14F93FB09DCC}" srcOrd="1" destOrd="0" presId="urn:microsoft.com/office/officeart/2008/layout/PictureAccentList"/>
    <dgm:cxn modelId="{7D7FA314-C2A8-4A10-A09C-94B66B12E85D}" type="presParOf" srcId="{EC859CBF-69D6-45DF-9243-8A62B5BD698B}" destId="{4A216828-4930-4AB8-8AAC-68BA6F69FB9C}" srcOrd="1" destOrd="0" presId="urn:microsoft.com/office/officeart/2008/layout/PictureAccentList"/>
    <dgm:cxn modelId="{F0B4E61E-590B-4A4D-884C-D28FEC619CDD}" type="presParOf" srcId="{4A216828-4930-4AB8-8AAC-68BA6F69FB9C}" destId="{33849878-C5F1-4E82-8F5A-B1F5B2642BC4}" srcOrd="0" destOrd="0" presId="urn:microsoft.com/office/officeart/2008/layout/PictureAccentList"/>
    <dgm:cxn modelId="{7E071E6F-46D6-4668-B12C-85848723752B}" type="presParOf" srcId="{4A216828-4930-4AB8-8AAC-68BA6F69FB9C}" destId="{E82A09A2-0F68-4597-8389-83D57F68E872}" srcOrd="1" destOrd="0" presId="urn:microsoft.com/office/officeart/2008/layout/Pictu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02614A5-8B6F-419F-A3EA-88404BE04E12}" type="doc">
      <dgm:prSet loTypeId="urn:microsoft.com/office/officeart/2008/layout/PictureAccentList" loCatId="list" qsTypeId="urn:microsoft.com/office/officeart/2005/8/quickstyle/simple1" qsCatId="simple" csTypeId="urn:microsoft.com/office/officeart/2005/8/colors/accent2_2" csCatId="accent2" phldr="1"/>
      <dgm:spPr/>
      <dgm:t>
        <a:bodyPr/>
        <a:lstStyle/>
        <a:p>
          <a:endParaRPr lang="en-IN"/>
        </a:p>
      </dgm:t>
    </dgm:pt>
    <dgm:pt modelId="{843D9AA5-6801-4649-ACC1-C13DC5338232}">
      <dgm:prSet phldrT="[Text]" custT="1"/>
      <dgm:spPr>
        <a:solidFill>
          <a:srgbClr val="12629D"/>
        </a:solidFill>
      </dgm:spPr>
      <dgm:t>
        <a:bodyPr/>
        <a:lstStyle/>
        <a:p>
          <a:r>
            <a:rPr lang="en-US" sz="2400" dirty="0">
              <a:latin typeface="Trebuchet MS" panose="020B0603020202020204" pitchFamily="34" charset="0"/>
            </a:rPr>
            <a:t>Reduction in accumulation cap of leaves</a:t>
          </a:r>
          <a:endParaRPr lang="en-IN" sz="2400" dirty="0">
            <a:latin typeface="Trebuchet MS" panose="020B0603020202020204" pitchFamily="34" charset="0"/>
          </a:endParaRPr>
        </a:p>
      </dgm:t>
    </dgm:pt>
    <dgm:pt modelId="{E9D609DA-28FC-466F-99AC-E2E81DF06AE8}" type="parTrans" cxnId="{63B0FE2A-A9AE-4F64-BE50-DBB62DE3C5E7}">
      <dgm:prSet/>
      <dgm:spPr/>
      <dgm:t>
        <a:bodyPr/>
        <a:lstStyle/>
        <a:p>
          <a:endParaRPr lang="en-IN">
            <a:latin typeface="Trebuchet MS" panose="020B0603020202020204" pitchFamily="34" charset="0"/>
          </a:endParaRPr>
        </a:p>
      </dgm:t>
    </dgm:pt>
    <dgm:pt modelId="{CC5208D4-ECF4-46A4-A36D-7C12985D682C}" type="sibTrans" cxnId="{63B0FE2A-A9AE-4F64-BE50-DBB62DE3C5E7}">
      <dgm:prSet/>
      <dgm:spPr/>
      <dgm:t>
        <a:bodyPr/>
        <a:lstStyle/>
        <a:p>
          <a:endParaRPr lang="en-IN">
            <a:latin typeface="Trebuchet MS" panose="020B0603020202020204" pitchFamily="34" charset="0"/>
          </a:endParaRPr>
        </a:p>
      </dgm:t>
    </dgm:pt>
    <dgm:pt modelId="{74B810AB-E5DB-4320-8128-A46FD44DD776}">
      <dgm:prSet phldrT="[Text]" custT="1"/>
      <dgm:spPr>
        <a:solidFill>
          <a:srgbClr val="12629D"/>
        </a:solidFill>
      </dgm:spPr>
      <dgm:t>
        <a:bodyPr/>
        <a:lstStyle/>
        <a:p>
          <a:pPr algn="l"/>
          <a:r>
            <a:rPr lang="en-IN" sz="2000" dirty="0">
              <a:latin typeface="Trebuchet MS" panose="020B0603020202020204" pitchFamily="34" charset="0"/>
            </a:rPr>
            <a:t>Benefits will now be valued with a reduced cap of 40 days instead of 55 days</a:t>
          </a:r>
        </a:p>
        <a:p>
          <a:pPr algn="l"/>
          <a:r>
            <a:rPr lang="en-IN" sz="2000" dirty="0">
              <a:latin typeface="Trebuchet MS" panose="020B0603020202020204" pitchFamily="34" charset="0"/>
            </a:rPr>
            <a:t>Any reduction in liability </a:t>
          </a:r>
          <a:r>
            <a:rPr lang="en-US" sz="2000" dirty="0">
              <a:latin typeface="Trebuchet MS" panose="020B0603020202020204" pitchFamily="34" charset="0"/>
            </a:rPr>
            <a:t>to be recognized immediately in P&amp;L under the heading Past Service Cost/ (Credit)</a:t>
          </a:r>
        </a:p>
        <a:p>
          <a:pPr algn="l"/>
          <a:r>
            <a:rPr lang="en-US" sz="2000" dirty="0">
              <a:latin typeface="Trebuchet MS" panose="020B0603020202020204" pitchFamily="34" charset="0"/>
            </a:rPr>
            <a:t>Current service cost to be re-stated based on revised rules</a:t>
          </a:r>
          <a:endParaRPr lang="en-IN" sz="2000" dirty="0">
            <a:latin typeface="Trebuchet MS" panose="020B0603020202020204" pitchFamily="34" charset="0"/>
          </a:endParaRPr>
        </a:p>
      </dgm:t>
    </dgm:pt>
    <dgm:pt modelId="{187E7F24-165C-4297-855B-D2A306124B45}" type="parTrans" cxnId="{04D18293-CE98-453D-86F7-13A367C7C1D2}">
      <dgm:prSet/>
      <dgm:spPr/>
      <dgm:t>
        <a:bodyPr/>
        <a:lstStyle/>
        <a:p>
          <a:endParaRPr lang="en-IN">
            <a:latin typeface="Trebuchet MS" panose="020B0603020202020204" pitchFamily="34" charset="0"/>
          </a:endParaRPr>
        </a:p>
      </dgm:t>
    </dgm:pt>
    <dgm:pt modelId="{0F151D29-580E-4632-A7F0-36D5A7AB15EE}" type="sibTrans" cxnId="{04D18293-CE98-453D-86F7-13A367C7C1D2}">
      <dgm:prSet/>
      <dgm:spPr/>
      <dgm:t>
        <a:bodyPr/>
        <a:lstStyle/>
        <a:p>
          <a:endParaRPr lang="en-IN">
            <a:latin typeface="Trebuchet MS" panose="020B0603020202020204" pitchFamily="34" charset="0"/>
          </a:endParaRPr>
        </a:p>
      </dgm:t>
    </dgm:pt>
    <dgm:pt modelId="{BBA3B03F-7971-4345-AEE7-25DDD34EBF45}">
      <dgm:prSet phldrT="[Text]" custT="1"/>
      <dgm:spPr>
        <a:solidFill>
          <a:srgbClr val="12629D"/>
        </a:solidFill>
      </dgm:spPr>
      <dgm:t>
        <a:bodyPr/>
        <a:lstStyle/>
        <a:p>
          <a:pPr algn="l"/>
          <a:r>
            <a:rPr lang="en-US" sz="2000" dirty="0">
              <a:latin typeface="Trebuchet MS" panose="020B0603020202020204" pitchFamily="34" charset="0"/>
            </a:rPr>
            <a:t>Company doesn’t value its leave plan as per US GAAP</a:t>
          </a:r>
        </a:p>
      </dgm:t>
    </dgm:pt>
    <dgm:pt modelId="{F3D5CF6A-F007-47C9-A8C1-0C29C9837E98}" type="parTrans" cxnId="{87DD7849-C8B1-46A1-9F0D-E448F978D865}">
      <dgm:prSet/>
      <dgm:spPr/>
      <dgm:t>
        <a:bodyPr/>
        <a:lstStyle/>
        <a:p>
          <a:endParaRPr lang="en-IN">
            <a:latin typeface="Trebuchet MS" panose="020B0603020202020204" pitchFamily="34" charset="0"/>
          </a:endParaRPr>
        </a:p>
      </dgm:t>
    </dgm:pt>
    <dgm:pt modelId="{AEAEAAC8-F486-4D3B-BAF8-5C7A29C1B253}" type="sibTrans" cxnId="{87DD7849-C8B1-46A1-9F0D-E448F978D865}">
      <dgm:prSet/>
      <dgm:spPr/>
      <dgm:t>
        <a:bodyPr/>
        <a:lstStyle/>
        <a:p>
          <a:endParaRPr lang="en-IN">
            <a:latin typeface="Trebuchet MS" panose="020B0603020202020204" pitchFamily="34" charset="0"/>
          </a:endParaRPr>
        </a:p>
      </dgm:t>
    </dgm:pt>
    <dgm:pt modelId="{B38844A4-2C3A-44E8-8C79-4815FD5C1C3B}" type="pres">
      <dgm:prSet presAssocID="{F02614A5-8B6F-419F-A3EA-88404BE04E12}" presName="layout" presStyleCnt="0">
        <dgm:presLayoutVars>
          <dgm:chMax/>
          <dgm:chPref/>
          <dgm:dir/>
          <dgm:animOne val="branch"/>
          <dgm:animLvl val="lvl"/>
          <dgm:resizeHandles/>
        </dgm:presLayoutVars>
      </dgm:prSet>
      <dgm:spPr/>
    </dgm:pt>
    <dgm:pt modelId="{B4AA5129-726D-4B5D-8E6F-A204457BF695}" type="pres">
      <dgm:prSet presAssocID="{843D9AA5-6801-4649-ACC1-C13DC5338232}" presName="root" presStyleCnt="0">
        <dgm:presLayoutVars>
          <dgm:chMax/>
          <dgm:chPref val="4"/>
        </dgm:presLayoutVars>
      </dgm:prSet>
      <dgm:spPr/>
    </dgm:pt>
    <dgm:pt modelId="{ADC3BB0A-1E1B-4035-9837-0BC528DB0F20}" type="pres">
      <dgm:prSet presAssocID="{843D9AA5-6801-4649-ACC1-C13DC5338232}" presName="rootComposite" presStyleCnt="0">
        <dgm:presLayoutVars/>
      </dgm:prSet>
      <dgm:spPr/>
    </dgm:pt>
    <dgm:pt modelId="{8E1D84DD-600B-4072-ACC5-67FD79132EC8}" type="pres">
      <dgm:prSet presAssocID="{843D9AA5-6801-4649-ACC1-C13DC5338232}" presName="rootText" presStyleLbl="node0" presStyleIdx="0" presStyleCnt="1" custScaleY="61250">
        <dgm:presLayoutVars>
          <dgm:chMax/>
          <dgm:chPref val="4"/>
        </dgm:presLayoutVars>
      </dgm:prSet>
      <dgm:spPr/>
    </dgm:pt>
    <dgm:pt modelId="{EC859CBF-69D6-45DF-9243-8A62B5BD698B}" type="pres">
      <dgm:prSet presAssocID="{843D9AA5-6801-4649-ACC1-C13DC5338232}" presName="childShape" presStyleCnt="0">
        <dgm:presLayoutVars>
          <dgm:chMax val="0"/>
          <dgm:chPref val="0"/>
        </dgm:presLayoutVars>
      </dgm:prSet>
      <dgm:spPr/>
    </dgm:pt>
    <dgm:pt modelId="{9AD3F0F1-4896-4A14-899A-C0AC5ABBADFA}" type="pres">
      <dgm:prSet presAssocID="{74B810AB-E5DB-4320-8128-A46FD44DD776}" presName="childComposite" presStyleCnt="0">
        <dgm:presLayoutVars>
          <dgm:chMax val="0"/>
          <dgm:chPref val="0"/>
        </dgm:presLayoutVars>
      </dgm:prSet>
      <dgm:spPr/>
    </dgm:pt>
    <dgm:pt modelId="{8F4AACE6-6069-4659-BC66-2D40068BCE03}" type="pres">
      <dgm:prSet presAssocID="{74B810AB-E5DB-4320-8128-A46FD44DD776}" presName="Image"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DD472735-FB4A-4E62-A1DA-14F93FB09DCC}" type="pres">
      <dgm:prSet presAssocID="{74B810AB-E5DB-4320-8128-A46FD44DD776}" presName="childText" presStyleLbl="lnNode1" presStyleIdx="0" presStyleCnt="2" custScaleY="150128">
        <dgm:presLayoutVars>
          <dgm:chMax val="0"/>
          <dgm:chPref val="0"/>
          <dgm:bulletEnabled val="1"/>
        </dgm:presLayoutVars>
      </dgm:prSet>
      <dgm:spPr/>
    </dgm:pt>
    <dgm:pt modelId="{4A216828-4930-4AB8-8AAC-68BA6F69FB9C}" type="pres">
      <dgm:prSet presAssocID="{BBA3B03F-7971-4345-AEE7-25DDD34EBF45}" presName="childComposite" presStyleCnt="0">
        <dgm:presLayoutVars>
          <dgm:chMax val="0"/>
          <dgm:chPref val="0"/>
        </dgm:presLayoutVars>
      </dgm:prSet>
      <dgm:spPr/>
    </dgm:pt>
    <dgm:pt modelId="{33849878-C5F1-4E82-8F5A-B1F5B2642BC4}" type="pres">
      <dgm:prSet presAssocID="{BBA3B03F-7971-4345-AEE7-25DDD34EBF45}" presName="Image" presStyleLbl="nod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E82A09A2-0F68-4597-8389-83D57F68E872}" type="pres">
      <dgm:prSet presAssocID="{BBA3B03F-7971-4345-AEE7-25DDD34EBF45}" presName="childText" presStyleLbl="lnNode1" presStyleIdx="1" presStyleCnt="2" custScaleY="135000">
        <dgm:presLayoutVars>
          <dgm:chMax val="0"/>
          <dgm:chPref val="0"/>
          <dgm:bulletEnabled val="1"/>
        </dgm:presLayoutVars>
      </dgm:prSet>
      <dgm:spPr/>
    </dgm:pt>
  </dgm:ptLst>
  <dgm:cxnLst>
    <dgm:cxn modelId="{63B0FE2A-A9AE-4F64-BE50-DBB62DE3C5E7}" srcId="{F02614A5-8B6F-419F-A3EA-88404BE04E12}" destId="{843D9AA5-6801-4649-ACC1-C13DC5338232}" srcOrd="0" destOrd="0" parTransId="{E9D609DA-28FC-466F-99AC-E2E81DF06AE8}" sibTransId="{CC5208D4-ECF4-46A4-A36D-7C12985D682C}"/>
    <dgm:cxn modelId="{87DD7849-C8B1-46A1-9F0D-E448F978D865}" srcId="{843D9AA5-6801-4649-ACC1-C13DC5338232}" destId="{BBA3B03F-7971-4345-AEE7-25DDD34EBF45}" srcOrd="1" destOrd="0" parTransId="{F3D5CF6A-F007-47C9-A8C1-0C29C9837E98}" sibTransId="{AEAEAAC8-F486-4D3B-BAF8-5C7A29C1B253}"/>
    <dgm:cxn modelId="{83EB6393-A2E5-4628-AC13-627D3CB3B34C}" type="presOf" srcId="{843D9AA5-6801-4649-ACC1-C13DC5338232}" destId="{8E1D84DD-600B-4072-ACC5-67FD79132EC8}" srcOrd="0" destOrd="0" presId="urn:microsoft.com/office/officeart/2008/layout/PictureAccentList"/>
    <dgm:cxn modelId="{04D18293-CE98-453D-86F7-13A367C7C1D2}" srcId="{843D9AA5-6801-4649-ACC1-C13DC5338232}" destId="{74B810AB-E5DB-4320-8128-A46FD44DD776}" srcOrd="0" destOrd="0" parTransId="{187E7F24-165C-4297-855B-D2A306124B45}" sibTransId="{0F151D29-580E-4632-A7F0-36D5A7AB15EE}"/>
    <dgm:cxn modelId="{6A8F929C-7A53-4D65-B7E2-6126D9163342}" type="presOf" srcId="{F02614A5-8B6F-419F-A3EA-88404BE04E12}" destId="{B38844A4-2C3A-44E8-8C79-4815FD5C1C3B}" srcOrd="0" destOrd="0" presId="urn:microsoft.com/office/officeart/2008/layout/PictureAccentList"/>
    <dgm:cxn modelId="{52C873A8-9A5A-4B9E-992A-D31F275E17D2}" type="presOf" srcId="{BBA3B03F-7971-4345-AEE7-25DDD34EBF45}" destId="{E82A09A2-0F68-4597-8389-83D57F68E872}" srcOrd="0" destOrd="0" presId="urn:microsoft.com/office/officeart/2008/layout/PictureAccentList"/>
    <dgm:cxn modelId="{B8F334E3-E063-4854-B755-DBB9DD58CA73}" type="presOf" srcId="{74B810AB-E5DB-4320-8128-A46FD44DD776}" destId="{DD472735-FB4A-4E62-A1DA-14F93FB09DCC}" srcOrd="0" destOrd="0" presId="urn:microsoft.com/office/officeart/2008/layout/PictureAccentList"/>
    <dgm:cxn modelId="{58B802C4-DBA1-4C15-A83F-6BCF3C3A279D}" type="presParOf" srcId="{B38844A4-2C3A-44E8-8C79-4815FD5C1C3B}" destId="{B4AA5129-726D-4B5D-8E6F-A204457BF695}" srcOrd="0" destOrd="0" presId="urn:microsoft.com/office/officeart/2008/layout/PictureAccentList"/>
    <dgm:cxn modelId="{FAB06818-E6DA-4F73-96BA-3DE16AFC513A}" type="presParOf" srcId="{B4AA5129-726D-4B5D-8E6F-A204457BF695}" destId="{ADC3BB0A-1E1B-4035-9837-0BC528DB0F20}" srcOrd="0" destOrd="0" presId="urn:microsoft.com/office/officeart/2008/layout/PictureAccentList"/>
    <dgm:cxn modelId="{CE6B052F-8A8C-4480-8CC8-3F4F21AC52F3}" type="presParOf" srcId="{ADC3BB0A-1E1B-4035-9837-0BC528DB0F20}" destId="{8E1D84DD-600B-4072-ACC5-67FD79132EC8}" srcOrd="0" destOrd="0" presId="urn:microsoft.com/office/officeart/2008/layout/PictureAccentList"/>
    <dgm:cxn modelId="{50C6BFB0-3885-4927-A282-A1432D6C6567}" type="presParOf" srcId="{B4AA5129-726D-4B5D-8E6F-A204457BF695}" destId="{EC859CBF-69D6-45DF-9243-8A62B5BD698B}" srcOrd="1" destOrd="0" presId="urn:microsoft.com/office/officeart/2008/layout/PictureAccentList"/>
    <dgm:cxn modelId="{D512AE12-FC02-4E44-8913-031C13217BDD}" type="presParOf" srcId="{EC859CBF-69D6-45DF-9243-8A62B5BD698B}" destId="{9AD3F0F1-4896-4A14-899A-C0AC5ABBADFA}" srcOrd="0" destOrd="0" presId="urn:microsoft.com/office/officeart/2008/layout/PictureAccentList"/>
    <dgm:cxn modelId="{C1747A90-988C-4CE6-A499-45B372576D8A}" type="presParOf" srcId="{9AD3F0F1-4896-4A14-899A-C0AC5ABBADFA}" destId="{8F4AACE6-6069-4659-BC66-2D40068BCE03}" srcOrd="0" destOrd="0" presId="urn:microsoft.com/office/officeart/2008/layout/PictureAccentList"/>
    <dgm:cxn modelId="{9F1783EA-FB36-44E8-9344-040B6AB5A87E}" type="presParOf" srcId="{9AD3F0F1-4896-4A14-899A-C0AC5ABBADFA}" destId="{DD472735-FB4A-4E62-A1DA-14F93FB09DCC}" srcOrd="1" destOrd="0" presId="urn:microsoft.com/office/officeart/2008/layout/PictureAccentList"/>
    <dgm:cxn modelId="{7D7FA314-C2A8-4A10-A09C-94B66B12E85D}" type="presParOf" srcId="{EC859CBF-69D6-45DF-9243-8A62B5BD698B}" destId="{4A216828-4930-4AB8-8AAC-68BA6F69FB9C}" srcOrd="1" destOrd="0" presId="urn:microsoft.com/office/officeart/2008/layout/PictureAccentList"/>
    <dgm:cxn modelId="{F0B4E61E-590B-4A4D-884C-D28FEC619CDD}" type="presParOf" srcId="{4A216828-4930-4AB8-8AAC-68BA6F69FB9C}" destId="{33849878-C5F1-4E82-8F5A-B1F5B2642BC4}" srcOrd="0" destOrd="0" presId="urn:microsoft.com/office/officeart/2008/layout/PictureAccentList"/>
    <dgm:cxn modelId="{7E071E6F-46D6-4668-B12C-85848723752B}" type="presParOf" srcId="{4A216828-4930-4AB8-8AAC-68BA6F69FB9C}" destId="{E82A09A2-0F68-4597-8389-83D57F68E872}" srcOrd="1" destOrd="0" presId="urn:microsoft.com/office/officeart/2008/layout/Pictu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02614A5-8B6F-419F-A3EA-88404BE04E12}" type="doc">
      <dgm:prSet loTypeId="urn:microsoft.com/office/officeart/2008/layout/PictureAccentList" loCatId="list" qsTypeId="urn:microsoft.com/office/officeart/2005/8/quickstyle/simple1" qsCatId="simple" csTypeId="urn:microsoft.com/office/officeart/2005/8/colors/accent2_2" csCatId="accent2" phldr="1"/>
      <dgm:spPr/>
      <dgm:t>
        <a:bodyPr/>
        <a:lstStyle/>
        <a:p>
          <a:endParaRPr lang="en-IN"/>
        </a:p>
      </dgm:t>
    </dgm:pt>
    <dgm:pt modelId="{843D9AA5-6801-4649-ACC1-C13DC5338232}">
      <dgm:prSet phldrT="[Text]" custT="1"/>
      <dgm:spPr>
        <a:solidFill>
          <a:srgbClr val="12629D"/>
        </a:solidFill>
      </dgm:spPr>
      <dgm:t>
        <a:bodyPr/>
        <a:lstStyle/>
        <a:p>
          <a:r>
            <a:rPr lang="en-US" sz="2400" dirty="0">
              <a:latin typeface="Trebuchet MS" panose="020B0603020202020204" pitchFamily="34" charset="0"/>
            </a:rPr>
            <a:t>Closing the pension plan to new entrants</a:t>
          </a:r>
          <a:endParaRPr lang="en-IN" sz="2400" dirty="0">
            <a:latin typeface="Trebuchet MS" panose="020B0603020202020204" pitchFamily="34" charset="0"/>
          </a:endParaRPr>
        </a:p>
      </dgm:t>
    </dgm:pt>
    <dgm:pt modelId="{E9D609DA-28FC-466F-99AC-E2E81DF06AE8}" type="parTrans" cxnId="{63B0FE2A-A9AE-4F64-BE50-DBB62DE3C5E7}">
      <dgm:prSet/>
      <dgm:spPr/>
      <dgm:t>
        <a:bodyPr/>
        <a:lstStyle/>
        <a:p>
          <a:endParaRPr lang="en-IN">
            <a:latin typeface="Trebuchet MS" panose="020B0603020202020204" pitchFamily="34" charset="0"/>
          </a:endParaRPr>
        </a:p>
      </dgm:t>
    </dgm:pt>
    <dgm:pt modelId="{CC5208D4-ECF4-46A4-A36D-7C12985D682C}" type="sibTrans" cxnId="{63B0FE2A-A9AE-4F64-BE50-DBB62DE3C5E7}">
      <dgm:prSet/>
      <dgm:spPr/>
      <dgm:t>
        <a:bodyPr/>
        <a:lstStyle/>
        <a:p>
          <a:endParaRPr lang="en-IN">
            <a:latin typeface="Trebuchet MS" panose="020B0603020202020204" pitchFamily="34" charset="0"/>
          </a:endParaRPr>
        </a:p>
      </dgm:t>
    </dgm:pt>
    <dgm:pt modelId="{74B810AB-E5DB-4320-8128-A46FD44DD776}">
      <dgm:prSet phldrT="[Text]" custT="1"/>
      <dgm:spPr>
        <a:solidFill>
          <a:srgbClr val="12629D"/>
        </a:solidFill>
      </dgm:spPr>
      <dgm:t>
        <a:bodyPr/>
        <a:lstStyle/>
        <a:p>
          <a:pPr algn="l"/>
          <a:r>
            <a:rPr lang="en-US" sz="2000" dirty="0">
              <a:latin typeface="Trebuchet MS" panose="020B0603020202020204" pitchFamily="34" charset="0"/>
            </a:rPr>
            <a:t>No immediate impact on accounting results</a:t>
          </a:r>
        </a:p>
      </dgm:t>
    </dgm:pt>
    <dgm:pt modelId="{187E7F24-165C-4297-855B-D2A306124B45}" type="parTrans" cxnId="{04D18293-CE98-453D-86F7-13A367C7C1D2}">
      <dgm:prSet/>
      <dgm:spPr/>
      <dgm:t>
        <a:bodyPr/>
        <a:lstStyle/>
        <a:p>
          <a:endParaRPr lang="en-IN">
            <a:latin typeface="Trebuchet MS" panose="020B0603020202020204" pitchFamily="34" charset="0"/>
          </a:endParaRPr>
        </a:p>
      </dgm:t>
    </dgm:pt>
    <dgm:pt modelId="{0F151D29-580E-4632-A7F0-36D5A7AB15EE}" type="sibTrans" cxnId="{04D18293-CE98-453D-86F7-13A367C7C1D2}">
      <dgm:prSet/>
      <dgm:spPr/>
      <dgm:t>
        <a:bodyPr/>
        <a:lstStyle/>
        <a:p>
          <a:endParaRPr lang="en-IN">
            <a:latin typeface="Trebuchet MS" panose="020B0603020202020204" pitchFamily="34" charset="0"/>
          </a:endParaRPr>
        </a:p>
      </dgm:t>
    </dgm:pt>
    <dgm:pt modelId="{BBA3B03F-7971-4345-AEE7-25DDD34EBF45}">
      <dgm:prSet phldrT="[Text]" custT="1"/>
      <dgm:spPr>
        <a:solidFill>
          <a:srgbClr val="12629D"/>
        </a:solidFill>
      </dgm:spPr>
      <dgm:t>
        <a:bodyPr/>
        <a:lstStyle/>
        <a:p>
          <a:pPr algn="l"/>
          <a:r>
            <a:rPr lang="en-US" sz="2000" dirty="0">
              <a:latin typeface="Trebuchet MS" panose="020B0603020202020204" pitchFamily="34" charset="0"/>
            </a:rPr>
            <a:t>No immediate impact, however period of amortization of gains &amp; losses will reduce over time leading to faster recognition</a:t>
          </a:r>
        </a:p>
      </dgm:t>
    </dgm:pt>
    <dgm:pt modelId="{F3D5CF6A-F007-47C9-A8C1-0C29C9837E98}" type="parTrans" cxnId="{87DD7849-C8B1-46A1-9F0D-E448F978D865}">
      <dgm:prSet/>
      <dgm:spPr/>
      <dgm:t>
        <a:bodyPr/>
        <a:lstStyle/>
        <a:p>
          <a:endParaRPr lang="en-IN">
            <a:latin typeface="Trebuchet MS" panose="020B0603020202020204" pitchFamily="34" charset="0"/>
          </a:endParaRPr>
        </a:p>
      </dgm:t>
    </dgm:pt>
    <dgm:pt modelId="{AEAEAAC8-F486-4D3B-BAF8-5C7A29C1B253}" type="sibTrans" cxnId="{87DD7849-C8B1-46A1-9F0D-E448F978D865}">
      <dgm:prSet/>
      <dgm:spPr/>
      <dgm:t>
        <a:bodyPr/>
        <a:lstStyle/>
        <a:p>
          <a:endParaRPr lang="en-IN">
            <a:latin typeface="Trebuchet MS" panose="020B0603020202020204" pitchFamily="34" charset="0"/>
          </a:endParaRPr>
        </a:p>
      </dgm:t>
    </dgm:pt>
    <dgm:pt modelId="{B38844A4-2C3A-44E8-8C79-4815FD5C1C3B}" type="pres">
      <dgm:prSet presAssocID="{F02614A5-8B6F-419F-A3EA-88404BE04E12}" presName="layout" presStyleCnt="0">
        <dgm:presLayoutVars>
          <dgm:chMax/>
          <dgm:chPref/>
          <dgm:dir/>
          <dgm:animOne val="branch"/>
          <dgm:animLvl val="lvl"/>
          <dgm:resizeHandles/>
        </dgm:presLayoutVars>
      </dgm:prSet>
      <dgm:spPr/>
    </dgm:pt>
    <dgm:pt modelId="{B4AA5129-726D-4B5D-8E6F-A204457BF695}" type="pres">
      <dgm:prSet presAssocID="{843D9AA5-6801-4649-ACC1-C13DC5338232}" presName="root" presStyleCnt="0">
        <dgm:presLayoutVars>
          <dgm:chMax/>
          <dgm:chPref val="4"/>
        </dgm:presLayoutVars>
      </dgm:prSet>
      <dgm:spPr/>
    </dgm:pt>
    <dgm:pt modelId="{ADC3BB0A-1E1B-4035-9837-0BC528DB0F20}" type="pres">
      <dgm:prSet presAssocID="{843D9AA5-6801-4649-ACC1-C13DC5338232}" presName="rootComposite" presStyleCnt="0">
        <dgm:presLayoutVars/>
      </dgm:prSet>
      <dgm:spPr/>
    </dgm:pt>
    <dgm:pt modelId="{8E1D84DD-600B-4072-ACC5-67FD79132EC8}" type="pres">
      <dgm:prSet presAssocID="{843D9AA5-6801-4649-ACC1-C13DC5338232}" presName="rootText" presStyleLbl="node0" presStyleIdx="0" presStyleCnt="1" custScaleY="61250">
        <dgm:presLayoutVars>
          <dgm:chMax/>
          <dgm:chPref val="4"/>
        </dgm:presLayoutVars>
      </dgm:prSet>
      <dgm:spPr/>
    </dgm:pt>
    <dgm:pt modelId="{EC859CBF-69D6-45DF-9243-8A62B5BD698B}" type="pres">
      <dgm:prSet presAssocID="{843D9AA5-6801-4649-ACC1-C13DC5338232}" presName="childShape" presStyleCnt="0">
        <dgm:presLayoutVars>
          <dgm:chMax val="0"/>
          <dgm:chPref val="0"/>
        </dgm:presLayoutVars>
      </dgm:prSet>
      <dgm:spPr/>
    </dgm:pt>
    <dgm:pt modelId="{9AD3F0F1-4896-4A14-899A-C0AC5ABBADFA}" type="pres">
      <dgm:prSet presAssocID="{74B810AB-E5DB-4320-8128-A46FD44DD776}" presName="childComposite" presStyleCnt="0">
        <dgm:presLayoutVars>
          <dgm:chMax val="0"/>
          <dgm:chPref val="0"/>
        </dgm:presLayoutVars>
      </dgm:prSet>
      <dgm:spPr/>
    </dgm:pt>
    <dgm:pt modelId="{8F4AACE6-6069-4659-BC66-2D40068BCE03}" type="pres">
      <dgm:prSet presAssocID="{74B810AB-E5DB-4320-8128-A46FD44DD776}" presName="Image"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DD472735-FB4A-4E62-A1DA-14F93FB09DCC}" type="pres">
      <dgm:prSet presAssocID="{74B810AB-E5DB-4320-8128-A46FD44DD776}" presName="childText" presStyleLbl="lnNode1" presStyleIdx="0" presStyleCnt="2" custScaleY="150128">
        <dgm:presLayoutVars>
          <dgm:chMax val="0"/>
          <dgm:chPref val="0"/>
          <dgm:bulletEnabled val="1"/>
        </dgm:presLayoutVars>
      </dgm:prSet>
      <dgm:spPr/>
    </dgm:pt>
    <dgm:pt modelId="{4A216828-4930-4AB8-8AAC-68BA6F69FB9C}" type="pres">
      <dgm:prSet presAssocID="{BBA3B03F-7971-4345-AEE7-25DDD34EBF45}" presName="childComposite" presStyleCnt="0">
        <dgm:presLayoutVars>
          <dgm:chMax val="0"/>
          <dgm:chPref val="0"/>
        </dgm:presLayoutVars>
      </dgm:prSet>
      <dgm:spPr/>
    </dgm:pt>
    <dgm:pt modelId="{33849878-C5F1-4E82-8F5A-B1F5B2642BC4}" type="pres">
      <dgm:prSet presAssocID="{BBA3B03F-7971-4345-AEE7-25DDD34EBF45}" presName="Image" presStyleLbl="nod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E82A09A2-0F68-4597-8389-83D57F68E872}" type="pres">
      <dgm:prSet presAssocID="{BBA3B03F-7971-4345-AEE7-25DDD34EBF45}" presName="childText" presStyleLbl="lnNode1" presStyleIdx="1" presStyleCnt="2" custScaleY="135000">
        <dgm:presLayoutVars>
          <dgm:chMax val="0"/>
          <dgm:chPref val="0"/>
          <dgm:bulletEnabled val="1"/>
        </dgm:presLayoutVars>
      </dgm:prSet>
      <dgm:spPr/>
    </dgm:pt>
  </dgm:ptLst>
  <dgm:cxnLst>
    <dgm:cxn modelId="{63B0FE2A-A9AE-4F64-BE50-DBB62DE3C5E7}" srcId="{F02614A5-8B6F-419F-A3EA-88404BE04E12}" destId="{843D9AA5-6801-4649-ACC1-C13DC5338232}" srcOrd="0" destOrd="0" parTransId="{E9D609DA-28FC-466F-99AC-E2E81DF06AE8}" sibTransId="{CC5208D4-ECF4-46A4-A36D-7C12985D682C}"/>
    <dgm:cxn modelId="{87DD7849-C8B1-46A1-9F0D-E448F978D865}" srcId="{843D9AA5-6801-4649-ACC1-C13DC5338232}" destId="{BBA3B03F-7971-4345-AEE7-25DDD34EBF45}" srcOrd="1" destOrd="0" parTransId="{F3D5CF6A-F007-47C9-A8C1-0C29C9837E98}" sibTransId="{AEAEAAC8-F486-4D3B-BAF8-5C7A29C1B253}"/>
    <dgm:cxn modelId="{83EB6393-A2E5-4628-AC13-627D3CB3B34C}" type="presOf" srcId="{843D9AA5-6801-4649-ACC1-C13DC5338232}" destId="{8E1D84DD-600B-4072-ACC5-67FD79132EC8}" srcOrd="0" destOrd="0" presId="urn:microsoft.com/office/officeart/2008/layout/PictureAccentList"/>
    <dgm:cxn modelId="{04D18293-CE98-453D-86F7-13A367C7C1D2}" srcId="{843D9AA5-6801-4649-ACC1-C13DC5338232}" destId="{74B810AB-E5DB-4320-8128-A46FD44DD776}" srcOrd="0" destOrd="0" parTransId="{187E7F24-165C-4297-855B-D2A306124B45}" sibTransId="{0F151D29-580E-4632-A7F0-36D5A7AB15EE}"/>
    <dgm:cxn modelId="{6A8F929C-7A53-4D65-B7E2-6126D9163342}" type="presOf" srcId="{F02614A5-8B6F-419F-A3EA-88404BE04E12}" destId="{B38844A4-2C3A-44E8-8C79-4815FD5C1C3B}" srcOrd="0" destOrd="0" presId="urn:microsoft.com/office/officeart/2008/layout/PictureAccentList"/>
    <dgm:cxn modelId="{52C873A8-9A5A-4B9E-992A-D31F275E17D2}" type="presOf" srcId="{BBA3B03F-7971-4345-AEE7-25DDD34EBF45}" destId="{E82A09A2-0F68-4597-8389-83D57F68E872}" srcOrd="0" destOrd="0" presId="urn:microsoft.com/office/officeart/2008/layout/PictureAccentList"/>
    <dgm:cxn modelId="{B8F334E3-E063-4854-B755-DBB9DD58CA73}" type="presOf" srcId="{74B810AB-E5DB-4320-8128-A46FD44DD776}" destId="{DD472735-FB4A-4E62-A1DA-14F93FB09DCC}" srcOrd="0" destOrd="0" presId="urn:microsoft.com/office/officeart/2008/layout/PictureAccentList"/>
    <dgm:cxn modelId="{58B802C4-DBA1-4C15-A83F-6BCF3C3A279D}" type="presParOf" srcId="{B38844A4-2C3A-44E8-8C79-4815FD5C1C3B}" destId="{B4AA5129-726D-4B5D-8E6F-A204457BF695}" srcOrd="0" destOrd="0" presId="urn:microsoft.com/office/officeart/2008/layout/PictureAccentList"/>
    <dgm:cxn modelId="{FAB06818-E6DA-4F73-96BA-3DE16AFC513A}" type="presParOf" srcId="{B4AA5129-726D-4B5D-8E6F-A204457BF695}" destId="{ADC3BB0A-1E1B-4035-9837-0BC528DB0F20}" srcOrd="0" destOrd="0" presId="urn:microsoft.com/office/officeart/2008/layout/PictureAccentList"/>
    <dgm:cxn modelId="{CE6B052F-8A8C-4480-8CC8-3F4F21AC52F3}" type="presParOf" srcId="{ADC3BB0A-1E1B-4035-9837-0BC528DB0F20}" destId="{8E1D84DD-600B-4072-ACC5-67FD79132EC8}" srcOrd="0" destOrd="0" presId="urn:microsoft.com/office/officeart/2008/layout/PictureAccentList"/>
    <dgm:cxn modelId="{50C6BFB0-3885-4927-A282-A1432D6C6567}" type="presParOf" srcId="{B4AA5129-726D-4B5D-8E6F-A204457BF695}" destId="{EC859CBF-69D6-45DF-9243-8A62B5BD698B}" srcOrd="1" destOrd="0" presId="urn:microsoft.com/office/officeart/2008/layout/PictureAccentList"/>
    <dgm:cxn modelId="{D512AE12-FC02-4E44-8913-031C13217BDD}" type="presParOf" srcId="{EC859CBF-69D6-45DF-9243-8A62B5BD698B}" destId="{9AD3F0F1-4896-4A14-899A-C0AC5ABBADFA}" srcOrd="0" destOrd="0" presId="urn:microsoft.com/office/officeart/2008/layout/PictureAccentList"/>
    <dgm:cxn modelId="{C1747A90-988C-4CE6-A499-45B372576D8A}" type="presParOf" srcId="{9AD3F0F1-4896-4A14-899A-C0AC5ABBADFA}" destId="{8F4AACE6-6069-4659-BC66-2D40068BCE03}" srcOrd="0" destOrd="0" presId="urn:microsoft.com/office/officeart/2008/layout/PictureAccentList"/>
    <dgm:cxn modelId="{9F1783EA-FB36-44E8-9344-040B6AB5A87E}" type="presParOf" srcId="{9AD3F0F1-4896-4A14-899A-C0AC5ABBADFA}" destId="{DD472735-FB4A-4E62-A1DA-14F93FB09DCC}" srcOrd="1" destOrd="0" presId="urn:microsoft.com/office/officeart/2008/layout/PictureAccentList"/>
    <dgm:cxn modelId="{7D7FA314-C2A8-4A10-A09C-94B66B12E85D}" type="presParOf" srcId="{EC859CBF-69D6-45DF-9243-8A62B5BD698B}" destId="{4A216828-4930-4AB8-8AAC-68BA6F69FB9C}" srcOrd="1" destOrd="0" presId="urn:microsoft.com/office/officeart/2008/layout/PictureAccentList"/>
    <dgm:cxn modelId="{F0B4E61E-590B-4A4D-884C-D28FEC619CDD}" type="presParOf" srcId="{4A216828-4930-4AB8-8AAC-68BA6F69FB9C}" destId="{33849878-C5F1-4E82-8F5A-B1F5B2642BC4}" srcOrd="0" destOrd="0" presId="urn:microsoft.com/office/officeart/2008/layout/PictureAccentList"/>
    <dgm:cxn modelId="{7E071E6F-46D6-4668-B12C-85848723752B}" type="presParOf" srcId="{4A216828-4930-4AB8-8AAC-68BA6F69FB9C}" destId="{E82A09A2-0F68-4597-8389-83D57F68E872}" srcOrd="1" destOrd="0" presId="urn:microsoft.com/office/officeart/2008/layout/Pictu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25F6CA-58B3-4D0F-A0E6-232CD72A42B2}">
      <dsp:nvSpPr>
        <dsp:cNvPr id="0" name=""/>
        <dsp:cNvSpPr/>
      </dsp:nvSpPr>
      <dsp:spPr>
        <a:xfrm>
          <a:off x="0" y="278851"/>
          <a:ext cx="8991600" cy="352800"/>
        </a:xfrm>
        <a:prstGeom prst="rect">
          <a:avLst/>
        </a:prstGeom>
        <a:solidFill>
          <a:schemeClr val="lt1">
            <a:alpha val="90000"/>
            <a:hueOff val="0"/>
            <a:satOff val="0"/>
            <a:lumOff val="0"/>
            <a:alphaOff val="0"/>
          </a:schemeClr>
        </a:solidFill>
        <a:ln w="25400" cap="flat" cmpd="sng" algn="ctr">
          <a:solidFill>
            <a:srgbClr val="12629D"/>
          </a:solidFill>
          <a:prstDash val="solid"/>
        </a:ln>
        <a:effectLst/>
      </dsp:spPr>
      <dsp:style>
        <a:lnRef idx="2">
          <a:scrgbClr r="0" g="0" b="0"/>
        </a:lnRef>
        <a:fillRef idx="1">
          <a:scrgbClr r="0" g="0" b="0"/>
        </a:fillRef>
        <a:effectRef idx="0">
          <a:scrgbClr r="0" g="0" b="0"/>
        </a:effectRef>
        <a:fontRef idx="minor"/>
      </dsp:style>
    </dsp:sp>
    <dsp:sp modelId="{3F06613E-BC53-432F-B3BA-9A40F33B8228}">
      <dsp:nvSpPr>
        <dsp:cNvPr id="0" name=""/>
        <dsp:cNvSpPr/>
      </dsp:nvSpPr>
      <dsp:spPr>
        <a:xfrm>
          <a:off x="449580" y="72211"/>
          <a:ext cx="8118407" cy="413280"/>
        </a:xfrm>
        <a:prstGeom prst="roundRect">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7903" tIns="0" rIns="237903" bIns="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Trebuchet MS" panose="020B0603020202020204" pitchFamily="34" charset="0"/>
            </a:rPr>
            <a:t>Introduction to case study</a:t>
          </a:r>
          <a:endParaRPr lang="en-IN" sz="1400" kern="1200" dirty="0">
            <a:latin typeface="Trebuchet MS" panose="020B0603020202020204" pitchFamily="34" charset="0"/>
          </a:endParaRPr>
        </a:p>
      </dsp:txBody>
      <dsp:txXfrm>
        <a:off x="469755" y="92386"/>
        <a:ext cx="8078057" cy="372930"/>
      </dsp:txXfrm>
    </dsp:sp>
    <dsp:sp modelId="{BDB35BAB-18F6-465D-8AA8-B2FDAF91AAB5}">
      <dsp:nvSpPr>
        <dsp:cNvPr id="0" name=""/>
        <dsp:cNvSpPr/>
      </dsp:nvSpPr>
      <dsp:spPr>
        <a:xfrm>
          <a:off x="0" y="913891"/>
          <a:ext cx="8991600" cy="352800"/>
        </a:xfrm>
        <a:prstGeom prst="rect">
          <a:avLst/>
        </a:prstGeom>
        <a:solidFill>
          <a:schemeClr val="lt1">
            <a:alpha val="90000"/>
            <a:hueOff val="0"/>
            <a:satOff val="0"/>
            <a:lumOff val="0"/>
            <a:alphaOff val="0"/>
          </a:schemeClr>
        </a:solidFill>
        <a:ln w="25400" cap="flat" cmpd="sng" algn="ctr">
          <a:solidFill>
            <a:srgbClr val="12629D"/>
          </a:solidFill>
          <a:prstDash val="solid"/>
        </a:ln>
        <a:effectLst/>
      </dsp:spPr>
      <dsp:style>
        <a:lnRef idx="2">
          <a:scrgbClr r="0" g="0" b="0"/>
        </a:lnRef>
        <a:fillRef idx="1">
          <a:scrgbClr r="0" g="0" b="0"/>
        </a:fillRef>
        <a:effectRef idx="0">
          <a:scrgbClr r="0" g="0" b="0"/>
        </a:effectRef>
        <a:fontRef idx="minor"/>
      </dsp:style>
    </dsp:sp>
    <dsp:sp modelId="{348A05F5-F7B4-46F7-A2DA-E9DC5CC26BFE}">
      <dsp:nvSpPr>
        <dsp:cNvPr id="0" name=""/>
        <dsp:cNvSpPr/>
      </dsp:nvSpPr>
      <dsp:spPr>
        <a:xfrm>
          <a:off x="449580" y="707251"/>
          <a:ext cx="8110791" cy="413280"/>
        </a:xfrm>
        <a:prstGeom prst="roundRect">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7903" tIns="0" rIns="237903" bIns="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Trebuchet MS" panose="020B0603020202020204" pitchFamily="34" charset="0"/>
            </a:rPr>
            <a:t>Difference between accounting standards</a:t>
          </a:r>
          <a:endParaRPr lang="en-IN" sz="1400" kern="1200" dirty="0">
            <a:latin typeface="Trebuchet MS" panose="020B0603020202020204" pitchFamily="34" charset="0"/>
          </a:endParaRPr>
        </a:p>
      </dsp:txBody>
      <dsp:txXfrm>
        <a:off x="469755" y="727426"/>
        <a:ext cx="8070441" cy="372930"/>
      </dsp:txXfrm>
    </dsp:sp>
    <dsp:sp modelId="{40D19B67-FB22-43FD-BFEF-479096CED25A}">
      <dsp:nvSpPr>
        <dsp:cNvPr id="0" name=""/>
        <dsp:cNvSpPr/>
      </dsp:nvSpPr>
      <dsp:spPr>
        <a:xfrm>
          <a:off x="0" y="1548931"/>
          <a:ext cx="8991600" cy="352800"/>
        </a:xfrm>
        <a:prstGeom prst="rect">
          <a:avLst/>
        </a:prstGeom>
        <a:solidFill>
          <a:schemeClr val="lt1">
            <a:alpha val="90000"/>
            <a:hueOff val="0"/>
            <a:satOff val="0"/>
            <a:lumOff val="0"/>
            <a:alphaOff val="0"/>
          </a:schemeClr>
        </a:solidFill>
        <a:ln w="25400" cap="flat" cmpd="sng" algn="ctr">
          <a:solidFill>
            <a:srgbClr val="12629D"/>
          </a:solidFill>
          <a:prstDash val="solid"/>
        </a:ln>
        <a:effectLst/>
      </dsp:spPr>
      <dsp:style>
        <a:lnRef idx="2">
          <a:scrgbClr r="0" g="0" b="0"/>
        </a:lnRef>
        <a:fillRef idx="1">
          <a:scrgbClr r="0" g="0" b="0"/>
        </a:fillRef>
        <a:effectRef idx="0">
          <a:scrgbClr r="0" g="0" b="0"/>
        </a:effectRef>
        <a:fontRef idx="minor"/>
      </dsp:style>
    </dsp:sp>
    <dsp:sp modelId="{AE7950F6-A742-4D6D-9172-0A3EF7324451}">
      <dsp:nvSpPr>
        <dsp:cNvPr id="0" name=""/>
        <dsp:cNvSpPr/>
      </dsp:nvSpPr>
      <dsp:spPr>
        <a:xfrm>
          <a:off x="449580" y="1342291"/>
          <a:ext cx="8141695" cy="413280"/>
        </a:xfrm>
        <a:prstGeom prst="roundRect">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7903" tIns="0" rIns="237903" bIns="0" numCol="1" spcCol="1270" anchor="ctr" anchorCtr="0">
          <a:noAutofit/>
        </a:bodyPr>
        <a:lstStyle/>
        <a:p>
          <a:pPr marL="0" lvl="0" indent="0" algn="l" defTabSz="622300">
            <a:lnSpc>
              <a:spcPct val="90000"/>
            </a:lnSpc>
            <a:spcBef>
              <a:spcPct val="0"/>
            </a:spcBef>
            <a:spcAft>
              <a:spcPct val="35000"/>
            </a:spcAft>
            <a:buNone/>
          </a:pPr>
          <a:r>
            <a:rPr lang="en-IN" sz="1400" kern="1200" dirty="0">
              <a:latin typeface="Trebuchet MS" panose="020B0603020202020204" pitchFamily="34" charset="0"/>
            </a:rPr>
            <a:t>Assumption setting</a:t>
          </a:r>
        </a:p>
      </dsp:txBody>
      <dsp:txXfrm>
        <a:off x="469755" y="1362466"/>
        <a:ext cx="8101345" cy="372930"/>
      </dsp:txXfrm>
    </dsp:sp>
    <dsp:sp modelId="{03828CA6-E73B-47DB-822F-14D7157D6FF9}">
      <dsp:nvSpPr>
        <dsp:cNvPr id="0" name=""/>
        <dsp:cNvSpPr/>
      </dsp:nvSpPr>
      <dsp:spPr>
        <a:xfrm>
          <a:off x="0" y="2183971"/>
          <a:ext cx="8991600" cy="352800"/>
        </a:xfrm>
        <a:prstGeom prst="rect">
          <a:avLst/>
        </a:prstGeom>
        <a:solidFill>
          <a:schemeClr val="lt1">
            <a:alpha val="90000"/>
            <a:hueOff val="0"/>
            <a:satOff val="0"/>
            <a:lumOff val="0"/>
            <a:alphaOff val="0"/>
          </a:schemeClr>
        </a:solidFill>
        <a:ln w="25400" cap="flat" cmpd="sng" algn="ctr">
          <a:solidFill>
            <a:srgbClr val="12629D"/>
          </a:solidFill>
          <a:prstDash val="solid"/>
        </a:ln>
        <a:effectLst/>
      </dsp:spPr>
      <dsp:style>
        <a:lnRef idx="2">
          <a:scrgbClr r="0" g="0" b="0"/>
        </a:lnRef>
        <a:fillRef idx="1">
          <a:scrgbClr r="0" g="0" b="0"/>
        </a:fillRef>
        <a:effectRef idx="0">
          <a:scrgbClr r="0" g="0" b="0"/>
        </a:effectRef>
        <a:fontRef idx="minor"/>
      </dsp:style>
    </dsp:sp>
    <dsp:sp modelId="{A497D6AF-CE7D-430B-83A3-892DC7C86409}">
      <dsp:nvSpPr>
        <dsp:cNvPr id="0" name=""/>
        <dsp:cNvSpPr/>
      </dsp:nvSpPr>
      <dsp:spPr>
        <a:xfrm>
          <a:off x="449580" y="1977331"/>
          <a:ext cx="8141695" cy="413280"/>
        </a:xfrm>
        <a:prstGeom prst="roundRect">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7903" tIns="0" rIns="237903" bIns="0" numCol="1" spcCol="1270" anchor="ctr" anchorCtr="0">
          <a:noAutofit/>
        </a:bodyPr>
        <a:lstStyle/>
        <a:p>
          <a:pPr marL="0" lvl="0" indent="0" algn="l" defTabSz="622300">
            <a:lnSpc>
              <a:spcPct val="90000"/>
            </a:lnSpc>
            <a:spcBef>
              <a:spcPct val="0"/>
            </a:spcBef>
            <a:spcAft>
              <a:spcPct val="35000"/>
            </a:spcAft>
            <a:buNone/>
          </a:pPr>
          <a:r>
            <a:rPr lang="en-IN" sz="1400" kern="1200" dirty="0">
              <a:latin typeface="Trebuchet MS" panose="020B0603020202020204" pitchFamily="34" charset="0"/>
            </a:rPr>
            <a:t>Proposed changes and events</a:t>
          </a:r>
        </a:p>
      </dsp:txBody>
      <dsp:txXfrm>
        <a:off x="469755" y="1997506"/>
        <a:ext cx="8101345" cy="372930"/>
      </dsp:txXfrm>
    </dsp:sp>
    <dsp:sp modelId="{C3DD7282-9A96-4BD0-A4D2-3DC01816FA11}">
      <dsp:nvSpPr>
        <dsp:cNvPr id="0" name=""/>
        <dsp:cNvSpPr/>
      </dsp:nvSpPr>
      <dsp:spPr>
        <a:xfrm>
          <a:off x="0" y="2819011"/>
          <a:ext cx="8991600" cy="352800"/>
        </a:xfrm>
        <a:prstGeom prst="rect">
          <a:avLst/>
        </a:prstGeom>
        <a:solidFill>
          <a:schemeClr val="lt1">
            <a:alpha val="90000"/>
            <a:hueOff val="0"/>
            <a:satOff val="0"/>
            <a:lumOff val="0"/>
            <a:alphaOff val="0"/>
          </a:schemeClr>
        </a:solidFill>
        <a:ln w="25400" cap="flat" cmpd="sng" algn="ctr">
          <a:solidFill>
            <a:srgbClr val="12629D"/>
          </a:solidFill>
          <a:prstDash val="solid"/>
        </a:ln>
        <a:effectLst/>
      </dsp:spPr>
      <dsp:style>
        <a:lnRef idx="2">
          <a:scrgbClr r="0" g="0" b="0"/>
        </a:lnRef>
        <a:fillRef idx="1">
          <a:scrgbClr r="0" g="0" b="0"/>
        </a:fillRef>
        <a:effectRef idx="0">
          <a:scrgbClr r="0" g="0" b="0"/>
        </a:effectRef>
        <a:fontRef idx="minor"/>
      </dsp:style>
    </dsp:sp>
    <dsp:sp modelId="{EB9348AF-8196-43B5-AA3D-64931A974C64}">
      <dsp:nvSpPr>
        <dsp:cNvPr id="0" name=""/>
        <dsp:cNvSpPr/>
      </dsp:nvSpPr>
      <dsp:spPr>
        <a:xfrm>
          <a:off x="449580" y="2612371"/>
          <a:ext cx="8141695" cy="413280"/>
        </a:xfrm>
        <a:prstGeom prst="roundRect">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7903" tIns="0" rIns="237903" bIns="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Trebuchet MS" panose="020B0603020202020204" pitchFamily="34" charset="0"/>
            </a:rPr>
            <a:t>Implications of proposed changes on all stakeholders</a:t>
          </a:r>
          <a:endParaRPr lang="en-IN" sz="1400" kern="1200" dirty="0">
            <a:latin typeface="Trebuchet MS" panose="020B0603020202020204" pitchFamily="34" charset="0"/>
          </a:endParaRPr>
        </a:p>
      </dsp:txBody>
      <dsp:txXfrm>
        <a:off x="469755" y="2632546"/>
        <a:ext cx="8101345" cy="372930"/>
      </dsp:txXfrm>
    </dsp:sp>
    <dsp:sp modelId="{537774C2-1CD8-4E71-B00F-058BCDF24A4E}">
      <dsp:nvSpPr>
        <dsp:cNvPr id="0" name=""/>
        <dsp:cNvSpPr/>
      </dsp:nvSpPr>
      <dsp:spPr>
        <a:xfrm>
          <a:off x="0" y="3454051"/>
          <a:ext cx="8991600" cy="352800"/>
        </a:xfrm>
        <a:prstGeom prst="rect">
          <a:avLst/>
        </a:prstGeom>
        <a:solidFill>
          <a:schemeClr val="lt1">
            <a:alpha val="90000"/>
            <a:hueOff val="0"/>
            <a:satOff val="0"/>
            <a:lumOff val="0"/>
            <a:alphaOff val="0"/>
          </a:schemeClr>
        </a:solidFill>
        <a:ln w="25400" cap="flat" cmpd="sng" algn="ctr">
          <a:solidFill>
            <a:srgbClr val="12629D"/>
          </a:solidFill>
          <a:prstDash val="solid"/>
        </a:ln>
        <a:effectLst/>
      </dsp:spPr>
      <dsp:style>
        <a:lnRef idx="2">
          <a:scrgbClr r="0" g="0" b="0"/>
        </a:lnRef>
        <a:fillRef idx="1">
          <a:scrgbClr r="0" g="0" b="0"/>
        </a:fillRef>
        <a:effectRef idx="0">
          <a:scrgbClr r="0" g="0" b="0"/>
        </a:effectRef>
        <a:fontRef idx="minor"/>
      </dsp:style>
    </dsp:sp>
    <dsp:sp modelId="{B8C8C3CA-4935-4E3A-8D2B-144C83E2B885}">
      <dsp:nvSpPr>
        <dsp:cNvPr id="0" name=""/>
        <dsp:cNvSpPr/>
      </dsp:nvSpPr>
      <dsp:spPr>
        <a:xfrm>
          <a:off x="449580" y="3247411"/>
          <a:ext cx="8190790" cy="413280"/>
        </a:xfrm>
        <a:prstGeom prst="roundRect">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7903" tIns="0" rIns="237903" bIns="0" numCol="1" spcCol="1270" anchor="ctr" anchorCtr="0">
          <a:noAutofit/>
        </a:bodyPr>
        <a:lstStyle/>
        <a:p>
          <a:pPr marL="0" lvl="0" indent="0" algn="l" defTabSz="622300">
            <a:lnSpc>
              <a:spcPct val="90000"/>
            </a:lnSpc>
            <a:spcBef>
              <a:spcPct val="0"/>
            </a:spcBef>
            <a:spcAft>
              <a:spcPct val="35000"/>
            </a:spcAft>
            <a:buNone/>
          </a:pPr>
          <a:r>
            <a:rPr lang="en-IN" sz="1400" kern="1200" dirty="0">
              <a:latin typeface="Trebuchet MS" panose="020B0603020202020204" pitchFamily="34" charset="0"/>
            </a:rPr>
            <a:t>Accounting implications of proposed changes</a:t>
          </a:r>
        </a:p>
      </dsp:txBody>
      <dsp:txXfrm>
        <a:off x="469755" y="3267586"/>
        <a:ext cx="8150440" cy="372930"/>
      </dsp:txXfrm>
    </dsp:sp>
    <dsp:sp modelId="{B0DA1AEC-7A90-4977-B280-7C6009C28085}">
      <dsp:nvSpPr>
        <dsp:cNvPr id="0" name=""/>
        <dsp:cNvSpPr/>
      </dsp:nvSpPr>
      <dsp:spPr>
        <a:xfrm>
          <a:off x="0" y="4089091"/>
          <a:ext cx="8991600" cy="352800"/>
        </a:xfrm>
        <a:prstGeom prst="rect">
          <a:avLst/>
        </a:prstGeom>
        <a:solidFill>
          <a:schemeClr val="lt1">
            <a:alpha val="90000"/>
            <a:hueOff val="0"/>
            <a:satOff val="0"/>
            <a:lumOff val="0"/>
            <a:alphaOff val="0"/>
          </a:schemeClr>
        </a:solidFill>
        <a:ln w="25400" cap="flat" cmpd="sng" algn="ctr">
          <a:solidFill>
            <a:srgbClr val="12629D"/>
          </a:solidFill>
          <a:prstDash val="solid"/>
        </a:ln>
        <a:effectLst/>
      </dsp:spPr>
      <dsp:style>
        <a:lnRef idx="2">
          <a:scrgbClr r="0" g="0" b="0"/>
        </a:lnRef>
        <a:fillRef idx="1">
          <a:scrgbClr r="0" g="0" b="0"/>
        </a:fillRef>
        <a:effectRef idx="0">
          <a:scrgbClr r="0" g="0" b="0"/>
        </a:effectRef>
        <a:fontRef idx="minor"/>
      </dsp:style>
    </dsp:sp>
    <dsp:sp modelId="{D79FD588-6590-4613-BF57-8873B72509D8}">
      <dsp:nvSpPr>
        <dsp:cNvPr id="0" name=""/>
        <dsp:cNvSpPr/>
      </dsp:nvSpPr>
      <dsp:spPr>
        <a:xfrm>
          <a:off x="449580" y="3882451"/>
          <a:ext cx="8216218" cy="413280"/>
        </a:xfrm>
        <a:prstGeom prst="roundRect">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7903" tIns="0" rIns="237903" bIns="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Trebuchet MS" panose="020B0603020202020204" pitchFamily="34" charset="0"/>
            </a:rPr>
            <a:t>Role of Actuaries</a:t>
          </a:r>
          <a:endParaRPr lang="en-IN" sz="1400" kern="1200" dirty="0">
            <a:latin typeface="Trebuchet MS" panose="020B0603020202020204" pitchFamily="34" charset="0"/>
          </a:endParaRPr>
        </a:p>
      </dsp:txBody>
      <dsp:txXfrm>
        <a:off x="469755" y="3902626"/>
        <a:ext cx="8175868" cy="372930"/>
      </dsp:txXfrm>
    </dsp:sp>
    <dsp:sp modelId="{97C8B5F7-619E-4E76-9908-C14436C47EAF}">
      <dsp:nvSpPr>
        <dsp:cNvPr id="0" name=""/>
        <dsp:cNvSpPr/>
      </dsp:nvSpPr>
      <dsp:spPr>
        <a:xfrm>
          <a:off x="0" y="4724131"/>
          <a:ext cx="8991600" cy="352800"/>
        </a:xfrm>
        <a:prstGeom prst="rect">
          <a:avLst/>
        </a:prstGeom>
        <a:solidFill>
          <a:schemeClr val="lt1">
            <a:alpha val="90000"/>
            <a:hueOff val="0"/>
            <a:satOff val="0"/>
            <a:lumOff val="0"/>
            <a:alphaOff val="0"/>
          </a:schemeClr>
        </a:solidFill>
        <a:ln w="25400" cap="flat" cmpd="sng" algn="ctr">
          <a:solidFill>
            <a:srgbClr val="12629D"/>
          </a:solidFill>
          <a:prstDash val="solid"/>
        </a:ln>
        <a:effectLst/>
      </dsp:spPr>
      <dsp:style>
        <a:lnRef idx="2">
          <a:scrgbClr r="0" g="0" b="0"/>
        </a:lnRef>
        <a:fillRef idx="1">
          <a:scrgbClr r="0" g="0" b="0"/>
        </a:fillRef>
        <a:effectRef idx="0">
          <a:scrgbClr r="0" g="0" b="0"/>
        </a:effectRef>
        <a:fontRef idx="minor"/>
      </dsp:style>
    </dsp:sp>
    <dsp:sp modelId="{087FD3EF-F1C5-4774-9AB9-D9DE69445DE3}">
      <dsp:nvSpPr>
        <dsp:cNvPr id="0" name=""/>
        <dsp:cNvSpPr/>
      </dsp:nvSpPr>
      <dsp:spPr>
        <a:xfrm>
          <a:off x="449580" y="4517491"/>
          <a:ext cx="8186950" cy="413280"/>
        </a:xfrm>
        <a:prstGeom prst="roundRect">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7903" tIns="0" rIns="237903" bIns="0" numCol="1" spcCol="1270" anchor="ctr" anchorCtr="0">
          <a:noAutofit/>
        </a:bodyPr>
        <a:lstStyle/>
        <a:p>
          <a:pPr marL="0" lvl="0" indent="0" algn="l" defTabSz="622300">
            <a:lnSpc>
              <a:spcPct val="90000"/>
            </a:lnSpc>
            <a:spcBef>
              <a:spcPct val="0"/>
            </a:spcBef>
            <a:spcAft>
              <a:spcPct val="35000"/>
            </a:spcAft>
            <a:buNone/>
          </a:pPr>
          <a:r>
            <a:rPr lang="en-IN" sz="1400" kern="1200" dirty="0">
              <a:latin typeface="Trebuchet MS" panose="020B0603020202020204" pitchFamily="34" charset="0"/>
            </a:rPr>
            <a:t>References</a:t>
          </a:r>
        </a:p>
      </dsp:txBody>
      <dsp:txXfrm>
        <a:off x="469755" y="4537666"/>
        <a:ext cx="8146600" cy="37293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D84DD-600B-4072-ACC5-67FD79132EC8}">
      <dsp:nvSpPr>
        <dsp:cNvPr id="0" name=""/>
        <dsp:cNvSpPr/>
      </dsp:nvSpPr>
      <dsp:spPr>
        <a:xfrm>
          <a:off x="0" y="159999"/>
          <a:ext cx="8382000" cy="829733"/>
        </a:xfrm>
        <a:prstGeom prst="roundRect">
          <a:avLst>
            <a:gd name="adj" fmla="val 1000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rebuchet MS" panose="020B0603020202020204" pitchFamily="34" charset="0"/>
            </a:rPr>
            <a:t>Salaries cut by 15% until March 2021</a:t>
          </a:r>
          <a:endParaRPr lang="en-IN" sz="2400" kern="1200" dirty="0">
            <a:latin typeface="Trebuchet MS" panose="020B0603020202020204" pitchFamily="34" charset="0"/>
          </a:endParaRPr>
        </a:p>
      </dsp:txBody>
      <dsp:txXfrm>
        <a:off x="24302" y="184301"/>
        <a:ext cx="8333396" cy="781129"/>
      </dsp:txXfrm>
    </dsp:sp>
    <dsp:sp modelId="{8F4AACE6-6069-4659-BC66-2D40068BCE03}">
      <dsp:nvSpPr>
        <dsp:cNvPr id="0" name=""/>
        <dsp:cNvSpPr/>
      </dsp:nvSpPr>
      <dsp:spPr>
        <a:xfrm>
          <a:off x="0" y="1573106"/>
          <a:ext cx="1354666" cy="1354666"/>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472735-FB4A-4E62-A1DA-14F93FB09DCC}">
      <dsp:nvSpPr>
        <dsp:cNvPr id="0" name=""/>
        <dsp:cNvSpPr/>
      </dsp:nvSpPr>
      <dsp:spPr>
        <a:xfrm>
          <a:off x="1435946" y="1233573"/>
          <a:ext cx="6946053" cy="2033734"/>
        </a:xfrm>
        <a:prstGeom prst="roundRect">
          <a:avLst>
            <a:gd name="adj" fmla="val 1667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Limited impact on actuarial liability as the salary cut is temporary.</a:t>
          </a:r>
        </a:p>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For employee exits during the period of salary cut, Actuarial gains will arise if benefits are paid based on the reduced salary and these will be recognized in OCI and not P&amp;L Account</a:t>
          </a:r>
        </a:p>
      </dsp:txBody>
      <dsp:txXfrm>
        <a:off x="1535243" y="1332870"/>
        <a:ext cx="6747459" cy="1835140"/>
      </dsp:txXfrm>
    </dsp:sp>
    <dsp:sp modelId="{33849878-C5F1-4E82-8F5A-B1F5B2642BC4}">
      <dsp:nvSpPr>
        <dsp:cNvPr id="0" name=""/>
        <dsp:cNvSpPr/>
      </dsp:nvSpPr>
      <dsp:spPr>
        <a:xfrm>
          <a:off x="0" y="3666933"/>
          <a:ext cx="1354666" cy="1354666"/>
        </a:xfrm>
        <a:prstGeom prst="roundRect">
          <a:avLst>
            <a:gd name="adj" fmla="val 166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2A09A2-0F68-4597-8389-83D57F68E872}">
      <dsp:nvSpPr>
        <dsp:cNvPr id="0" name=""/>
        <dsp:cNvSpPr/>
      </dsp:nvSpPr>
      <dsp:spPr>
        <a:xfrm>
          <a:off x="1435946" y="3429867"/>
          <a:ext cx="6946053" cy="1828800"/>
        </a:xfrm>
        <a:prstGeom prst="roundRect">
          <a:avLst>
            <a:gd name="adj" fmla="val 1667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Actuarial gains likely to emerge and will be recognized in AOCI first</a:t>
          </a:r>
        </a:p>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In future years they would be amortized and recognized in P&amp;L if they exceed the corridor</a:t>
          </a:r>
        </a:p>
      </dsp:txBody>
      <dsp:txXfrm>
        <a:off x="1525237" y="3519158"/>
        <a:ext cx="6767471" cy="165021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D84DD-600B-4072-ACC5-67FD79132EC8}">
      <dsp:nvSpPr>
        <dsp:cNvPr id="0" name=""/>
        <dsp:cNvSpPr/>
      </dsp:nvSpPr>
      <dsp:spPr>
        <a:xfrm>
          <a:off x="0" y="159999"/>
          <a:ext cx="8382000" cy="829733"/>
        </a:xfrm>
        <a:prstGeom prst="roundRect">
          <a:avLst>
            <a:gd name="adj" fmla="val 1000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rebuchet MS" panose="020B0603020202020204" pitchFamily="34" charset="0"/>
            </a:rPr>
            <a:t>Involuntary redundancies reducing headcount by 12%</a:t>
          </a:r>
          <a:endParaRPr lang="en-IN" sz="2400" kern="1200" dirty="0">
            <a:latin typeface="Trebuchet MS" panose="020B0603020202020204" pitchFamily="34" charset="0"/>
          </a:endParaRPr>
        </a:p>
      </dsp:txBody>
      <dsp:txXfrm>
        <a:off x="24302" y="184301"/>
        <a:ext cx="8333396" cy="781129"/>
      </dsp:txXfrm>
    </dsp:sp>
    <dsp:sp modelId="{8F4AACE6-6069-4659-BC66-2D40068BCE03}">
      <dsp:nvSpPr>
        <dsp:cNvPr id="0" name=""/>
        <dsp:cNvSpPr/>
      </dsp:nvSpPr>
      <dsp:spPr>
        <a:xfrm>
          <a:off x="0" y="1573106"/>
          <a:ext cx="1354666" cy="1354666"/>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472735-FB4A-4E62-A1DA-14F93FB09DCC}">
      <dsp:nvSpPr>
        <dsp:cNvPr id="0" name=""/>
        <dsp:cNvSpPr/>
      </dsp:nvSpPr>
      <dsp:spPr>
        <a:xfrm>
          <a:off x="1435946" y="1233573"/>
          <a:ext cx="6946053" cy="2033734"/>
        </a:xfrm>
        <a:prstGeom prst="roundRect">
          <a:avLst>
            <a:gd name="adj" fmla="val 1667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Difference between liability and actual benefits paid recognized as Curtailment (gain)/ loss</a:t>
          </a:r>
        </a:p>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Curtailment (gain)/ loss recognized immediately in P&amp;L</a:t>
          </a:r>
        </a:p>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Pension plan members will be transferred to deferred category with the corresponding change in liability being recognized as Curtailment (gain)/ loss</a:t>
          </a:r>
        </a:p>
      </dsp:txBody>
      <dsp:txXfrm>
        <a:off x="1535243" y="1332870"/>
        <a:ext cx="6747459" cy="1835140"/>
      </dsp:txXfrm>
    </dsp:sp>
    <dsp:sp modelId="{33849878-C5F1-4E82-8F5A-B1F5B2642BC4}">
      <dsp:nvSpPr>
        <dsp:cNvPr id="0" name=""/>
        <dsp:cNvSpPr/>
      </dsp:nvSpPr>
      <dsp:spPr>
        <a:xfrm>
          <a:off x="0" y="3666933"/>
          <a:ext cx="1354666" cy="1354666"/>
        </a:xfrm>
        <a:prstGeom prst="roundRect">
          <a:avLst>
            <a:gd name="adj" fmla="val 166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2A09A2-0F68-4597-8389-83D57F68E872}">
      <dsp:nvSpPr>
        <dsp:cNvPr id="0" name=""/>
        <dsp:cNvSpPr/>
      </dsp:nvSpPr>
      <dsp:spPr>
        <a:xfrm>
          <a:off x="1435946" y="3429867"/>
          <a:ext cx="6946053" cy="1828800"/>
        </a:xfrm>
        <a:prstGeom prst="roundRect">
          <a:avLst>
            <a:gd name="adj" fmla="val 1667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endParaRPr lang="en-US" sz="1800" kern="1200" dirty="0">
            <a:latin typeface="Trebuchet MS" panose="020B0603020202020204" pitchFamily="34" charset="0"/>
          </a:endParaRPr>
        </a:p>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Decrease in expected future working life by 10% or more would trigger curtailment </a:t>
          </a:r>
        </a:p>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Any Unrecognized Past Service Cost is recognized in the P&amp;L same proportion as reduction in future working life </a:t>
          </a:r>
        </a:p>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If the Curtailment Gain exceeds any Unrecognized AOCI Loss, the excess is a Curtailment gain in P&amp;L</a:t>
          </a:r>
        </a:p>
        <a:p>
          <a:pPr marL="0" lvl="0" indent="0" algn="l" defTabSz="800100">
            <a:lnSpc>
              <a:spcPct val="90000"/>
            </a:lnSpc>
            <a:spcBef>
              <a:spcPct val="0"/>
            </a:spcBef>
            <a:spcAft>
              <a:spcPct val="35000"/>
            </a:spcAft>
            <a:buNone/>
          </a:pPr>
          <a:endParaRPr lang="en-US" sz="1800" kern="1200" dirty="0">
            <a:latin typeface="Trebuchet MS" panose="020B0603020202020204" pitchFamily="34" charset="0"/>
          </a:endParaRPr>
        </a:p>
      </dsp:txBody>
      <dsp:txXfrm>
        <a:off x="1525237" y="3519158"/>
        <a:ext cx="6767471" cy="165021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828CA6-E73B-47DB-822F-14D7157D6FF9}">
      <dsp:nvSpPr>
        <dsp:cNvPr id="0" name=""/>
        <dsp:cNvSpPr/>
      </dsp:nvSpPr>
      <dsp:spPr>
        <a:xfrm>
          <a:off x="0" y="399466"/>
          <a:ext cx="8991600" cy="630000"/>
        </a:xfrm>
        <a:prstGeom prst="rect">
          <a:avLst/>
        </a:prstGeom>
        <a:solidFill>
          <a:schemeClr val="lt1">
            <a:alpha val="90000"/>
            <a:hueOff val="0"/>
            <a:satOff val="0"/>
            <a:lumOff val="0"/>
            <a:alphaOff val="0"/>
          </a:schemeClr>
        </a:solidFill>
        <a:ln w="25400" cap="flat" cmpd="sng" algn="ctr">
          <a:solidFill>
            <a:srgbClr val="12629D"/>
          </a:solidFill>
          <a:prstDash val="solid"/>
        </a:ln>
        <a:effectLst/>
      </dsp:spPr>
      <dsp:style>
        <a:lnRef idx="2">
          <a:scrgbClr r="0" g="0" b="0"/>
        </a:lnRef>
        <a:fillRef idx="1">
          <a:scrgbClr r="0" g="0" b="0"/>
        </a:fillRef>
        <a:effectRef idx="0">
          <a:scrgbClr r="0" g="0" b="0"/>
        </a:effectRef>
        <a:fontRef idx="minor"/>
      </dsp:style>
    </dsp:sp>
    <dsp:sp modelId="{A497D6AF-CE7D-430B-83A3-892DC7C86409}">
      <dsp:nvSpPr>
        <dsp:cNvPr id="0" name=""/>
        <dsp:cNvSpPr/>
      </dsp:nvSpPr>
      <dsp:spPr>
        <a:xfrm>
          <a:off x="449580" y="30466"/>
          <a:ext cx="8141695" cy="738000"/>
        </a:xfrm>
        <a:prstGeom prst="roundRect">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7903" tIns="0" rIns="237903" bIns="0" numCol="1" spcCol="1270" anchor="ctr" anchorCtr="0">
          <a:noAutofit/>
        </a:bodyPr>
        <a:lstStyle/>
        <a:p>
          <a:pPr marL="0" lvl="0" indent="0" algn="l" defTabSz="800100">
            <a:lnSpc>
              <a:spcPct val="90000"/>
            </a:lnSpc>
            <a:spcBef>
              <a:spcPct val="0"/>
            </a:spcBef>
            <a:spcAft>
              <a:spcPct val="35000"/>
            </a:spcAft>
            <a:buNone/>
          </a:pPr>
          <a:r>
            <a:rPr lang="en-IN" sz="1800" kern="1200" dirty="0">
              <a:latin typeface="Trebuchet MS" panose="020B0603020202020204" pitchFamily="34" charset="0"/>
            </a:rPr>
            <a:t>Ensuring reporting and accounting of special events is done accurately in line with prescribed accounting standards </a:t>
          </a:r>
        </a:p>
      </dsp:txBody>
      <dsp:txXfrm>
        <a:off x="485606" y="66492"/>
        <a:ext cx="8069643" cy="665948"/>
      </dsp:txXfrm>
    </dsp:sp>
    <dsp:sp modelId="{C3DD7282-9A96-4BD0-A4D2-3DC01816FA11}">
      <dsp:nvSpPr>
        <dsp:cNvPr id="0" name=""/>
        <dsp:cNvSpPr/>
      </dsp:nvSpPr>
      <dsp:spPr>
        <a:xfrm>
          <a:off x="0" y="1533466"/>
          <a:ext cx="8991600" cy="630000"/>
        </a:xfrm>
        <a:prstGeom prst="rect">
          <a:avLst/>
        </a:prstGeom>
        <a:solidFill>
          <a:schemeClr val="lt1">
            <a:alpha val="90000"/>
            <a:hueOff val="0"/>
            <a:satOff val="0"/>
            <a:lumOff val="0"/>
            <a:alphaOff val="0"/>
          </a:schemeClr>
        </a:solidFill>
        <a:ln w="25400" cap="flat" cmpd="sng" algn="ctr">
          <a:solidFill>
            <a:srgbClr val="12629D"/>
          </a:solidFill>
          <a:prstDash val="solid"/>
        </a:ln>
        <a:effectLst/>
      </dsp:spPr>
      <dsp:style>
        <a:lnRef idx="2">
          <a:scrgbClr r="0" g="0" b="0"/>
        </a:lnRef>
        <a:fillRef idx="1">
          <a:scrgbClr r="0" g="0" b="0"/>
        </a:fillRef>
        <a:effectRef idx="0">
          <a:scrgbClr r="0" g="0" b="0"/>
        </a:effectRef>
        <a:fontRef idx="minor"/>
      </dsp:style>
    </dsp:sp>
    <dsp:sp modelId="{EB9348AF-8196-43B5-AA3D-64931A974C64}">
      <dsp:nvSpPr>
        <dsp:cNvPr id="0" name=""/>
        <dsp:cNvSpPr/>
      </dsp:nvSpPr>
      <dsp:spPr>
        <a:xfrm>
          <a:off x="449580" y="1164466"/>
          <a:ext cx="8141695" cy="738000"/>
        </a:xfrm>
        <a:prstGeom prst="roundRect">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7903" tIns="0" rIns="23790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Provide advice on the assumption setting and review process during shocks like COVID</a:t>
          </a:r>
          <a:endParaRPr lang="en-IN" sz="1800" kern="1200" dirty="0">
            <a:latin typeface="Trebuchet MS" panose="020B0603020202020204" pitchFamily="34" charset="0"/>
          </a:endParaRPr>
        </a:p>
      </dsp:txBody>
      <dsp:txXfrm>
        <a:off x="485606" y="1200492"/>
        <a:ext cx="8069643" cy="665948"/>
      </dsp:txXfrm>
    </dsp:sp>
    <dsp:sp modelId="{537774C2-1CD8-4E71-B00F-058BCDF24A4E}">
      <dsp:nvSpPr>
        <dsp:cNvPr id="0" name=""/>
        <dsp:cNvSpPr/>
      </dsp:nvSpPr>
      <dsp:spPr>
        <a:xfrm>
          <a:off x="0" y="2667466"/>
          <a:ext cx="8991600" cy="630000"/>
        </a:xfrm>
        <a:prstGeom prst="rect">
          <a:avLst/>
        </a:prstGeom>
        <a:solidFill>
          <a:schemeClr val="lt1">
            <a:alpha val="90000"/>
            <a:hueOff val="0"/>
            <a:satOff val="0"/>
            <a:lumOff val="0"/>
            <a:alphaOff val="0"/>
          </a:schemeClr>
        </a:solidFill>
        <a:ln w="25400" cap="flat" cmpd="sng" algn="ctr">
          <a:solidFill>
            <a:srgbClr val="12629D"/>
          </a:solidFill>
          <a:prstDash val="solid"/>
        </a:ln>
        <a:effectLst/>
      </dsp:spPr>
      <dsp:style>
        <a:lnRef idx="2">
          <a:scrgbClr r="0" g="0" b="0"/>
        </a:lnRef>
        <a:fillRef idx="1">
          <a:scrgbClr r="0" g="0" b="0"/>
        </a:fillRef>
        <a:effectRef idx="0">
          <a:scrgbClr r="0" g="0" b="0"/>
        </a:effectRef>
        <a:fontRef idx="minor"/>
      </dsp:style>
    </dsp:sp>
    <dsp:sp modelId="{B8C8C3CA-4935-4E3A-8D2B-144C83E2B885}">
      <dsp:nvSpPr>
        <dsp:cNvPr id="0" name=""/>
        <dsp:cNvSpPr/>
      </dsp:nvSpPr>
      <dsp:spPr>
        <a:xfrm>
          <a:off x="449580" y="2298467"/>
          <a:ext cx="8190790" cy="738000"/>
        </a:xfrm>
        <a:prstGeom prst="roundRect">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7903" tIns="0" rIns="237903" bIns="0" numCol="1" spcCol="1270" anchor="ctr" anchorCtr="0">
          <a:noAutofit/>
        </a:bodyPr>
        <a:lstStyle/>
        <a:p>
          <a:pPr marL="0" lvl="0" indent="0" algn="l" defTabSz="800100">
            <a:lnSpc>
              <a:spcPct val="90000"/>
            </a:lnSpc>
            <a:spcBef>
              <a:spcPct val="0"/>
            </a:spcBef>
            <a:spcAft>
              <a:spcPct val="35000"/>
            </a:spcAft>
            <a:buNone/>
          </a:pPr>
          <a:r>
            <a:rPr lang="en-IN" sz="1800" kern="1200" dirty="0">
              <a:latin typeface="Trebuchet MS" panose="020B0603020202020204" pitchFamily="34" charset="0"/>
            </a:rPr>
            <a:t>Assist organisations in reviewing their Employee Benefit Plans funding strategies</a:t>
          </a:r>
        </a:p>
      </dsp:txBody>
      <dsp:txXfrm>
        <a:off x="485606" y="2334493"/>
        <a:ext cx="8118738" cy="665948"/>
      </dsp:txXfrm>
    </dsp:sp>
    <dsp:sp modelId="{40D19B67-FB22-43FD-BFEF-479096CED25A}">
      <dsp:nvSpPr>
        <dsp:cNvPr id="0" name=""/>
        <dsp:cNvSpPr/>
      </dsp:nvSpPr>
      <dsp:spPr>
        <a:xfrm>
          <a:off x="0" y="3801467"/>
          <a:ext cx="8991600" cy="630000"/>
        </a:xfrm>
        <a:prstGeom prst="rect">
          <a:avLst/>
        </a:prstGeom>
        <a:solidFill>
          <a:schemeClr val="lt1">
            <a:alpha val="90000"/>
            <a:hueOff val="0"/>
            <a:satOff val="0"/>
            <a:lumOff val="0"/>
            <a:alphaOff val="0"/>
          </a:schemeClr>
        </a:solidFill>
        <a:ln w="25400" cap="flat" cmpd="sng" algn="ctr">
          <a:solidFill>
            <a:srgbClr val="12629D"/>
          </a:solidFill>
          <a:prstDash val="solid"/>
        </a:ln>
        <a:effectLst/>
      </dsp:spPr>
      <dsp:style>
        <a:lnRef idx="2">
          <a:scrgbClr r="0" g="0" b="0"/>
        </a:lnRef>
        <a:fillRef idx="1">
          <a:scrgbClr r="0" g="0" b="0"/>
        </a:fillRef>
        <a:effectRef idx="0">
          <a:scrgbClr r="0" g="0" b="0"/>
        </a:effectRef>
        <a:fontRef idx="minor"/>
      </dsp:style>
    </dsp:sp>
    <dsp:sp modelId="{AE7950F6-A742-4D6D-9172-0A3EF7324451}">
      <dsp:nvSpPr>
        <dsp:cNvPr id="0" name=""/>
        <dsp:cNvSpPr/>
      </dsp:nvSpPr>
      <dsp:spPr>
        <a:xfrm>
          <a:off x="449580" y="3432467"/>
          <a:ext cx="8141695" cy="738000"/>
        </a:xfrm>
        <a:prstGeom prst="roundRect">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7903" tIns="0" rIns="237903" bIns="0" numCol="1" spcCol="1270" anchor="ctr" anchorCtr="0">
          <a:noAutofit/>
        </a:bodyPr>
        <a:lstStyle/>
        <a:p>
          <a:pPr marL="0" lvl="0" indent="0" algn="l" defTabSz="800100">
            <a:lnSpc>
              <a:spcPct val="90000"/>
            </a:lnSpc>
            <a:spcBef>
              <a:spcPct val="0"/>
            </a:spcBef>
            <a:spcAft>
              <a:spcPct val="35000"/>
            </a:spcAft>
            <a:buNone/>
          </a:pPr>
          <a:r>
            <a:rPr lang="en-IN" sz="1800" kern="1200" dirty="0">
              <a:latin typeface="Trebuchet MS" panose="020B0603020202020204" pitchFamily="34" charset="0"/>
            </a:rPr>
            <a:t>Help organisations with overall Benefits redesign options and cost-saving project work along with other stakeholders</a:t>
          </a:r>
        </a:p>
      </dsp:txBody>
      <dsp:txXfrm>
        <a:off x="485606" y="3468493"/>
        <a:ext cx="8069643" cy="665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B15A44-0111-4F7E-9144-61BB465042B4}">
      <dsp:nvSpPr>
        <dsp:cNvPr id="0" name=""/>
        <dsp:cNvSpPr/>
      </dsp:nvSpPr>
      <dsp:spPr>
        <a:xfrm>
          <a:off x="0" y="908711"/>
          <a:ext cx="2770187" cy="1662112"/>
        </a:xfrm>
        <a:prstGeom prst="rect">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rebuchet MS" panose="020B0603020202020204" pitchFamily="34" charset="0"/>
            </a:rPr>
            <a:t>Operates in Hospitality Sector</a:t>
          </a:r>
          <a:endParaRPr lang="en-IN" sz="2000" kern="1200" dirty="0">
            <a:latin typeface="Trebuchet MS" panose="020B0603020202020204" pitchFamily="34" charset="0"/>
          </a:endParaRPr>
        </a:p>
      </dsp:txBody>
      <dsp:txXfrm>
        <a:off x="0" y="908711"/>
        <a:ext cx="2770187" cy="1662112"/>
      </dsp:txXfrm>
    </dsp:sp>
    <dsp:sp modelId="{A5E33CD5-2E0C-471E-83D3-4048F6FA6527}">
      <dsp:nvSpPr>
        <dsp:cNvPr id="0" name=""/>
        <dsp:cNvSpPr/>
      </dsp:nvSpPr>
      <dsp:spPr>
        <a:xfrm>
          <a:off x="3047206" y="908711"/>
          <a:ext cx="2770187" cy="1662112"/>
        </a:xfrm>
        <a:prstGeom prst="rect">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rebuchet MS" panose="020B0603020202020204" pitchFamily="34" charset="0"/>
            </a:rPr>
            <a:t>Provides generous employee benefits</a:t>
          </a:r>
          <a:endParaRPr lang="en-IN" sz="2000" kern="1200" dirty="0">
            <a:latin typeface="Trebuchet MS" panose="020B0603020202020204" pitchFamily="34" charset="0"/>
          </a:endParaRPr>
        </a:p>
      </dsp:txBody>
      <dsp:txXfrm>
        <a:off x="3047206" y="908711"/>
        <a:ext cx="2770187" cy="1662112"/>
      </dsp:txXfrm>
    </dsp:sp>
    <dsp:sp modelId="{9F383614-3FDE-4C19-84FC-B5705DE3C9D6}">
      <dsp:nvSpPr>
        <dsp:cNvPr id="0" name=""/>
        <dsp:cNvSpPr/>
      </dsp:nvSpPr>
      <dsp:spPr>
        <a:xfrm>
          <a:off x="6094412" y="908711"/>
          <a:ext cx="2770187" cy="1662112"/>
        </a:xfrm>
        <a:prstGeom prst="rect">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rebuchet MS" panose="020B0603020202020204" pitchFamily="34" charset="0"/>
            </a:rPr>
            <a:t>Reporting as per</a:t>
          </a:r>
        </a:p>
        <a:p>
          <a:pPr marL="0" lvl="0" indent="0" algn="ctr" defTabSz="889000">
            <a:lnSpc>
              <a:spcPct val="90000"/>
            </a:lnSpc>
            <a:spcBef>
              <a:spcPct val="0"/>
            </a:spcBef>
            <a:spcAft>
              <a:spcPct val="35000"/>
            </a:spcAft>
            <a:buNone/>
          </a:pPr>
          <a:r>
            <a:rPr lang="en-US" sz="2000" kern="1200" dirty="0">
              <a:latin typeface="Trebuchet MS" panose="020B0603020202020204" pitchFamily="34" charset="0"/>
            </a:rPr>
            <a:t>US GAAP (Dec20)</a:t>
          </a:r>
        </a:p>
        <a:p>
          <a:pPr marL="0" lvl="0" indent="0" algn="ctr" defTabSz="889000">
            <a:lnSpc>
              <a:spcPct val="90000"/>
            </a:lnSpc>
            <a:spcBef>
              <a:spcPct val="0"/>
            </a:spcBef>
            <a:spcAft>
              <a:spcPct val="35000"/>
            </a:spcAft>
            <a:buNone/>
          </a:pPr>
          <a:r>
            <a:rPr lang="en-US" sz="2000" kern="1200" dirty="0">
              <a:latin typeface="Trebuchet MS" panose="020B0603020202020204" pitchFamily="34" charset="0"/>
            </a:rPr>
            <a:t>Ind AS (Mar21)</a:t>
          </a:r>
          <a:endParaRPr lang="en-IN" sz="2000" kern="1200" dirty="0">
            <a:latin typeface="Trebuchet MS" panose="020B0603020202020204" pitchFamily="34" charset="0"/>
          </a:endParaRPr>
        </a:p>
      </dsp:txBody>
      <dsp:txXfrm>
        <a:off x="6094412" y="908711"/>
        <a:ext cx="2770187" cy="1662112"/>
      </dsp:txXfrm>
    </dsp:sp>
    <dsp:sp modelId="{A8E1FDAB-17C0-4C8E-9F49-8EED3DD4E933}">
      <dsp:nvSpPr>
        <dsp:cNvPr id="0" name=""/>
        <dsp:cNvSpPr/>
      </dsp:nvSpPr>
      <dsp:spPr>
        <a:xfrm>
          <a:off x="0" y="2847842"/>
          <a:ext cx="2770187" cy="1662112"/>
        </a:xfrm>
        <a:prstGeom prst="rect">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rebuchet MS" panose="020B0603020202020204" pitchFamily="34" charset="0"/>
            </a:rPr>
            <a:t>Reviewing benefits to save costs</a:t>
          </a:r>
          <a:endParaRPr lang="en-IN" sz="2000" kern="1200" dirty="0">
            <a:latin typeface="Trebuchet MS" panose="020B0603020202020204" pitchFamily="34" charset="0"/>
          </a:endParaRPr>
        </a:p>
      </dsp:txBody>
      <dsp:txXfrm>
        <a:off x="0" y="2847842"/>
        <a:ext cx="2770187" cy="1662112"/>
      </dsp:txXfrm>
    </dsp:sp>
    <dsp:sp modelId="{B6405DFA-C1C5-4C5D-8F74-C2B32BEB1E1A}">
      <dsp:nvSpPr>
        <dsp:cNvPr id="0" name=""/>
        <dsp:cNvSpPr/>
      </dsp:nvSpPr>
      <dsp:spPr>
        <a:xfrm>
          <a:off x="3047206" y="2847842"/>
          <a:ext cx="2770187" cy="1662112"/>
        </a:xfrm>
        <a:prstGeom prst="rect">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rebuchet MS" panose="020B0603020202020204" pitchFamily="34" charset="0"/>
            </a:rPr>
            <a:t>Reviewing assumptions in light of COVID</a:t>
          </a:r>
          <a:endParaRPr lang="en-IN" sz="2000" kern="1200" dirty="0">
            <a:latin typeface="Trebuchet MS" panose="020B0603020202020204" pitchFamily="34" charset="0"/>
          </a:endParaRPr>
        </a:p>
      </dsp:txBody>
      <dsp:txXfrm>
        <a:off x="3047206" y="2847842"/>
        <a:ext cx="2770187" cy="1662112"/>
      </dsp:txXfrm>
    </dsp:sp>
    <dsp:sp modelId="{04485BC2-9802-4502-BA43-7F381878D65D}">
      <dsp:nvSpPr>
        <dsp:cNvPr id="0" name=""/>
        <dsp:cNvSpPr/>
      </dsp:nvSpPr>
      <dsp:spPr>
        <a:xfrm>
          <a:off x="6094412" y="2847842"/>
          <a:ext cx="2770187" cy="1662112"/>
        </a:xfrm>
        <a:prstGeom prst="rect">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rebuchet MS" panose="020B0603020202020204" pitchFamily="34" charset="0"/>
            </a:rPr>
            <a:t>Understanding accounting implications of proposed changes</a:t>
          </a:r>
          <a:endParaRPr lang="en-IN" sz="2000" kern="1200" dirty="0">
            <a:latin typeface="Trebuchet MS" panose="020B0603020202020204" pitchFamily="34" charset="0"/>
          </a:endParaRPr>
        </a:p>
      </dsp:txBody>
      <dsp:txXfrm>
        <a:off x="6094412" y="2847842"/>
        <a:ext cx="2770187" cy="16621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8C316B-25CB-4E35-9B6B-C1388780FB50}">
      <dsp:nvSpPr>
        <dsp:cNvPr id="0" name=""/>
        <dsp:cNvSpPr/>
      </dsp:nvSpPr>
      <dsp:spPr>
        <a:xfrm rot="5400000">
          <a:off x="5499474" y="-2021778"/>
          <a:ext cx="904301" cy="5178634"/>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711200">
            <a:lnSpc>
              <a:spcPct val="90000"/>
            </a:lnSpc>
            <a:spcBef>
              <a:spcPct val="0"/>
            </a:spcBef>
            <a:spcAft>
              <a:spcPct val="15000"/>
            </a:spcAft>
            <a:buFont typeface="Arial" panose="020B0604020202020204" pitchFamily="34" charset="0"/>
            <a:buNone/>
          </a:pPr>
          <a:r>
            <a:rPr lang="en-IN" sz="1600" kern="1200" dirty="0">
              <a:latin typeface="Trebuchet MS" panose="020B0603020202020204" pitchFamily="34" charset="0"/>
            </a:rPr>
            <a:t>Out of entity’s hands as based on market yields as on the reporting date</a:t>
          </a:r>
        </a:p>
      </dsp:txBody>
      <dsp:txXfrm rot="-5400000">
        <a:off x="3362308" y="159532"/>
        <a:ext cx="5134490" cy="816013"/>
      </dsp:txXfrm>
    </dsp:sp>
    <dsp:sp modelId="{48379AA7-9C5C-473B-996D-729C74D93271}">
      <dsp:nvSpPr>
        <dsp:cNvPr id="0" name=""/>
        <dsp:cNvSpPr/>
      </dsp:nvSpPr>
      <dsp:spPr>
        <a:xfrm>
          <a:off x="1134" y="2350"/>
          <a:ext cx="3361173" cy="1130377"/>
        </a:xfrm>
        <a:prstGeom prst="roundRect">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N" sz="2400" kern="1200" dirty="0">
              <a:latin typeface="Trebuchet MS" panose="020B0603020202020204" pitchFamily="34" charset="0"/>
            </a:rPr>
            <a:t>Discount rate</a:t>
          </a:r>
        </a:p>
      </dsp:txBody>
      <dsp:txXfrm>
        <a:off x="56314" y="57530"/>
        <a:ext cx="3250813" cy="1020017"/>
      </dsp:txXfrm>
    </dsp:sp>
    <dsp:sp modelId="{9755D98D-F5D1-415C-B8F2-A4845C774B08}">
      <dsp:nvSpPr>
        <dsp:cNvPr id="0" name=""/>
        <dsp:cNvSpPr/>
      </dsp:nvSpPr>
      <dsp:spPr>
        <a:xfrm rot="5400000">
          <a:off x="5499474" y="-834882"/>
          <a:ext cx="904301" cy="5178634"/>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None/>
          </a:pPr>
          <a:r>
            <a:rPr lang="en-IN" sz="1600" kern="1200" dirty="0">
              <a:latin typeface="Trebuchet MS" panose="020B0603020202020204" pitchFamily="34" charset="0"/>
            </a:rPr>
            <a:t>A short-term reduction of the form</a:t>
          </a:r>
        </a:p>
        <a:p>
          <a:pPr marL="171450" lvl="1" indent="-171450" algn="l" defTabSz="711200">
            <a:lnSpc>
              <a:spcPct val="90000"/>
            </a:lnSpc>
            <a:spcBef>
              <a:spcPct val="0"/>
            </a:spcBef>
            <a:spcAft>
              <a:spcPct val="15000"/>
            </a:spcAft>
            <a:buNone/>
          </a:pPr>
          <a:r>
            <a:rPr lang="en-IN" sz="1600" kern="1200" dirty="0">
              <a:latin typeface="Trebuchet MS" panose="020B0603020202020204" pitchFamily="34" charset="0"/>
            </a:rPr>
            <a:t>For year 1: x% p.a. and thereafter: y% p.a.</a:t>
          </a:r>
        </a:p>
        <a:p>
          <a:pPr marL="171450" lvl="1" indent="-171450" algn="l" defTabSz="711200">
            <a:lnSpc>
              <a:spcPct val="90000"/>
            </a:lnSpc>
            <a:spcBef>
              <a:spcPct val="0"/>
            </a:spcBef>
            <a:spcAft>
              <a:spcPct val="15000"/>
            </a:spcAft>
            <a:buNone/>
          </a:pPr>
          <a:r>
            <a:rPr lang="en-IN" sz="1600" kern="1200" dirty="0">
              <a:latin typeface="Trebuchet MS" panose="020B0603020202020204" pitchFamily="34" charset="0"/>
            </a:rPr>
            <a:t>Where x &lt; y</a:t>
          </a:r>
        </a:p>
      </dsp:txBody>
      <dsp:txXfrm rot="-5400000">
        <a:off x="3362308" y="1346428"/>
        <a:ext cx="5134490" cy="816013"/>
      </dsp:txXfrm>
    </dsp:sp>
    <dsp:sp modelId="{D0177714-2C70-4143-AFFA-4401C014D3CC}">
      <dsp:nvSpPr>
        <dsp:cNvPr id="0" name=""/>
        <dsp:cNvSpPr/>
      </dsp:nvSpPr>
      <dsp:spPr>
        <a:xfrm>
          <a:off x="1134" y="1189246"/>
          <a:ext cx="3361173" cy="1130377"/>
        </a:xfrm>
        <a:prstGeom prst="roundRect">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N" sz="2400" kern="1200" dirty="0">
              <a:latin typeface="Trebuchet MS" panose="020B0603020202020204" pitchFamily="34" charset="0"/>
            </a:rPr>
            <a:t>Salary growth rate</a:t>
          </a:r>
        </a:p>
      </dsp:txBody>
      <dsp:txXfrm>
        <a:off x="56314" y="1244426"/>
        <a:ext cx="3250813" cy="1020017"/>
      </dsp:txXfrm>
    </dsp:sp>
    <dsp:sp modelId="{780D9DA2-1E64-4B12-AFF2-1EB767A47EF8}">
      <dsp:nvSpPr>
        <dsp:cNvPr id="0" name=""/>
        <dsp:cNvSpPr/>
      </dsp:nvSpPr>
      <dsp:spPr>
        <a:xfrm rot="5400000">
          <a:off x="5499474" y="352013"/>
          <a:ext cx="904301" cy="5178634"/>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None/>
          </a:pPr>
          <a:r>
            <a:rPr lang="en-US" sz="1600" kern="1200" dirty="0">
              <a:latin typeface="Trebuchet MS" panose="020B0603020202020204" pitchFamily="34" charset="0"/>
            </a:rPr>
            <a:t>A short-term reduction of the form</a:t>
          </a:r>
          <a:endParaRPr lang="en-IN" sz="1600" kern="1200" dirty="0">
            <a:latin typeface="Trebuchet MS" panose="020B0603020202020204" pitchFamily="34" charset="0"/>
          </a:endParaRPr>
        </a:p>
        <a:p>
          <a:pPr marL="171450" lvl="1" indent="-171450" algn="l" defTabSz="711200">
            <a:lnSpc>
              <a:spcPct val="90000"/>
            </a:lnSpc>
            <a:spcBef>
              <a:spcPct val="0"/>
            </a:spcBef>
            <a:spcAft>
              <a:spcPct val="15000"/>
            </a:spcAft>
            <a:buNone/>
          </a:pPr>
          <a:r>
            <a:rPr lang="en-US" sz="1600" kern="1200" dirty="0">
              <a:latin typeface="Trebuchet MS" panose="020B0603020202020204" pitchFamily="34" charset="0"/>
            </a:rPr>
            <a:t>For year 1: x% p.a. and thereafter: y% p.a.</a:t>
          </a:r>
          <a:endParaRPr lang="en-IN" sz="1600" kern="1200" dirty="0">
            <a:latin typeface="Trebuchet MS" panose="020B0603020202020204" pitchFamily="34" charset="0"/>
          </a:endParaRPr>
        </a:p>
        <a:p>
          <a:pPr marL="171450" lvl="1" indent="-171450" algn="l" defTabSz="711200">
            <a:lnSpc>
              <a:spcPct val="90000"/>
            </a:lnSpc>
            <a:spcBef>
              <a:spcPct val="0"/>
            </a:spcBef>
            <a:spcAft>
              <a:spcPct val="15000"/>
            </a:spcAft>
            <a:buNone/>
          </a:pPr>
          <a:r>
            <a:rPr lang="en-IN" sz="1600" kern="1200" dirty="0">
              <a:latin typeface="Trebuchet MS" panose="020B0603020202020204" pitchFamily="34" charset="0"/>
            </a:rPr>
            <a:t>Where x &lt; y</a:t>
          </a:r>
        </a:p>
      </dsp:txBody>
      <dsp:txXfrm rot="-5400000">
        <a:off x="3362308" y="2533323"/>
        <a:ext cx="5134490" cy="816013"/>
      </dsp:txXfrm>
    </dsp:sp>
    <dsp:sp modelId="{986FCFD1-7DE3-4FDE-B300-B9633EE2598D}">
      <dsp:nvSpPr>
        <dsp:cNvPr id="0" name=""/>
        <dsp:cNvSpPr/>
      </dsp:nvSpPr>
      <dsp:spPr>
        <a:xfrm>
          <a:off x="1134" y="2376141"/>
          <a:ext cx="3361173" cy="1130377"/>
        </a:xfrm>
        <a:prstGeom prst="roundRect">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N" sz="2400" kern="1200" dirty="0">
              <a:latin typeface="Trebuchet MS" panose="020B0603020202020204" pitchFamily="34" charset="0"/>
            </a:rPr>
            <a:t>Attrition rate</a:t>
          </a:r>
        </a:p>
      </dsp:txBody>
      <dsp:txXfrm>
        <a:off x="56314" y="2431321"/>
        <a:ext cx="3250813" cy="1020017"/>
      </dsp:txXfrm>
    </dsp:sp>
    <dsp:sp modelId="{BB6AC1ED-92F8-43B3-B474-2B0D56E14446}">
      <dsp:nvSpPr>
        <dsp:cNvPr id="0" name=""/>
        <dsp:cNvSpPr/>
      </dsp:nvSpPr>
      <dsp:spPr>
        <a:xfrm rot="5400000">
          <a:off x="5499474" y="1538908"/>
          <a:ext cx="904301" cy="5178634"/>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171450" algn="l" defTabSz="711200">
            <a:lnSpc>
              <a:spcPct val="90000"/>
            </a:lnSpc>
            <a:spcBef>
              <a:spcPct val="0"/>
            </a:spcBef>
            <a:spcAft>
              <a:spcPct val="15000"/>
            </a:spcAft>
            <a:buNone/>
          </a:pPr>
          <a:r>
            <a:rPr lang="en-IN" sz="1600" kern="1200" dirty="0">
              <a:latin typeface="Trebuchet MS" panose="020B0603020202020204" pitchFamily="34" charset="0"/>
            </a:rPr>
            <a:t>Can keep unchanged as long-term impact of COVID unknown presently</a:t>
          </a:r>
        </a:p>
        <a:p>
          <a:pPr marL="0" lvl="1" indent="-171450" algn="l" defTabSz="711200">
            <a:lnSpc>
              <a:spcPct val="90000"/>
            </a:lnSpc>
            <a:spcBef>
              <a:spcPct val="0"/>
            </a:spcBef>
            <a:spcAft>
              <a:spcPct val="15000"/>
            </a:spcAft>
            <a:buNone/>
          </a:pPr>
          <a:r>
            <a:rPr lang="en-US" sz="1600" kern="1200" dirty="0">
              <a:latin typeface="Trebuchet MS" panose="020B0603020202020204" pitchFamily="34" charset="0"/>
            </a:rPr>
            <a:t>Can incorporate trends in annuity prices</a:t>
          </a:r>
          <a:endParaRPr lang="en-IN" sz="1600" kern="1200" dirty="0">
            <a:latin typeface="Trebuchet MS" panose="020B0603020202020204" pitchFamily="34" charset="0"/>
          </a:endParaRPr>
        </a:p>
      </dsp:txBody>
      <dsp:txXfrm rot="-5400000">
        <a:off x="3362308" y="3720218"/>
        <a:ext cx="5134490" cy="816013"/>
      </dsp:txXfrm>
    </dsp:sp>
    <dsp:sp modelId="{FB97FE10-2B62-48BD-A2F4-A61DF76180D5}">
      <dsp:nvSpPr>
        <dsp:cNvPr id="0" name=""/>
        <dsp:cNvSpPr/>
      </dsp:nvSpPr>
      <dsp:spPr>
        <a:xfrm>
          <a:off x="1134" y="3563037"/>
          <a:ext cx="3361173" cy="1130377"/>
        </a:xfrm>
        <a:prstGeom prst="roundRect">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N" sz="2400" kern="1200" dirty="0">
              <a:latin typeface="Trebuchet MS" panose="020B0603020202020204" pitchFamily="34" charset="0"/>
            </a:rPr>
            <a:t>Mortality rate</a:t>
          </a:r>
        </a:p>
      </dsp:txBody>
      <dsp:txXfrm>
        <a:off x="56314" y="3618217"/>
        <a:ext cx="3250813" cy="10200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3DC38-D9CC-4B0F-8B2D-5E13AE4906FD}">
      <dsp:nvSpPr>
        <dsp:cNvPr id="0" name=""/>
        <dsp:cNvSpPr/>
      </dsp:nvSpPr>
      <dsp:spPr>
        <a:xfrm>
          <a:off x="4067" y="0"/>
          <a:ext cx="3913187" cy="507977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IN" sz="3600" kern="1200" dirty="0">
              <a:latin typeface="Trebuchet MS" panose="020B0603020202020204" pitchFamily="34" charset="0"/>
            </a:rPr>
            <a:t>Changes to benefit rules</a:t>
          </a:r>
        </a:p>
      </dsp:txBody>
      <dsp:txXfrm>
        <a:off x="4067" y="0"/>
        <a:ext cx="3913187" cy="1523932"/>
      </dsp:txXfrm>
    </dsp:sp>
    <dsp:sp modelId="{CAEC438F-E0DE-4E0E-9FD0-6FD6D385747E}">
      <dsp:nvSpPr>
        <dsp:cNvPr id="0" name=""/>
        <dsp:cNvSpPr/>
      </dsp:nvSpPr>
      <dsp:spPr>
        <a:xfrm>
          <a:off x="395386" y="1524366"/>
          <a:ext cx="3130549" cy="997972"/>
        </a:xfrm>
        <a:prstGeom prst="roundRect">
          <a:avLst>
            <a:gd name="adj" fmla="val 10000"/>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Trebuchet MS" panose="020B0603020202020204" pitchFamily="34" charset="0"/>
            </a:rPr>
            <a:t>Capping Gratuity to Rs 2,000,000</a:t>
          </a:r>
        </a:p>
      </dsp:txBody>
      <dsp:txXfrm>
        <a:off x="424616" y="1553596"/>
        <a:ext cx="3072089" cy="939512"/>
      </dsp:txXfrm>
    </dsp:sp>
    <dsp:sp modelId="{35695FD9-E952-492A-AC11-4816D375AE10}">
      <dsp:nvSpPr>
        <dsp:cNvPr id="0" name=""/>
        <dsp:cNvSpPr/>
      </dsp:nvSpPr>
      <dsp:spPr>
        <a:xfrm>
          <a:off x="395386" y="2675873"/>
          <a:ext cx="3130549" cy="997972"/>
        </a:xfrm>
        <a:prstGeom prst="roundRect">
          <a:avLst>
            <a:gd name="adj" fmla="val 10000"/>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Trebuchet MS" panose="020B0603020202020204" pitchFamily="34" charset="0"/>
            </a:rPr>
            <a:t>Changing leave encashment salary definition from gross salary to basic salary</a:t>
          </a:r>
        </a:p>
      </dsp:txBody>
      <dsp:txXfrm>
        <a:off x="424616" y="2705103"/>
        <a:ext cx="3072089" cy="939512"/>
      </dsp:txXfrm>
    </dsp:sp>
    <dsp:sp modelId="{EA62F0AF-12D0-4258-BE26-B213E839A283}">
      <dsp:nvSpPr>
        <dsp:cNvPr id="0" name=""/>
        <dsp:cNvSpPr/>
      </dsp:nvSpPr>
      <dsp:spPr>
        <a:xfrm>
          <a:off x="395386" y="3827380"/>
          <a:ext cx="3130549" cy="997972"/>
        </a:xfrm>
        <a:prstGeom prst="roundRect">
          <a:avLst>
            <a:gd name="adj" fmla="val 10000"/>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Trebuchet MS" panose="020B0603020202020204" pitchFamily="34" charset="0"/>
            </a:rPr>
            <a:t>Changing accumulation cap of leaves from 55 days to 40 days</a:t>
          </a:r>
        </a:p>
      </dsp:txBody>
      <dsp:txXfrm>
        <a:off x="424616" y="3856610"/>
        <a:ext cx="3072089" cy="939512"/>
      </dsp:txXfrm>
    </dsp:sp>
    <dsp:sp modelId="{1BC5D610-A8B9-4DB4-AF99-B21C7019BAD9}">
      <dsp:nvSpPr>
        <dsp:cNvPr id="0" name=""/>
        <dsp:cNvSpPr/>
      </dsp:nvSpPr>
      <dsp:spPr>
        <a:xfrm>
          <a:off x="4210744" y="0"/>
          <a:ext cx="3913187" cy="507977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IN" sz="3600" kern="1200" dirty="0">
              <a:latin typeface="Trebuchet MS" panose="020B0603020202020204" pitchFamily="34" charset="0"/>
            </a:rPr>
            <a:t>Special events</a:t>
          </a:r>
        </a:p>
      </dsp:txBody>
      <dsp:txXfrm>
        <a:off x="4210744" y="0"/>
        <a:ext cx="3913187" cy="1523932"/>
      </dsp:txXfrm>
    </dsp:sp>
    <dsp:sp modelId="{9D3356D1-94F6-40F6-92CC-062CC539E99C}">
      <dsp:nvSpPr>
        <dsp:cNvPr id="0" name=""/>
        <dsp:cNvSpPr/>
      </dsp:nvSpPr>
      <dsp:spPr>
        <a:xfrm>
          <a:off x="4602063" y="1524366"/>
          <a:ext cx="3130549" cy="997972"/>
        </a:xfrm>
        <a:prstGeom prst="roundRect">
          <a:avLst>
            <a:gd name="adj" fmla="val 10000"/>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Trebuchet MS" panose="020B0603020202020204" pitchFamily="34" charset="0"/>
            </a:rPr>
            <a:t>Salaries cut by 15% till March 2021; No hikes in salary till January 2021</a:t>
          </a:r>
        </a:p>
      </dsp:txBody>
      <dsp:txXfrm>
        <a:off x="4631293" y="1553596"/>
        <a:ext cx="3072089" cy="939512"/>
      </dsp:txXfrm>
    </dsp:sp>
    <dsp:sp modelId="{6BF3F4AD-9ACA-4309-9C3A-B10C4B9C1733}">
      <dsp:nvSpPr>
        <dsp:cNvPr id="0" name=""/>
        <dsp:cNvSpPr/>
      </dsp:nvSpPr>
      <dsp:spPr>
        <a:xfrm>
          <a:off x="4602063" y="2675873"/>
          <a:ext cx="3130549" cy="997972"/>
        </a:xfrm>
        <a:prstGeom prst="roundRect">
          <a:avLst>
            <a:gd name="adj" fmla="val 10000"/>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Trebuchet MS" panose="020B0603020202020204" pitchFamily="34" charset="0"/>
            </a:rPr>
            <a:t>Pension plan closed to new entrants</a:t>
          </a:r>
        </a:p>
      </dsp:txBody>
      <dsp:txXfrm>
        <a:off x="4631293" y="2705103"/>
        <a:ext cx="3072089" cy="939512"/>
      </dsp:txXfrm>
    </dsp:sp>
    <dsp:sp modelId="{EB4DDD06-80CF-4E5A-B97D-EE94724257E1}">
      <dsp:nvSpPr>
        <dsp:cNvPr id="0" name=""/>
        <dsp:cNvSpPr/>
      </dsp:nvSpPr>
      <dsp:spPr>
        <a:xfrm>
          <a:off x="4602063" y="3827380"/>
          <a:ext cx="3130549" cy="997972"/>
        </a:xfrm>
        <a:prstGeom prst="roundRect">
          <a:avLst>
            <a:gd name="adj" fmla="val 10000"/>
          </a:avLst>
        </a:prstGeom>
        <a:solidFill>
          <a:srgbClr val="12629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Trebuchet MS" panose="020B0603020202020204" pitchFamily="34" charset="0"/>
            </a:rPr>
            <a:t>Redundancies to reduce 12% of headcount</a:t>
          </a:r>
        </a:p>
      </dsp:txBody>
      <dsp:txXfrm>
        <a:off x="4631293" y="3856610"/>
        <a:ext cx="3072089" cy="9395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A3A739-116A-4F27-B04A-C848C999B77E}">
      <dsp:nvSpPr>
        <dsp:cNvPr id="0" name=""/>
        <dsp:cNvSpPr/>
      </dsp:nvSpPr>
      <dsp:spPr>
        <a:xfrm>
          <a:off x="1590568" y="0"/>
          <a:ext cx="7172431" cy="1625947"/>
        </a:xfrm>
        <a:prstGeom prst="rect">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Proposed changes need to be disclosed in notes to accounts</a:t>
          </a:r>
        </a:p>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May worsen employer-employee relations</a:t>
          </a:r>
        </a:p>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Curtailment losses may arise if generous redundancy benefits are paid</a:t>
          </a:r>
        </a:p>
      </dsp:txBody>
      <dsp:txXfrm>
        <a:off x="1590568" y="0"/>
        <a:ext cx="7172431" cy="1625947"/>
      </dsp:txXfrm>
    </dsp:sp>
    <dsp:sp modelId="{7F88199F-D6C5-4256-B29F-C27A5CBB8C55}">
      <dsp:nvSpPr>
        <dsp:cNvPr id="0" name=""/>
        <dsp:cNvSpPr/>
      </dsp:nvSpPr>
      <dsp:spPr>
        <a:xfrm>
          <a:off x="0" y="35837"/>
          <a:ext cx="1609687" cy="16259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852B10-2CC6-4488-B402-CC39A2206471}">
      <dsp:nvSpPr>
        <dsp:cNvPr id="0" name=""/>
        <dsp:cNvSpPr/>
      </dsp:nvSpPr>
      <dsp:spPr>
        <a:xfrm>
          <a:off x="0" y="1865125"/>
          <a:ext cx="6654288" cy="1625947"/>
        </a:xfrm>
        <a:prstGeom prst="rect">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r" defTabSz="889000">
            <a:lnSpc>
              <a:spcPct val="90000"/>
            </a:lnSpc>
            <a:spcBef>
              <a:spcPct val="0"/>
            </a:spcBef>
            <a:spcAft>
              <a:spcPct val="35000"/>
            </a:spcAft>
            <a:buNone/>
          </a:pPr>
          <a:r>
            <a:rPr lang="en-US" sz="2000" kern="1200" dirty="0">
              <a:latin typeface="Trebuchet MS" panose="020B0603020202020204" pitchFamily="34" charset="0"/>
            </a:rPr>
            <a:t>Lower benefits will be available to them</a:t>
          </a:r>
        </a:p>
        <a:p>
          <a:pPr marL="0" lvl="0" indent="0" algn="r" defTabSz="889000">
            <a:lnSpc>
              <a:spcPct val="90000"/>
            </a:lnSpc>
            <a:spcBef>
              <a:spcPct val="0"/>
            </a:spcBef>
            <a:spcAft>
              <a:spcPct val="35000"/>
            </a:spcAft>
            <a:buNone/>
          </a:pPr>
          <a:r>
            <a:rPr lang="en-US" sz="2000" kern="1200" dirty="0">
              <a:latin typeface="Trebuchet MS" panose="020B0603020202020204" pitchFamily="34" charset="0"/>
            </a:rPr>
            <a:t>Any ex-gratia amount paid is taxable as income</a:t>
          </a:r>
        </a:p>
        <a:p>
          <a:pPr marL="0" lvl="0" indent="0" algn="r" defTabSz="889000">
            <a:lnSpc>
              <a:spcPct val="90000"/>
            </a:lnSpc>
            <a:spcBef>
              <a:spcPct val="0"/>
            </a:spcBef>
            <a:spcAft>
              <a:spcPct val="35000"/>
            </a:spcAft>
            <a:buNone/>
          </a:pPr>
          <a:r>
            <a:rPr lang="en-US" sz="2000" kern="1200" dirty="0">
              <a:latin typeface="Trebuchet MS" panose="020B0603020202020204" pitchFamily="34" charset="0"/>
            </a:rPr>
            <a:t>Deferred pension benefits likely to be lower than expected for employees made redundant</a:t>
          </a:r>
        </a:p>
      </dsp:txBody>
      <dsp:txXfrm>
        <a:off x="0" y="1865125"/>
        <a:ext cx="6654288" cy="1625947"/>
      </dsp:txXfrm>
    </dsp:sp>
    <dsp:sp modelId="{74FB2B5A-A1A0-4622-98BF-DEABA96411E0}">
      <dsp:nvSpPr>
        <dsp:cNvPr id="0" name=""/>
        <dsp:cNvSpPr/>
      </dsp:nvSpPr>
      <dsp:spPr>
        <a:xfrm>
          <a:off x="7125467" y="1738220"/>
          <a:ext cx="1609687" cy="16259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590F25-4188-48A1-B673-5BC06B44B918}">
      <dsp:nvSpPr>
        <dsp:cNvPr id="0" name=""/>
        <dsp:cNvSpPr/>
      </dsp:nvSpPr>
      <dsp:spPr>
        <a:xfrm>
          <a:off x="1717255" y="3770849"/>
          <a:ext cx="7045744" cy="1625947"/>
        </a:xfrm>
        <a:prstGeom prst="rect">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Need to discuss accounting of special events with auditors</a:t>
          </a:r>
        </a:p>
        <a:p>
          <a:pPr marL="0" lvl="0" indent="0" algn="l" defTabSz="889000">
            <a:lnSpc>
              <a:spcPct val="90000"/>
            </a:lnSpc>
            <a:spcBef>
              <a:spcPct val="0"/>
            </a:spcBef>
            <a:spcAft>
              <a:spcPct val="35000"/>
            </a:spcAft>
            <a:buNone/>
          </a:pPr>
          <a:r>
            <a:rPr lang="en-IN" sz="2000" kern="1200" dirty="0">
              <a:latin typeface="Trebuchet MS" panose="020B0603020202020204" pitchFamily="34" charset="0"/>
            </a:rPr>
            <a:t>Changes in benefits would need trust deed amendments and approval from Commissioner of Income Tax</a:t>
          </a:r>
        </a:p>
        <a:p>
          <a:pPr marL="0" lvl="0" indent="0" algn="l" defTabSz="889000">
            <a:lnSpc>
              <a:spcPct val="90000"/>
            </a:lnSpc>
            <a:spcBef>
              <a:spcPct val="0"/>
            </a:spcBef>
            <a:spcAft>
              <a:spcPct val="35000"/>
            </a:spcAft>
            <a:buNone/>
          </a:pPr>
          <a:endParaRPr lang="en-IN" sz="2000" kern="1200" dirty="0">
            <a:latin typeface="Trebuchet MS" panose="020B0603020202020204" pitchFamily="34" charset="0"/>
          </a:endParaRPr>
        </a:p>
      </dsp:txBody>
      <dsp:txXfrm>
        <a:off x="1717255" y="3770849"/>
        <a:ext cx="7045744" cy="1625947"/>
      </dsp:txXfrm>
    </dsp:sp>
    <dsp:sp modelId="{540C3E7D-63BD-4D78-AB99-627D86F71350}">
      <dsp:nvSpPr>
        <dsp:cNvPr id="0" name=""/>
        <dsp:cNvSpPr/>
      </dsp:nvSpPr>
      <dsp:spPr>
        <a:xfrm>
          <a:off x="0" y="3770849"/>
          <a:ext cx="1609687" cy="16259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D84DD-600B-4072-ACC5-67FD79132EC8}">
      <dsp:nvSpPr>
        <dsp:cNvPr id="0" name=""/>
        <dsp:cNvSpPr/>
      </dsp:nvSpPr>
      <dsp:spPr>
        <a:xfrm>
          <a:off x="0" y="159999"/>
          <a:ext cx="8382000" cy="829733"/>
        </a:xfrm>
        <a:prstGeom prst="roundRect">
          <a:avLst>
            <a:gd name="adj" fmla="val 1000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rebuchet MS" panose="020B0603020202020204" pitchFamily="34" charset="0"/>
            </a:rPr>
            <a:t>Capping gratuity to Rs 2,000,000</a:t>
          </a:r>
          <a:endParaRPr lang="en-IN" sz="2400" kern="1200" dirty="0">
            <a:latin typeface="Trebuchet MS" panose="020B0603020202020204" pitchFamily="34" charset="0"/>
          </a:endParaRPr>
        </a:p>
      </dsp:txBody>
      <dsp:txXfrm>
        <a:off x="24302" y="184301"/>
        <a:ext cx="8333396" cy="781129"/>
      </dsp:txXfrm>
    </dsp:sp>
    <dsp:sp modelId="{8F4AACE6-6069-4659-BC66-2D40068BCE03}">
      <dsp:nvSpPr>
        <dsp:cNvPr id="0" name=""/>
        <dsp:cNvSpPr/>
      </dsp:nvSpPr>
      <dsp:spPr>
        <a:xfrm>
          <a:off x="0" y="1573106"/>
          <a:ext cx="1354666" cy="1354666"/>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472735-FB4A-4E62-A1DA-14F93FB09DCC}">
      <dsp:nvSpPr>
        <dsp:cNvPr id="0" name=""/>
        <dsp:cNvSpPr/>
      </dsp:nvSpPr>
      <dsp:spPr>
        <a:xfrm>
          <a:off x="1435946" y="1233573"/>
          <a:ext cx="6946053" cy="2033734"/>
        </a:xfrm>
        <a:prstGeom prst="roundRect">
          <a:avLst>
            <a:gd name="adj" fmla="val 1667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endParaRPr lang="en-US" sz="2000" kern="1200" dirty="0">
            <a:latin typeface="Trebuchet MS" panose="020B0603020202020204" pitchFamily="34" charset="0"/>
          </a:endParaRPr>
        </a:p>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Benefits will be now valued with a cap of Rs 2,000,000</a:t>
          </a:r>
        </a:p>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Reduction in liability to be recognized immediately in P&amp;L under the heading Past Service Cost/ (Credit)</a:t>
          </a:r>
        </a:p>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Current service cost to be re-stated based on revised rules</a:t>
          </a:r>
        </a:p>
        <a:p>
          <a:pPr marL="0" lvl="0" indent="0" algn="ctr" defTabSz="889000">
            <a:lnSpc>
              <a:spcPct val="90000"/>
            </a:lnSpc>
            <a:spcBef>
              <a:spcPct val="0"/>
            </a:spcBef>
            <a:spcAft>
              <a:spcPct val="35000"/>
            </a:spcAft>
            <a:buNone/>
          </a:pPr>
          <a:endParaRPr lang="en-IN" sz="2000" kern="1200" dirty="0">
            <a:latin typeface="Trebuchet MS" panose="020B0603020202020204" pitchFamily="34" charset="0"/>
          </a:endParaRPr>
        </a:p>
      </dsp:txBody>
      <dsp:txXfrm>
        <a:off x="1535243" y="1332870"/>
        <a:ext cx="6747459" cy="1835140"/>
      </dsp:txXfrm>
    </dsp:sp>
    <dsp:sp modelId="{33849878-C5F1-4E82-8F5A-B1F5B2642BC4}">
      <dsp:nvSpPr>
        <dsp:cNvPr id="0" name=""/>
        <dsp:cNvSpPr/>
      </dsp:nvSpPr>
      <dsp:spPr>
        <a:xfrm>
          <a:off x="0" y="3666933"/>
          <a:ext cx="1354666" cy="1354666"/>
        </a:xfrm>
        <a:prstGeom prst="roundRect">
          <a:avLst>
            <a:gd name="adj" fmla="val 166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2A09A2-0F68-4597-8389-83D57F68E872}">
      <dsp:nvSpPr>
        <dsp:cNvPr id="0" name=""/>
        <dsp:cNvSpPr/>
      </dsp:nvSpPr>
      <dsp:spPr>
        <a:xfrm>
          <a:off x="1435946" y="3429867"/>
          <a:ext cx="6946053" cy="1828800"/>
        </a:xfrm>
        <a:prstGeom prst="roundRect">
          <a:avLst>
            <a:gd name="adj" fmla="val 1667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Benefits will be now valued with a cap of Rs 2,000,000</a:t>
          </a:r>
        </a:p>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Reduction in liability to be recognized in P&amp;L under the heading Prior Service Cost/ (Credit)</a:t>
          </a:r>
        </a:p>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The Prior Service Cost/ (Credit) will be amortized over the expected future working life of employees</a:t>
          </a:r>
          <a:endParaRPr lang="en-IN" sz="2000" kern="1200" dirty="0">
            <a:latin typeface="Trebuchet MS" panose="020B0603020202020204" pitchFamily="34" charset="0"/>
          </a:endParaRPr>
        </a:p>
      </dsp:txBody>
      <dsp:txXfrm>
        <a:off x="1525237" y="3519158"/>
        <a:ext cx="6767471" cy="16502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D84DD-600B-4072-ACC5-67FD79132EC8}">
      <dsp:nvSpPr>
        <dsp:cNvPr id="0" name=""/>
        <dsp:cNvSpPr/>
      </dsp:nvSpPr>
      <dsp:spPr>
        <a:xfrm>
          <a:off x="0" y="159999"/>
          <a:ext cx="8382000" cy="829733"/>
        </a:xfrm>
        <a:prstGeom prst="roundRect">
          <a:avLst>
            <a:gd name="adj" fmla="val 1000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rebuchet MS" panose="020B0603020202020204" pitchFamily="34" charset="0"/>
            </a:rPr>
            <a:t>Using basic salary instead of gross salary to </a:t>
          </a:r>
          <a:r>
            <a:rPr lang="en-US" sz="2400" kern="1200" dirty="0" err="1">
              <a:latin typeface="Trebuchet MS" panose="020B0603020202020204" pitchFamily="34" charset="0"/>
            </a:rPr>
            <a:t>encash</a:t>
          </a:r>
          <a:r>
            <a:rPr lang="en-US" sz="2400" kern="1200" dirty="0">
              <a:latin typeface="Trebuchet MS" panose="020B0603020202020204" pitchFamily="34" charset="0"/>
            </a:rPr>
            <a:t> leaves</a:t>
          </a:r>
          <a:endParaRPr lang="en-IN" sz="2400" kern="1200" dirty="0">
            <a:latin typeface="Trebuchet MS" panose="020B0603020202020204" pitchFamily="34" charset="0"/>
          </a:endParaRPr>
        </a:p>
      </dsp:txBody>
      <dsp:txXfrm>
        <a:off x="24302" y="184301"/>
        <a:ext cx="8333396" cy="781129"/>
      </dsp:txXfrm>
    </dsp:sp>
    <dsp:sp modelId="{8F4AACE6-6069-4659-BC66-2D40068BCE03}">
      <dsp:nvSpPr>
        <dsp:cNvPr id="0" name=""/>
        <dsp:cNvSpPr/>
      </dsp:nvSpPr>
      <dsp:spPr>
        <a:xfrm>
          <a:off x="0" y="1573106"/>
          <a:ext cx="1354666" cy="1354666"/>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472735-FB4A-4E62-A1DA-14F93FB09DCC}">
      <dsp:nvSpPr>
        <dsp:cNvPr id="0" name=""/>
        <dsp:cNvSpPr/>
      </dsp:nvSpPr>
      <dsp:spPr>
        <a:xfrm>
          <a:off x="1435946" y="1233573"/>
          <a:ext cx="6946053" cy="2033734"/>
        </a:xfrm>
        <a:prstGeom prst="roundRect">
          <a:avLst>
            <a:gd name="adj" fmla="val 1667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IN" sz="2000" kern="1200" dirty="0">
              <a:latin typeface="Trebuchet MS" panose="020B0603020202020204" pitchFamily="34" charset="0"/>
            </a:rPr>
            <a:t>Benefits will now be valued using basic salary instead of gross salary</a:t>
          </a:r>
        </a:p>
        <a:p>
          <a:pPr marL="0" lvl="0" indent="0" algn="l" defTabSz="889000">
            <a:lnSpc>
              <a:spcPct val="90000"/>
            </a:lnSpc>
            <a:spcBef>
              <a:spcPct val="0"/>
            </a:spcBef>
            <a:spcAft>
              <a:spcPct val="35000"/>
            </a:spcAft>
            <a:buNone/>
          </a:pPr>
          <a:r>
            <a:rPr lang="en-IN" sz="2000" kern="1200" dirty="0">
              <a:latin typeface="Trebuchet MS" panose="020B0603020202020204" pitchFamily="34" charset="0"/>
            </a:rPr>
            <a:t>Any reduction in liability </a:t>
          </a:r>
          <a:r>
            <a:rPr lang="en-US" sz="2000" kern="1200" dirty="0">
              <a:latin typeface="Trebuchet MS" panose="020B0603020202020204" pitchFamily="34" charset="0"/>
            </a:rPr>
            <a:t>to be recognized immediately in P&amp;L under the heading Past Service Cost/ (Credit)</a:t>
          </a:r>
        </a:p>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Current service cost to be re-stated based on revised rules</a:t>
          </a:r>
          <a:endParaRPr lang="en-IN" sz="2000" kern="1200" dirty="0">
            <a:latin typeface="Trebuchet MS" panose="020B0603020202020204" pitchFamily="34" charset="0"/>
          </a:endParaRPr>
        </a:p>
      </dsp:txBody>
      <dsp:txXfrm>
        <a:off x="1535243" y="1332870"/>
        <a:ext cx="6747459" cy="1835140"/>
      </dsp:txXfrm>
    </dsp:sp>
    <dsp:sp modelId="{33849878-C5F1-4E82-8F5A-B1F5B2642BC4}">
      <dsp:nvSpPr>
        <dsp:cNvPr id="0" name=""/>
        <dsp:cNvSpPr/>
      </dsp:nvSpPr>
      <dsp:spPr>
        <a:xfrm>
          <a:off x="0" y="3666933"/>
          <a:ext cx="1354666" cy="1354666"/>
        </a:xfrm>
        <a:prstGeom prst="roundRect">
          <a:avLst>
            <a:gd name="adj" fmla="val 166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2A09A2-0F68-4597-8389-83D57F68E872}">
      <dsp:nvSpPr>
        <dsp:cNvPr id="0" name=""/>
        <dsp:cNvSpPr/>
      </dsp:nvSpPr>
      <dsp:spPr>
        <a:xfrm>
          <a:off x="1435946" y="3429867"/>
          <a:ext cx="6946053" cy="1828800"/>
        </a:xfrm>
        <a:prstGeom prst="roundRect">
          <a:avLst>
            <a:gd name="adj" fmla="val 1667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Company doesn’t value its leave plan as per US GAAP</a:t>
          </a:r>
        </a:p>
      </dsp:txBody>
      <dsp:txXfrm>
        <a:off x="1525237" y="3519158"/>
        <a:ext cx="6767471" cy="16502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D84DD-600B-4072-ACC5-67FD79132EC8}">
      <dsp:nvSpPr>
        <dsp:cNvPr id="0" name=""/>
        <dsp:cNvSpPr/>
      </dsp:nvSpPr>
      <dsp:spPr>
        <a:xfrm>
          <a:off x="0" y="159999"/>
          <a:ext cx="8382000" cy="829733"/>
        </a:xfrm>
        <a:prstGeom prst="roundRect">
          <a:avLst>
            <a:gd name="adj" fmla="val 1000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rebuchet MS" panose="020B0603020202020204" pitchFamily="34" charset="0"/>
            </a:rPr>
            <a:t>Reduction in accumulation cap of leaves</a:t>
          </a:r>
          <a:endParaRPr lang="en-IN" sz="2400" kern="1200" dirty="0">
            <a:latin typeface="Trebuchet MS" panose="020B0603020202020204" pitchFamily="34" charset="0"/>
          </a:endParaRPr>
        </a:p>
      </dsp:txBody>
      <dsp:txXfrm>
        <a:off x="24302" y="184301"/>
        <a:ext cx="8333396" cy="781129"/>
      </dsp:txXfrm>
    </dsp:sp>
    <dsp:sp modelId="{8F4AACE6-6069-4659-BC66-2D40068BCE03}">
      <dsp:nvSpPr>
        <dsp:cNvPr id="0" name=""/>
        <dsp:cNvSpPr/>
      </dsp:nvSpPr>
      <dsp:spPr>
        <a:xfrm>
          <a:off x="0" y="1573106"/>
          <a:ext cx="1354666" cy="1354666"/>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472735-FB4A-4E62-A1DA-14F93FB09DCC}">
      <dsp:nvSpPr>
        <dsp:cNvPr id="0" name=""/>
        <dsp:cNvSpPr/>
      </dsp:nvSpPr>
      <dsp:spPr>
        <a:xfrm>
          <a:off x="1435946" y="1233573"/>
          <a:ext cx="6946053" cy="2033734"/>
        </a:xfrm>
        <a:prstGeom prst="roundRect">
          <a:avLst>
            <a:gd name="adj" fmla="val 1667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IN" sz="2000" kern="1200" dirty="0">
              <a:latin typeface="Trebuchet MS" panose="020B0603020202020204" pitchFamily="34" charset="0"/>
            </a:rPr>
            <a:t>Benefits will now be valued with a reduced cap of 40 days instead of 55 days</a:t>
          </a:r>
        </a:p>
        <a:p>
          <a:pPr marL="0" lvl="0" indent="0" algn="l" defTabSz="889000">
            <a:lnSpc>
              <a:spcPct val="90000"/>
            </a:lnSpc>
            <a:spcBef>
              <a:spcPct val="0"/>
            </a:spcBef>
            <a:spcAft>
              <a:spcPct val="35000"/>
            </a:spcAft>
            <a:buNone/>
          </a:pPr>
          <a:r>
            <a:rPr lang="en-IN" sz="2000" kern="1200" dirty="0">
              <a:latin typeface="Trebuchet MS" panose="020B0603020202020204" pitchFamily="34" charset="0"/>
            </a:rPr>
            <a:t>Any reduction in liability </a:t>
          </a:r>
          <a:r>
            <a:rPr lang="en-US" sz="2000" kern="1200" dirty="0">
              <a:latin typeface="Trebuchet MS" panose="020B0603020202020204" pitchFamily="34" charset="0"/>
            </a:rPr>
            <a:t>to be recognized immediately in P&amp;L under the heading Past Service Cost/ (Credit)</a:t>
          </a:r>
        </a:p>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Current service cost to be re-stated based on revised rules</a:t>
          </a:r>
          <a:endParaRPr lang="en-IN" sz="2000" kern="1200" dirty="0">
            <a:latin typeface="Trebuchet MS" panose="020B0603020202020204" pitchFamily="34" charset="0"/>
          </a:endParaRPr>
        </a:p>
      </dsp:txBody>
      <dsp:txXfrm>
        <a:off x="1535243" y="1332870"/>
        <a:ext cx="6747459" cy="1835140"/>
      </dsp:txXfrm>
    </dsp:sp>
    <dsp:sp modelId="{33849878-C5F1-4E82-8F5A-B1F5B2642BC4}">
      <dsp:nvSpPr>
        <dsp:cNvPr id="0" name=""/>
        <dsp:cNvSpPr/>
      </dsp:nvSpPr>
      <dsp:spPr>
        <a:xfrm>
          <a:off x="0" y="3666933"/>
          <a:ext cx="1354666" cy="1354666"/>
        </a:xfrm>
        <a:prstGeom prst="roundRect">
          <a:avLst>
            <a:gd name="adj" fmla="val 166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2A09A2-0F68-4597-8389-83D57F68E872}">
      <dsp:nvSpPr>
        <dsp:cNvPr id="0" name=""/>
        <dsp:cNvSpPr/>
      </dsp:nvSpPr>
      <dsp:spPr>
        <a:xfrm>
          <a:off x="1435946" y="3429867"/>
          <a:ext cx="6946053" cy="1828800"/>
        </a:xfrm>
        <a:prstGeom prst="roundRect">
          <a:avLst>
            <a:gd name="adj" fmla="val 1667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Company doesn’t value its leave plan as per US GAAP</a:t>
          </a:r>
        </a:p>
      </dsp:txBody>
      <dsp:txXfrm>
        <a:off x="1525237" y="3519158"/>
        <a:ext cx="6767471" cy="165021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D84DD-600B-4072-ACC5-67FD79132EC8}">
      <dsp:nvSpPr>
        <dsp:cNvPr id="0" name=""/>
        <dsp:cNvSpPr/>
      </dsp:nvSpPr>
      <dsp:spPr>
        <a:xfrm>
          <a:off x="0" y="159999"/>
          <a:ext cx="8382000" cy="829733"/>
        </a:xfrm>
        <a:prstGeom prst="roundRect">
          <a:avLst>
            <a:gd name="adj" fmla="val 1000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rebuchet MS" panose="020B0603020202020204" pitchFamily="34" charset="0"/>
            </a:rPr>
            <a:t>Closing the pension plan to new entrants</a:t>
          </a:r>
          <a:endParaRPr lang="en-IN" sz="2400" kern="1200" dirty="0">
            <a:latin typeface="Trebuchet MS" panose="020B0603020202020204" pitchFamily="34" charset="0"/>
          </a:endParaRPr>
        </a:p>
      </dsp:txBody>
      <dsp:txXfrm>
        <a:off x="24302" y="184301"/>
        <a:ext cx="8333396" cy="781129"/>
      </dsp:txXfrm>
    </dsp:sp>
    <dsp:sp modelId="{8F4AACE6-6069-4659-BC66-2D40068BCE03}">
      <dsp:nvSpPr>
        <dsp:cNvPr id="0" name=""/>
        <dsp:cNvSpPr/>
      </dsp:nvSpPr>
      <dsp:spPr>
        <a:xfrm>
          <a:off x="0" y="1573106"/>
          <a:ext cx="1354666" cy="1354666"/>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472735-FB4A-4E62-A1DA-14F93FB09DCC}">
      <dsp:nvSpPr>
        <dsp:cNvPr id="0" name=""/>
        <dsp:cNvSpPr/>
      </dsp:nvSpPr>
      <dsp:spPr>
        <a:xfrm>
          <a:off x="1435946" y="1233573"/>
          <a:ext cx="6946053" cy="2033734"/>
        </a:xfrm>
        <a:prstGeom prst="roundRect">
          <a:avLst>
            <a:gd name="adj" fmla="val 1667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No immediate impact on accounting results</a:t>
          </a:r>
        </a:p>
      </dsp:txBody>
      <dsp:txXfrm>
        <a:off x="1535243" y="1332870"/>
        <a:ext cx="6747459" cy="1835140"/>
      </dsp:txXfrm>
    </dsp:sp>
    <dsp:sp modelId="{33849878-C5F1-4E82-8F5A-B1F5B2642BC4}">
      <dsp:nvSpPr>
        <dsp:cNvPr id="0" name=""/>
        <dsp:cNvSpPr/>
      </dsp:nvSpPr>
      <dsp:spPr>
        <a:xfrm>
          <a:off x="0" y="3666933"/>
          <a:ext cx="1354666" cy="1354666"/>
        </a:xfrm>
        <a:prstGeom prst="roundRect">
          <a:avLst>
            <a:gd name="adj" fmla="val 166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2A09A2-0F68-4597-8389-83D57F68E872}">
      <dsp:nvSpPr>
        <dsp:cNvPr id="0" name=""/>
        <dsp:cNvSpPr/>
      </dsp:nvSpPr>
      <dsp:spPr>
        <a:xfrm>
          <a:off x="1435946" y="3429867"/>
          <a:ext cx="6946053" cy="1828800"/>
        </a:xfrm>
        <a:prstGeom prst="roundRect">
          <a:avLst>
            <a:gd name="adj" fmla="val 16670"/>
          </a:avLst>
        </a:prstGeom>
        <a:solidFill>
          <a:srgbClr val="1262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No immediate impact, however period of amortization of gains &amp; losses will reduce over time leading to faster recognition</a:t>
          </a:r>
        </a:p>
      </dsp:txBody>
      <dsp:txXfrm>
        <a:off x="1525237" y="3519158"/>
        <a:ext cx="6767471" cy="165021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20-01-2021</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1/20/2021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10000"/>
          </a:bodyPr>
          <a:lstStyle/>
          <a:p>
            <a:r>
              <a:rPr lang="en-US" i="1" dirty="0"/>
              <a:t>Discount rate:</a:t>
            </a:r>
          </a:p>
          <a:p>
            <a:r>
              <a:rPr lang="en-IN" sz="1200" dirty="0">
                <a:latin typeface="Trebuchet MS" panose="020B0603020202020204" pitchFamily="34" charset="0"/>
              </a:rPr>
              <a:t>No change in methodology.</a:t>
            </a:r>
          </a:p>
          <a:p>
            <a:r>
              <a:rPr lang="en-IN" sz="1200" dirty="0">
                <a:latin typeface="Trebuchet MS" panose="020B0603020202020204" pitchFamily="34" charset="0"/>
              </a:rPr>
              <a:t>Discount rate under Indian GAAP has been in the range of 6%-6.5% (yields on government bonds) and 7.0%-7.5% for Corporate Bonds to be applied under US GAAP.</a:t>
            </a:r>
          </a:p>
          <a:p>
            <a:r>
              <a:rPr lang="en-IN" sz="1200" dirty="0">
                <a:latin typeface="Trebuchet MS" panose="020B0603020202020204" pitchFamily="34" charset="0"/>
              </a:rPr>
              <a:t>As per prescribed accounting standards</a:t>
            </a:r>
          </a:p>
          <a:p>
            <a:r>
              <a:rPr lang="en-IN" sz="1200" dirty="0">
                <a:latin typeface="Trebuchet MS" panose="020B0603020202020204" pitchFamily="34" charset="0"/>
              </a:rPr>
              <a:t>As these are based on market yields, there is not much flexibility to use an average or a smoothed rate.</a:t>
            </a:r>
          </a:p>
          <a:p>
            <a:endParaRPr lang="en-IN" sz="1200" dirty="0">
              <a:latin typeface="Trebuchet MS" panose="020B0603020202020204" pitchFamily="34" charset="0"/>
            </a:endParaRPr>
          </a:p>
          <a:p>
            <a:r>
              <a:rPr lang="en-IN" sz="1200" i="1" dirty="0">
                <a:latin typeface="Trebuchet MS" panose="020B0603020202020204" pitchFamily="34" charset="0"/>
              </a:rPr>
              <a:t>Salary growth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We would expect the disruption on account of COVID to be short term in nature and a long term salary growth assumption should still be applied in the valuations on line with the guidance in the accounting standards.</a:t>
            </a:r>
          </a:p>
          <a:p>
            <a:r>
              <a:rPr lang="en-IN" sz="1200" dirty="0">
                <a:latin typeface="Trebuchet MS" panose="020B0603020202020204" pitchFamily="34" charset="0"/>
              </a:rPr>
              <a:t>A staggered increased could be adopted as shown in the slide.</a:t>
            </a:r>
            <a:endParaRPr lang="en-IN"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It has also been disclosed that the company has temporarily reduced salaries by 15%. Most likely this would not have an impact on Defined Benefit Retirement plans (like Gratuity, Leave and Pension) as those are paid on last drawn salary at the time of exit. Therefore this aspect can be ignored in the valuations.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rebuchet MS" panose="020B0603020202020204" pitchFamily="34" charset="0"/>
              </a:rPr>
              <a:t>Attrition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May be kept unchanged as the rise in involuntary attrition will offset the fall in voluntary attrition.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Hospitality sector is expected to take a longer time to recover from the COVID shocks.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Mortality rate:</a:t>
            </a:r>
          </a:p>
          <a:p>
            <a:r>
              <a:rPr lang="en-IN" sz="1200" dirty="0">
                <a:latin typeface="Trebuchet MS" panose="020B0603020202020204" pitchFamily="34" charset="0"/>
              </a:rPr>
              <a:t>No change recommended as a result of COVID.</a:t>
            </a:r>
          </a:p>
          <a:p>
            <a:r>
              <a:rPr lang="en-IN" sz="1200" dirty="0">
                <a:latin typeface="Trebuchet MS" panose="020B0603020202020204" pitchFamily="34" charset="0"/>
              </a:rPr>
              <a:t>However if the pension is bought out with insurer, incorporate any change in the annuity rates made by the insurer.</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The long term impact of COVID 19 on mortality rates is unknown. Therefore monitor developments on the published mortality rates/tables.</a:t>
            </a:r>
            <a:endParaRPr lang="en-US" sz="1200" i="0" dirty="0">
              <a:latin typeface="Trebuchet MS" panose="020B0603020202020204" pitchFamily="34" charset="0"/>
            </a:endParaRPr>
          </a:p>
          <a:p>
            <a:endParaRPr lang="en-US" sz="120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14481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10000"/>
          </a:bodyPr>
          <a:lstStyle/>
          <a:p>
            <a:r>
              <a:rPr lang="en-US" i="1" dirty="0"/>
              <a:t>Discount rate:</a:t>
            </a:r>
          </a:p>
          <a:p>
            <a:r>
              <a:rPr lang="en-IN" sz="1200" dirty="0">
                <a:latin typeface="Trebuchet MS" panose="020B0603020202020204" pitchFamily="34" charset="0"/>
              </a:rPr>
              <a:t>No change in methodology.</a:t>
            </a:r>
          </a:p>
          <a:p>
            <a:r>
              <a:rPr lang="en-IN" sz="1200" dirty="0">
                <a:latin typeface="Trebuchet MS" panose="020B0603020202020204" pitchFamily="34" charset="0"/>
              </a:rPr>
              <a:t>Discount rate under Indian GAAP has been in the range of 6%-6.5% (yields on government bonds) and 7.0%-7.5% for Corporate Bonds to be applied under US GAAP.</a:t>
            </a:r>
          </a:p>
          <a:p>
            <a:r>
              <a:rPr lang="en-IN" sz="1200" dirty="0">
                <a:latin typeface="Trebuchet MS" panose="020B0603020202020204" pitchFamily="34" charset="0"/>
              </a:rPr>
              <a:t>As per prescribed accounting standards</a:t>
            </a:r>
          </a:p>
          <a:p>
            <a:r>
              <a:rPr lang="en-IN" sz="1200" dirty="0">
                <a:latin typeface="Trebuchet MS" panose="020B0603020202020204" pitchFamily="34" charset="0"/>
              </a:rPr>
              <a:t>As these are based on market yields, there is not much flexibility to use an average or a smoothed rate.</a:t>
            </a:r>
          </a:p>
          <a:p>
            <a:endParaRPr lang="en-IN" sz="1200" dirty="0">
              <a:latin typeface="Trebuchet MS" panose="020B0603020202020204" pitchFamily="34" charset="0"/>
            </a:endParaRPr>
          </a:p>
          <a:p>
            <a:r>
              <a:rPr lang="en-IN" sz="1200" i="1" dirty="0">
                <a:latin typeface="Trebuchet MS" panose="020B0603020202020204" pitchFamily="34" charset="0"/>
              </a:rPr>
              <a:t>Salary growth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We would expect the disruption on account of COVID to be short term in nature and a long term salary growth assumption should still be applied in the valuations on line with the guidance in the accounting standards.</a:t>
            </a:r>
          </a:p>
          <a:p>
            <a:r>
              <a:rPr lang="en-IN" sz="1200" dirty="0">
                <a:latin typeface="Trebuchet MS" panose="020B0603020202020204" pitchFamily="34" charset="0"/>
              </a:rPr>
              <a:t>A staggered increased could be adopted as shown in the slide.</a:t>
            </a:r>
            <a:endParaRPr lang="en-IN"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It has also been disclosed that the company has temporarily reduced salaries by 15%. Most likely this would not have an impact on Defined Benefit Retirement plans (like Gratuity, Leave and Pension) as those are paid on last drawn salary at the time of exit. Therefore this aspect can be ignored in the valuations.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rebuchet MS" panose="020B0603020202020204" pitchFamily="34" charset="0"/>
              </a:rPr>
              <a:t>Attrition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May be kept unchanged as the rise in involuntary attrition will offset the fall in voluntary attrition.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Hospitality sector is expected to take a longer time to recover from the COVID shocks.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Mortality rate:</a:t>
            </a:r>
          </a:p>
          <a:p>
            <a:r>
              <a:rPr lang="en-IN" sz="1200" dirty="0">
                <a:latin typeface="Trebuchet MS" panose="020B0603020202020204" pitchFamily="34" charset="0"/>
              </a:rPr>
              <a:t>No change recommended as a result of COVID.</a:t>
            </a:r>
          </a:p>
          <a:p>
            <a:r>
              <a:rPr lang="en-IN" sz="1200" dirty="0">
                <a:latin typeface="Trebuchet MS" panose="020B0603020202020204" pitchFamily="34" charset="0"/>
              </a:rPr>
              <a:t>However if the pension is bought out with insurer, incorporate any change in the annuity rates made by the insurer.</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The long term impact of COVID 19 on mortality rates is unknown. Therefore monitor developments on the published mortality rates/tables.</a:t>
            </a:r>
            <a:endParaRPr lang="en-US" sz="1200" i="0" dirty="0">
              <a:latin typeface="Trebuchet MS" panose="020B0603020202020204" pitchFamily="34" charset="0"/>
            </a:endParaRPr>
          </a:p>
          <a:p>
            <a:endParaRPr lang="en-US" sz="120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898377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10000"/>
          </a:bodyPr>
          <a:lstStyle/>
          <a:p>
            <a:r>
              <a:rPr lang="en-US" i="1" dirty="0"/>
              <a:t>Discount rate:</a:t>
            </a:r>
          </a:p>
          <a:p>
            <a:r>
              <a:rPr lang="en-IN" sz="1200" dirty="0">
                <a:latin typeface="Trebuchet MS" panose="020B0603020202020204" pitchFamily="34" charset="0"/>
              </a:rPr>
              <a:t>No change in methodology.</a:t>
            </a:r>
          </a:p>
          <a:p>
            <a:r>
              <a:rPr lang="en-IN" sz="1200" dirty="0">
                <a:latin typeface="Trebuchet MS" panose="020B0603020202020204" pitchFamily="34" charset="0"/>
              </a:rPr>
              <a:t>Discount rate under Indian GAAP has been in the range of 6%-6.5% (yields on government bonds) and 7.0%-7.5% for Corporate Bonds to be applied under US GAAP.</a:t>
            </a:r>
          </a:p>
          <a:p>
            <a:r>
              <a:rPr lang="en-IN" sz="1200" dirty="0">
                <a:latin typeface="Trebuchet MS" panose="020B0603020202020204" pitchFamily="34" charset="0"/>
              </a:rPr>
              <a:t>As per prescribed accounting standards</a:t>
            </a:r>
          </a:p>
          <a:p>
            <a:r>
              <a:rPr lang="en-IN" sz="1200" dirty="0">
                <a:latin typeface="Trebuchet MS" panose="020B0603020202020204" pitchFamily="34" charset="0"/>
              </a:rPr>
              <a:t>As these are based on market yields, there is not much flexibility to use an average or a smoothed rate.</a:t>
            </a:r>
          </a:p>
          <a:p>
            <a:endParaRPr lang="en-IN" sz="1200" dirty="0">
              <a:latin typeface="Trebuchet MS" panose="020B0603020202020204" pitchFamily="34" charset="0"/>
            </a:endParaRPr>
          </a:p>
          <a:p>
            <a:r>
              <a:rPr lang="en-IN" sz="1200" i="1" dirty="0">
                <a:latin typeface="Trebuchet MS" panose="020B0603020202020204" pitchFamily="34" charset="0"/>
              </a:rPr>
              <a:t>Salary growth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We would expect the disruption on account of COVID to be short term in nature and a long term salary growth assumption should still be applied in the valuations on line with the guidance in the accounting standards.</a:t>
            </a:r>
          </a:p>
          <a:p>
            <a:r>
              <a:rPr lang="en-IN" sz="1200" dirty="0">
                <a:latin typeface="Trebuchet MS" panose="020B0603020202020204" pitchFamily="34" charset="0"/>
              </a:rPr>
              <a:t>A staggered increased could be adopted as shown in the slide.</a:t>
            </a:r>
            <a:endParaRPr lang="en-IN"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It has also been disclosed that the company has temporarily reduced salaries by 15%. Most likely this would not have an impact on Defined Benefit Retirement plans (like Gratuity, Leave and Pension) as those are paid on last drawn salary at the time of exit. Therefore this aspect can be ignored in the valuations.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rebuchet MS" panose="020B0603020202020204" pitchFamily="34" charset="0"/>
              </a:rPr>
              <a:t>Attrition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May be kept unchanged as the rise in involuntary attrition will offset the fall in voluntary attrition.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Hospitality sector is expected to take a longer time to recover from the COVID shocks.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Mortality rate:</a:t>
            </a:r>
          </a:p>
          <a:p>
            <a:r>
              <a:rPr lang="en-IN" sz="1200" dirty="0">
                <a:latin typeface="Trebuchet MS" panose="020B0603020202020204" pitchFamily="34" charset="0"/>
              </a:rPr>
              <a:t>No change recommended as a result of COVID.</a:t>
            </a:r>
          </a:p>
          <a:p>
            <a:r>
              <a:rPr lang="en-IN" sz="1200" dirty="0">
                <a:latin typeface="Trebuchet MS" panose="020B0603020202020204" pitchFamily="34" charset="0"/>
              </a:rPr>
              <a:t>However if the pension is bought out with insurer, incorporate any change in the annuity rates made by the insurer.</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The long term impact of COVID 19 on mortality rates is unknown. Therefore monitor developments on the published mortality rates/tables.</a:t>
            </a:r>
            <a:endParaRPr lang="en-US" sz="1200" i="0" dirty="0">
              <a:latin typeface="Trebuchet MS" panose="020B0603020202020204" pitchFamily="34" charset="0"/>
            </a:endParaRPr>
          </a:p>
          <a:p>
            <a:endParaRPr lang="en-US" sz="120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233047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10000"/>
          </a:bodyPr>
          <a:lstStyle/>
          <a:p>
            <a:r>
              <a:rPr lang="en-US" i="1" dirty="0"/>
              <a:t>Discount rate:</a:t>
            </a:r>
          </a:p>
          <a:p>
            <a:r>
              <a:rPr lang="en-IN" sz="1200" dirty="0">
                <a:latin typeface="Trebuchet MS" panose="020B0603020202020204" pitchFamily="34" charset="0"/>
              </a:rPr>
              <a:t>No change in methodology.</a:t>
            </a:r>
          </a:p>
          <a:p>
            <a:r>
              <a:rPr lang="en-IN" sz="1200" dirty="0">
                <a:latin typeface="Trebuchet MS" panose="020B0603020202020204" pitchFamily="34" charset="0"/>
              </a:rPr>
              <a:t>Discount rate under Indian GAAP has been in the range of 6%-6.5% (yields on government bonds) and 7.0%-7.5% for Corporate Bonds to be applied under US GAAP.</a:t>
            </a:r>
          </a:p>
          <a:p>
            <a:r>
              <a:rPr lang="en-IN" sz="1200" dirty="0">
                <a:latin typeface="Trebuchet MS" panose="020B0603020202020204" pitchFamily="34" charset="0"/>
              </a:rPr>
              <a:t>As per prescribed accounting standards</a:t>
            </a:r>
          </a:p>
          <a:p>
            <a:r>
              <a:rPr lang="en-IN" sz="1200" dirty="0">
                <a:latin typeface="Trebuchet MS" panose="020B0603020202020204" pitchFamily="34" charset="0"/>
              </a:rPr>
              <a:t>As these are based on market yields, there is not much flexibility to use an average or a smoothed rate.</a:t>
            </a:r>
          </a:p>
          <a:p>
            <a:endParaRPr lang="en-IN" sz="1200" dirty="0">
              <a:latin typeface="Trebuchet MS" panose="020B0603020202020204" pitchFamily="34" charset="0"/>
            </a:endParaRPr>
          </a:p>
          <a:p>
            <a:r>
              <a:rPr lang="en-IN" sz="1200" i="1" dirty="0">
                <a:latin typeface="Trebuchet MS" panose="020B0603020202020204" pitchFamily="34" charset="0"/>
              </a:rPr>
              <a:t>Salary growth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We would expect the disruption on account of COVID to be short term in nature and a long term salary growth assumption should still be applied in the valuations on line with the guidance in the accounting standards.</a:t>
            </a:r>
          </a:p>
          <a:p>
            <a:r>
              <a:rPr lang="en-IN" sz="1200" dirty="0">
                <a:latin typeface="Trebuchet MS" panose="020B0603020202020204" pitchFamily="34" charset="0"/>
              </a:rPr>
              <a:t>A staggered increased could be adopted as shown in the slide.</a:t>
            </a:r>
            <a:endParaRPr lang="en-IN"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It has also been disclosed that the company has temporarily reduced salaries by 15%. Most likely this would not have an impact on Defined Benefit Retirement plans (like Gratuity, Leave and Pension) as those are paid on last drawn salary at the time of exit. Therefore this aspect can be ignored in the valuations.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rebuchet MS" panose="020B0603020202020204" pitchFamily="34" charset="0"/>
              </a:rPr>
              <a:t>Attrition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May be kept unchanged as the rise in involuntary attrition will offset the fall in voluntary attrition.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Hospitality sector is expected to take a longer time to recover from the COVID shocks.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Mortality rate:</a:t>
            </a:r>
          </a:p>
          <a:p>
            <a:r>
              <a:rPr lang="en-IN" sz="1200" dirty="0">
                <a:latin typeface="Trebuchet MS" panose="020B0603020202020204" pitchFamily="34" charset="0"/>
              </a:rPr>
              <a:t>No change recommended as a result of COVID.</a:t>
            </a:r>
          </a:p>
          <a:p>
            <a:r>
              <a:rPr lang="en-IN" sz="1200" dirty="0">
                <a:latin typeface="Trebuchet MS" panose="020B0603020202020204" pitchFamily="34" charset="0"/>
              </a:rPr>
              <a:t>However if the pension is bought out with insurer, incorporate any change in the annuity rates made by the insurer.</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The long term impact of COVID 19 on mortality rates is unknown. Therefore monitor developments on the published mortality rates/tables.</a:t>
            </a:r>
            <a:endParaRPr lang="en-US" sz="1200" i="0" dirty="0">
              <a:latin typeface="Trebuchet MS" panose="020B0603020202020204" pitchFamily="34" charset="0"/>
            </a:endParaRPr>
          </a:p>
          <a:p>
            <a:endParaRPr lang="en-US" sz="120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884460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200512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9330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9330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000820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212992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accounting standards under the two regimes provide the following guidance </a:t>
            </a:r>
            <a:r>
              <a:rPr lang="en-US" dirty="0" err="1"/>
              <a:t>w.r.t.</a:t>
            </a:r>
            <a:r>
              <a:rPr lang="en-US" dirty="0"/>
              <a:t> assumptions.</a:t>
            </a:r>
          </a:p>
          <a:p>
            <a:r>
              <a:rPr lang="en-US" dirty="0"/>
              <a:t>Additionally, APS 27 mentions that the latest relevant mortality should be referenced.</a:t>
            </a:r>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87417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10000"/>
          </a:bodyPr>
          <a:lstStyle/>
          <a:p>
            <a:r>
              <a:rPr lang="en-US" i="1" dirty="0"/>
              <a:t>Discount rate:</a:t>
            </a:r>
          </a:p>
          <a:p>
            <a:r>
              <a:rPr lang="en-IN" sz="1200" dirty="0">
                <a:latin typeface="Trebuchet MS" panose="020B0603020202020204" pitchFamily="34" charset="0"/>
              </a:rPr>
              <a:t>No change in methodology.</a:t>
            </a:r>
          </a:p>
          <a:p>
            <a:r>
              <a:rPr lang="en-IN" sz="1200" dirty="0">
                <a:latin typeface="Trebuchet MS" panose="020B0603020202020204" pitchFamily="34" charset="0"/>
              </a:rPr>
              <a:t>Discount rate under Indian GAAP has been in the range of 6%-6.5% (yields on government bonds) and 7.0%-7.5% for Corporate Bonds to be applied under US GAAP.</a:t>
            </a:r>
          </a:p>
          <a:p>
            <a:r>
              <a:rPr lang="en-IN" sz="1200" dirty="0">
                <a:latin typeface="Trebuchet MS" panose="020B0603020202020204" pitchFamily="34" charset="0"/>
              </a:rPr>
              <a:t>As per prescribed accounting standards</a:t>
            </a:r>
          </a:p>
          <a:p>
            <a:r>
              <a:rPr lang="en-IN" sz="1200" dirty="0">
                <a:latin typeface="Trebuchet MS" panose="020B0603020202020204" pitchFamily="34" charset="0"/>
              </a:rPr>
              <a:t>As these are based on market yields, there is not much flexibility to use an average or a smoothed rate.</a:t>
            </a:r>
          </a:p>
          <a:p>
            <a:endParaRPr lang="en-IN" sz="1200" dirty="0">
              <a:latin typeface="Trebuchet MS" panose="020B0603020202020204" pitchFamily="34" charset="0"/>
            </a:endParaRPr>
          </a:p>
          <a:p>
            <a:r>
              <a:rPr lang="en-IN" sz="1200" i="1" dirty="0">
                <a:latin typeface="Trebuchet MS" panose="020B0603020202020204" pitchFamily="34" charset="0"/>
              </a:rPr>
              <a:t>Salary growth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We would expect the disruption on account of COVID to be short term in nature and a long term salary growth assumption should still be applied in the valuations on line with the guidance in the accounting standards.</a:t>
            </a:r>
          </a:p>
          <a:p>
            <a:r>
              <a:rPr lang="en-IN" sz="1200" dirty="0">
                <a:latin typeface="Trebuchet MS" panose="020B0603020202020204" pitchFamily="34" charset="0"/>
              </a:rPr>
              <a:t>A staggered increased could be adopted as shown in the slide.</a:t>
            </a:r>
            <a:endParaRPr lang="en-IN"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It has also been disclosed that the company has temporarily reduced salaries by 15%. Most likely this would not have an impact on Defined Benefit Retirement plans (like Gratuity, Leave and Pension) as those are paid on last drawn salary at the time of exit. Therefore this aspect can be ignored in the valuations.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rebuchet MS" panose="020B0603020202020204" pitchFamily="34" charset="0"/>
              </a:rPr>
              <a:t>Attrition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May be kept unchanged as the rise in involuntary attrition will offset the fall in voluntary attrition.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Hospitality sector is expected to take a longer time to recover from the COVID shocks.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Mortality rate:</a:t>
            </a:r>
          </a:p>
          <a:p>
            <a:r>
              <a:rPr lang="en-IN" sz="1200" dirty="0">
                <a:latin typeface="Trebuchet MS" panose="020B0603020202020204" pitchFamily="34" charset="0"/>
              </a:rPr>
              <a:t>No change recommended as a result of COVID.</a:t>
            </a:r>
          </a:p>
          <a:p>
            <a:r>
              <a:rPr lang="en-IN" sz="1200" dirty="0">
                <a:latin typeface="Trebuchet MS" panose="020B0603020202020204" pitchFamily="34" charset="0"/>
              </a:rPr>
              <a:t>However if the pension is bought out with insurer, incorporate any change in the annuity rates made by the insurer.</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The long term impact of COVID 19 on mortality rates is unknown. Therefore monitor developments on the published mortality rates/tables.</a:t>
            </a:r>
            <a:endParaRPr lang="en-US" sz="1200" i="0" dirty="0">
              <a:latin typeface="Trebuchet MS" panose="020B0603020202020204" pitchFamily="34" charset="0"/>
            </a:endParaRPr>
          </a:p>
          <a:p>
            <a:endParaRPr lang="en-US" sz="120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297089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 business of the company, which is in the hospitality sector, has been adversely impacted due to COVID 19.</a:t>
            </a:r>
          </a:p>
          <a:p>
            <a:pPr marL="0" indent="0">
              <a:buFont typeface="Arial" panose="020B0604020202020204" pitchFamily="34" charset="0"/>
              <a:buNone/>
            </a:pPr>
            <a:r>
              <a:rPr lang="en-US" dirty="0"/>
              <a:t>As a result the company is proposing to make changes to its retirement benefit plans offered to employees which includes Gratuity, Leave encashment and Defined Benefit Pension Plans.</a:t>
            </a:r>
          </a:p>
          <a:p>
            <a:pPr marL="0" indent="0">
              <a:buFont typeface="Arial" panose="020B0604020202020204" pitchFamily="34" charset="0"/>
              <a:buNone/>
            </a:pPr>
            <a:r>
              <a:rPr lang="en-US" dirty="0"/>
              <a:t>A key summary of decisions taken by the company is given here.</a:t>
            </a:r>
          </a:p>
          <a:p>
            <a:r>
              <a:rPr lang="en-IN" dirty="0"/>
              <a:t>This presentation will focus on the review of assumptions in light of COVID and the accounting impact of the decisions taken by the company.</a:t>
            </a:r>
          </a:p>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820411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10000"/>
          </a:bodyPr>
          <a:lstStyle/>
          <a:p>
            <a:r>
              <a:rPr lang="en-US" i="1" dirty="0"/>
              <a:t>Discount rate:</a:t>
            </a:r>
          </a:p>
          <a:p>
            <a:r>
              <a:rPr lang="en-IN" sz="1200" dirty="0">
                <a:latin typeface="Trebuchet MS" panose="020B0603020202020204" pitchFamily="34" charset="0"/>
              </a:rPr>
              <a:t>No change in methodology.</a:t>
            </a:r>
          </a:p>
          <a:p>
            <a:r>
              <a:rPr lang="en-IN" sz="1200" dirty="0">
                <a:latin typeface="Trebuchet MS" panose="020B0603020202020204" pitchFamily="34" charset="0"/>
              </a:rPr>
              <a:t>Discount rate under Indian GAAP has been in the range of 6%-6.5% (yields on government bonds) and 7.0%-7.5% for Corporate Bonds to be applied under US GAAP.</a:t>
            </a:r>
          </a:p>
          <a:p>
            <a:r>
              <a:rPr lang="en-IN" sz="1200" dirty="0">
                <a:latin typeface="Trebuchet MS" panose="020B0603020202020204" pitchFamily="34" charset="0"/>
              </a:rPr>
              <a:t>As per prescribed accounting standards</a:t>
            </a:r>
          </a:p>
          <a:p>
            <a:r>
              <a:rPr lang="en-IN" sz="1200" dirty="0">
                <a:latin typeface="Trebuchet MS" panose="020B0603020202020204" pitchFamily="34" charset="0"/>
              </a:rPr>
              <a:t>As these are based on market yields, there is not much flexibility to use an average or a smoothed rate.</a:t>
            </a:r>
          </a:p>
          <a:p>
            <a:endParaRPr lang="en-IN" sz="1200" dirty="0">
              <a:latin typeface="Trebuchet MS" panose="020B0603020202020204" pitchFamily="34" charset="0"/>
            </a:endParaRPr>
          </a:p>
          <a:p>
            <a:r>
              <a:rPr lang="en-IN" sz="1200" i="1" dirty="0">
                <a:latin typeface="Trebuchet MS" panose="020B0603020202020204" pitchFamily="34" charset="0"/>
              </a:rPr>
              <a:t>Salary growth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We would expect the disruption on account of COVID to be short term in nature and a long term salary growth assumption should still be applied in the valuations on line with the guidance in the accounting standards.</a:t>
            </a:r>
          </a:p>
          <a:p>
            <a:r>
              <a:rPr lang="en-IN" sz="1200" dirty="0">
                <a:latin typeface="Trebuchet MS" panose="020B0603020202020204" pitchFamily="34" charset="0"/>
              </a:rPr>
              <a:t>A staggered increased could be adopted as shown in the slide.</a:t>
            </a:r>
            <a:endParaRPr lang="en-IN"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It has also been disclosed that the company has temporarily reduced salaries by 15%. Most likely this would not have an impact on Defined Benefit Retirement plans (like Gratuity, Leave and Pension) as those are paid on last drawn salary at the time of exit. Therefore this aspect can be ignored in the valuations.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rebuchet MS" panose="020B0603020202020204" pitchFamily="34" charset="0"/>
              </a:rPr>
              <a:t>Attrition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May be kept unchanged as the rise in involuntary attrition will offset the fall in voluntary attrition.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Hospitality sector is expected to take a longer time to recover from the COVID shocks.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Mortality rate:</a:t>
            </a:r>
          </a:p>
          <a:p>
            <a:r>
              <a:rPr lang="en-IN" sz="1200" dirty="0">
                <a:latin typeface="Trebuchet MS" panose="020B0603020202020204" pitchFamily="34" charset="0"/>
              </a:rPr>
              <a:t>No change recommended as a result of COVID.</a:t>
            </a:r>
          </a:p>
          <a:p>
            <a:r>
              <a:rPr lang="en-IN" sz="1200" dirty="0">
                <a:latin typeface="Trebuchet MS" panose="020B0603020202020204" pitchFamily="34" charset="0"/>
              </a:rPr>
              <a:t>However if the pension is bought out with insurer, incorporate any change in the annuity rates made by the insurer.</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The long term impact of COVID 19 on mortality rates is unknown. Therefore monitor developments on the published mortality rates/tables.</a:t>
            </a:r>
            <a:endParaRPr lang="en-US" sz="1200" i="0" dirty="0">
              <a:latin typeface="Trebuchet MS" panose="020B0603020202020204" pitchFamily="34" charset="0"/>
            </a:endParaRPr>
          </a:p>
          <a:p>
            <a:endParaRPr lang="en-US" sz="120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89376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10000"/>
          </a:bodyPr>
          <a:lstStyle/>
          <a:p>
            <a:r>
              <a:rPr lang="en-US" i="1" dirty="0"/>
              <a:t>Discount rate:</a:t>
            </a:r>
          </a:p>
          <a:p>
            <a:r>
              <a:rPr lang="en-IN" sz="1200" dirty="0">
                <a:latin typeface="Trebuchet MS" panose="020B0603020202020204" pitchFamily="34" charset="0"/>
              </a:rPr>
              <a:t>No change in methodology.</a:t>
            </a:r>
          </a:p>
          <a:p>
            <a:r>
              <a:rPr lang="en-IN" sz="1200" dirty="0">
                <a:latin typeface="Trebuchet MS" panose="020B0603020202020204" pitchFamily="34" charset="0"/>
              </a:rPr>
              <a:t>Discount rate under Indian GAAP has been in the range of 6%-6.5% (yields on government bonds) and 7.0%-7.5% for Corporate Bonds to be applied under US GAAP.</a:t>
            </a:r>
          </a:p>
          <a:p>
            <a:r>
              <a:rPr lang="en-IN" sz="1200" dirty="0">
                <a:latin typeface="Trebuchet MS" panose="020B0603020202020204" pitchFamily="34" charset="0"/>
              </a:rPr>
              <a:t>As per prescribed accounting standards</a:t>
            </a:r>
          </a:p>
          <a:p>
            <a:r>
              <a:rPr lang="en-IN" sz="1200" dirty="0">
                <a:latin typeface="Trebuchet MS" panose="020B0603020202020204" pitchFamily="34" charset="0"/>
              </a:rPr>
              <a:t>As these are based on market yields, there is not much flexibility to use an average or a smoothed rate.</a:t>
            </a:r>
          </a:p>
          <a:p>
            <a:endParaRPr lang="en-IN" sz="1200" dirty="0">
              <a:latin typeface="Trebuchet MS" panose="020B0603020202020204" pitchFamily="34" charset="0"/>
            </a:endParaRPr>
          </a:p>
          <a:p>
            <a:r>
              <a:rPr lang="en-IN" sz="1200" i="1" dirty="0">
                <a:latin typeface="Trebuchet MS" panose="020B0603020202020204" pitchFamily="34" charset="0"/>
              </a:rPr>
              <a:t>Salary growth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We would expect the disruption on account of COVID to be short term in nature and a long term salary growth assumption should still be applied in the valuations on line with the guidance in the accounting standards.</a:t>
            </a:r>
          </a:p>
          <a:p>
            <a:r>
              <a:rPr lang="en-IN" sz="1200" dirty="0">
                <a:latin typeface="Trebuchet MS" panose="020B0603020202020204" pitchFamily="34" charset="0"/>
              </a:rPr>
              <a:t>A staggered increased could be adopted as shown in the slide.</a:t>
            </a:r>
            <a:endParaRPr lang="en-IN"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It has also been disclosed that the company has temporarily reduced salaries by 15%. Most likely this would not have an impact on Defined Benefit Retirement plans (like Gratuity, Leave and Pension) as those are paid on last drawn salary at the time of exit. Therefore this aspect can be ignored in the valuations.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rebuchet MS" panose="020B0603020202020204" pitchFamily="34" charset="0"/>
              </a:rPr>
              <a:t>Attrition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May be kept unchanged as the rise in involuntary attrition will offset the fall in voluntary attrition.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Hospitality sector is expected to take a longer time to recover from the COVID shocks.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Mortality rate:</a:t>
            </a:r>
          </a:p>
          <a:p>
            <a:r>
              <a:rPr lang="en-IN" sz="1200" dirty="0">
                <a:latin typeface="Trebuchet MS" panose="020B0603020202020204" pitchFamily="34" charset="0"/>
              </a:rPr>
              <a:t>No change recommended as a result of COVID.</a:t>
            </a:r>
          </a:p>
          <a:p>
            <a:r>
              <a:rPr lang="en-IN" sz="1200" dirty="0">
                <a:latin typeface="Trebuchet MS" panose="020B0603020202020204" pitchFamily="34" charset="0"/>
              </a:rPr>
              <a:t>However if the pension is bought out with insurer, incorporate any change in the annuity rates made by the insurer.</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The long term impact of COVID 19 on mortality rates is unknown. Therefore monitor developments on the published mortality rates/tables.</a:t>
            </a:r>
            <a:endParaRPr lang="en-US" sz="1200" i="0" dirty="0">
              <a:latin typeface="Trebuchet MS" panose="020B0603020202020204" pitchFamily="34" charset="0"/>
            </a:endParaRPr>
          </a:p>
          <a:p>
            <a:endParaRPr lang="en-US" sz="120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647584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10000"/>
          </a:bodyPr>
          <a:lstStyle/>
          <a:p>
            <a:r>
              <a:rPr lang="en-US" i="1" dirty="0"/>
              <a:t>Discount rate:</a:t>
            </a:r>
          </a:p>
          <a:p>
            <a:r>
              <a:rPr lang="en-IN" sz="1200" dirty="0">
                <a:latin typeface="Trebuchet MS" panose="020B0603020202020204" pitchFamily="34" charset="0"/>
              </a:rPr>
              <a:t>No change in methodology.</a:t>
            </a:r>
          </a:p>
          <a:p>
            <a:r>
              <a:rPr lang="en-IN" sz="1200" dirty="0">
                <a:latin typeface="Trebuchet MS" panose="020B0603020202020204" pitchFamily="34" charset="0"/>
              </a:rPr>
              <a:t>Discount rate under Indian GAAP has been in the range of 6%-6.5% (yields on government bonds) and 7.0%-7.5% for Corporate Bonds to be applied under US GAAP.</a:t>
            </a:r>
          </a:p>
          <a:p>
            <a:r>
              <a:rPr lang="en-IN" sz="1200" dirty="0">
                <a:latin typeface="Trebuchet MS" panose="020B0603020202020204" pitchFamily="34" charset="0"/>
              </a:rPr>
              <a:t>As per prescribed accounting standards</a:t>
            </a:r>
          </a:p>
          <a:p>
            <a:r>
              <a:rPr lang="en-IN" sz="1200" dirty="0">
                <a:latin typeface="Trebuchet MS" panose="020B0603020202020204" pitchFamily="34" charset="0"/>
              </a:rPr>
              <a:t>As these are based on market yields, there is not much flexibility to use an average or a smoothed rate.</a:t>
            </a:r>
          </a:p>
          <a:p>
            <a:endParaRPr lang="en-IN" sz="1200" dirty="0">
              <a:latin typeface="Trebuchet MS" panose="020B0603020202020204" pitchFamily="34" charset="0"/>
            </a:endParaRPr>
          </a:p>
          <a:p>
            <a:r>
              <a:rPr lang="en-IN" sz="1200" i="1" dirty="0">
                <a:latin typeface="Trebuchet MS" panose="020B0603020202020204" pitchFamily="34" charset="0"/>
              </a:rPr>
              <a:t>Salary growth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We would expect the disruption on account of COVID to be short term in nature and a long term salary growth assumption should still be applied in the valuations on line with the guidance in the accounting standards.</a:t>
            </a:r>
          </a:p>
          <a:p>
            <a:r>
              <a:rPr lang="en-IN" sz="1200" dirty="0">
                <a:latin typeface="Trebuchet MS" panose="020B0603020202020204" pitchFamily="34" charset="0"/>
              </a:rPr>
              <a:t>A staggered increased could be adopted as shown in the slide.</a:t>
            </a:r>
            <a:endParaRPr lang="en-IN"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It has also been disclosed that the company has temporarily reduced salaries by 15%. Most likely this would not have an impact on Defined Benefit Retirement plans (like Gratuity, Leave and Pension) as those are paid on last drawn salary at the time of exit. Therefore this aspect can be ignored in the valuations.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rebuchet MS" panose="020B0603020202020204" pitchFamily="34" charset="0"/>
              </a:rPr>
              <a:t>Attrition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May be kept unchanged as the rise in involuntary attrition will offset the fall in voluntary attrition.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Hospitality sector is expected to take a longer time to recover from the COVID shocks.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Trebuchet MS" panose="020B0603020202020204" pitchFamily="34" charset="0"/>
              </a:rPr>
              <a:t>Mortality rate:</a:t>
            </a:r>
          </a:p>
          <a:p>
            <a:r>
              <a:rPr lang="en-IN" sz="1200" dirty="0">
                <a:latin typeface="Trebuchet MS" panose="020B0603020202020204" pitchFamily="34" charset="0"/>
              </a:rPr>
              <a:t>No change recommended as a result of COVID.</a:t>
            </a:r>
          </a:p>
          <a:p>
            <a:r>
              <a:rPr lang="en-IN" sz="1200" dirty="0">
                <a:latin typeface="Trebuchet MS" panose="020B0603020202020204" pitchFamily="34" charset="0"/>
              </a:rPr>
              <a:t>However if the pension is bought out with insurer, incorporate any change in the annuity rates made by the insurer.</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latin typeface="Trebuchet MS" panose="020B0603020202020204" pitchFamily="34" charset="0"/>
              </a:rPr>
              <a:t>The long term impact of COVID 19 on mortality rates is unknown. Therefore monitor developments on the published mortality rates/tables.</a:t>
            </a:r>
            <a:endParaRPr lang="en-US" sz="1200" i="0" dirty="0">
              <a:latin typeface="Trebuchet MS" panose="020B0603020202020204" pitchFamily="34" charset="0"/>
            </a:endParaRPr>
          </a:p>
          <a:p>
            <a:endParaRPr lang="en-US" sz="120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888121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image" Target="../media/image4.jpg"/><Relationship Id="rId7" Type="http://schemas.openxmlformats.org/officeDocument/2006/relationships/diagramLayout" Target="../diagrams/layout7.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Data" Target="../diagrams/data7.xml"/><Relationship Id="rId5" Type="http://schemas.openxmlformats.org/officeDocument/2006/relationships/image" Target="../media/image6.png"/><Relationship Id="rId10" Type="http://schemas.microsoft.com/office/2007/relationships/diagramDrawing" Target="../diagrams/drawing7.xml"/><Relationship Id="rId4" Type="http://schemas.openxmlformats.org/officeDocument/2006/relationships/image" Target="../media/image5.png"/><Relationship Id="rId9" Type="http://schemas.openxmlformats.org/officeDocument/2006/relationships/diagramColors" Target="../diagrams/colors7.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image" Target="../media/image4.jpg"/><Relationship Id="rId7" Type="http://schemas.openxmlformats.org/officeDocument/2006/relationships/diagramLayout" Target="../diagrams/layout8.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Data" Target="../diagrams/data8.xml"/><Relationship Id="rId5" Type="http://schemas.openxmlformats.org/officeDocument/2006/relationships/image" Target="../media/image6.png"/><Relationship Id="rId10" Type="http://schemas.microsoft.com/office/2007/relationships/diagramDrawing" Target="../diagrams/drawing8.xml"/><Relationship Id="rId4" Type="http://schemas.openxmlformats.org/officeDocument/2006/relationships/image" Target="../media/image5.png"/><Relationship Id="rId9" Type="http://schemas.openxmlformats.org/officeDocument/2006/relationships/diagramColors" Target="../diagrams/colors8.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4.jpg"/><Relationship Id="rId7" Type="http://schemas.openxmlformats.org/officeDocument/2006/relationships/diagramLayout" Target="../diagrams/layout9.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Data" Target="../diagrams/data9.xml"/><Relationship Id="rId5" Type="http://schemas.openxmlformats.org/officeDocument/2006/relationships/image" Target="../media/image6.png"/><Relationship Id="rId10" Type="http://schemas.microsoft.com/office/2007/relationships/diagramDrawing" Target="../diagrams/drawing9.xml"/><Relationship Id="rId4" Type="http://schemas.openxmlformats.org/officeDocument/2006/relationships/image" Target="../media/image5.png"/><Relationship Id="rId9" Type="http://schemas.openxmlformats.org/officeDocument/2006/relationships/diagramColors" Target="../diagrams/colors9.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4.jpg"/><Relationship Id="rId7" Type="http://schemas.openxmlformats.org/officeDocument/2006/relationships/diagramLayout" Target="../diagrams/layout10.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Data" Target="../diagrams/data10.xml"/><Relationship Id="rId5" Type="http://schemas.openxmlformats.org/officeDocument/2006/relationships/image" Target="../media/image6.png"/><Relationship Id="rId10" Type="http://schemas.microsoft.com/office/2007/relationships/diagramDrawing" Target="../diagrams/drawing10.xml"/><Relationship Id="rId4" Type="http://schemas.openxmlformats.org/officeDocument/2006/relationships/image" Target="../media/image5.png"/><Relationship Id="rId9" Type="http://schemas.openxmlformats.org/officeDocument/2006/relationships/diagramColors" Target="../diagrams/colors10.xml"/></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4.jpg"/><Relationship Id="rId7" Type="http://schemas.openxmlformats.org/officeDocument/2006/relationships/diagramLayout" Target="../diagrams/layout11.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Data" Target="../diagrams/data11.xml"/><Relationship Id="rId5" Type="http://schemas.openxmlformats.org/officeDocument/2006/relationships/image" Target="../media/image6.png"/><Relationship Id="rId10" Type="http://schemas.microsoft.com/office/2007/relationships/diagramDrawing" Target="../diagrams/drawing11.xml"/><Relationship Id="rId4" Type="http://schemas.openxmlformats.org/officeDocument/2006/relationships/image" Target="../media/image5.png"/><Relationship Id="rId9" Type="http://schemas.openxmlformats.org/officeDocument/2006/relationships/diagramColors" Target="../diagrams/colors11.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12.xml"/><Relationship Id="rId3" Type="http://schemas.openxmlformats.org/officeDocument/2006/relationships/image" Target="../media/image4.jpg"/><Relationship Id="rId7" Type="http://schemas.openxmlformats.org/officeDocument/2006/relationships/diagramLayout" Target="../diagrams/layout1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Data" Target="../diagrams/data12.xml"/><Relationship Id="rId5" Type="http://schemas.openxmlformats.org/officeDocument/2006/relationships/image" Target="../media/image6.png"/><Relationship Id="rId10" Type="http://schemas.microsoft.com/office/2007/relationships/diagramDrawing" Target="../diagrams/drawing12.xml"/><Relationship Id="rId4" Type="http://schemas.openxmlformats.org/officeDocument/2006/relationships/image" Target="../media/image5.png"/><Relationship Id="rId9" Type="http://schemas.openxmlformats.org/officeDocument/2006/relationships/diagramColors" Target="../diagrams/colors1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16.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g"/><Relationship Id="rId7" Type="http://schemas.openxmlformats.org/officeDocument/2006/relationships/diagramLayout" Target="../diagrams/layout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jpg"/><Relationship Id="rId7" Type="http://schemas.openxmlformats.org/officeDocument/2006/relationships/diagramLayout" Target="../diagrams/layout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4.jpg"/><Relationship Id="rId7" Type="http://schemas.openxmlformats.org/officeDocument/2006/relationships/diagramLayout" Target="../diagrams/layout3.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Data" Target="../diagrams/data3.xml"/><Relationship Id="rId5" Type="http://schemas.openxmlformats.org/officeDocument/2006/relationships/image" Target="../media/image6.png"/><Relationship Id="rId10" Type="http://schemas.microsoft.com/office/2007/relationships/diagramDrawing" Target="../diagrams/drawing3.xml"/><Relationship Id="rId4" Type="http://schemas.openxmlformats.org/officeDocument/2006/relationships/image" Target="../media/image5.png"/><Relationship Id="rId9"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4.jpg"/><Relationship Id="rId7" Type="http://schemas.openxmlformats.org/officeDocument/2006/relationships/diagramLayout" Target="../diagrams/layout4.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Data" Target="../diagrams/data4.xml"/><Relationship Id="rId5" Type="http://schemas.openxmlformats.org/officeDocument/2006/relationships/image" Target="../media/image6.png"/><Relationship Id="rId10" Type="http://schemas.microsoft.com/office/2007/relationships/diagramDrawing" Target="../diagrams/drawing4.xml"/><Relationship Id="rId4" Type="http://schemas.openxmlformats.org/officeDocument/2006/relationships/image" Target="../media/image5.png"/><Relationship Id="rId9" Type="http://schemas.openxmlformats.org/officeDocument/2006/relationships/diagramColors" Target="../diagrams/colors4.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4.jpg"/><Relationship Id="rId7" Type="http://schemas.openxmlformats.org/officeDocument/2006/relationships/diagramLayout" Target="../diagrams/layout5.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Data" Target="../diagrams/data5.xml"/><Relationship Id="rId5" Type="http://schemas.openxmlformats.org/officeDocument/2006/relationships/image" Target="../media/image6.png"/><Relationship Id="rId10" Type="http://schemas.microsoft.com/office/2007/relationships/diagramDrawing" Target="../diagrams/drawing5.xml"/><Relationship Id="rId4" Type="http://schemas.openxmlformats.org/officeDocument/2006/relationships/image" Target="../media/image5.png"/><Relationship Id="rId9" Type="http://schemas.openxmlformats.org/officeDocument/2006/relationships/diagramColors" Target="../diagrams/colors5.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4.jpg"/><Relationship Id="rId7" Type="http://schemas.openxmlformats.org/officeDocument/2006/relationships/diagramLayout" Target="../diagrams/layout6.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Data" Target="../diagrams/data6.xml"/><Relationship Id="rId5" Type="http://schemas.openxmlformats.org/officeDocument/2006/relationships/image" Target="../media/image6.png"/><Relationship Id="rId10" Type="http://schemas.microsoft.com/office/2007/relationships/diagramDrawing" Target="../diagrams/drawing6.xml"/><Relationship Id="rId4" Type="http://schemas.openxmlformats.org/officeDocument/2006/relationships/image" Target="../media/image5.png"/><Relationship Id="rId9" Type="http://schemas.openxmlformats.org/officeDocument/2006/relationships/diagramColors" Target="../diagrams/colors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200" y="2019371"/>
            <a:ext cx="10820400"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500" b="1" kern="0" dirty="0">
                <a:solidFill>
                  <a:schemeClr val="bg1"/>
                </a:solidFill>
              </a:rPr>
              <a:t>COVID-19 </a:t>
            </a:r>
            <a:r>
              <a:rPr lang="es-UY" altLang="en-US" sz="3500" b="1" kern="0" dirty="0" err="1">
                <a:solidFill>
                  <a:schemeClr val="bg1"/>
                </a:solidFill>
              </a:rPr>
              <a:t>Impact</a:t>
            </a:r>
            <a:r>
              <a:rPr lang="es-UY" altLang="en-US" sz="3500" b="1" kern="0" dirty="0">
                <a:solidFill>
                  <a:schemeClr val="bg1"/>
                </a:solidFill>
              </a:rPr>
              <a:t> </a:t>
            </a:r>
            <a:r>
              <a:rPr lang="es-UY" altLang="en-US" sz="3500" b="1" kern="0" dirty="0" err="1">
                <a:solidFill>
                  <a:schemeClr val="bg1"/>
                </a:solidFill>
              </a:rPr>
              <a:t>on</a:t>
            </a:r>
            <a:r>
              <a:rPr lang="es-UY" altLang="en-US" sz="3500" b="1" kern="0" dirty="0">
                <a:solidFill>
                  <a:schemeClr val="bg1"/>
                </a:solidFill>
              </a:rPr>
              <a:t> EB </a:t>
            </a:r>
            <a:r>
              <a:rPr lang="es-UY" altLang="en-US" sz="3500" b="1" kern="0" dirty="0" err="1">
                <a:solidFill>
                  <a:schemeClr val="bg1"/>
                </a:solidFill>
              </a:rPr>
              <a:t>Liabilities</a:t>
            </a:r>
            <a:r>
              <a:rPr lang="es-UY" altLang="en-US" sz="3500" b="1" kern="0" dirty="0">
                <a:solidFill>
                  <a:schemeClr val="bg1"/>
                </a:solidFill>
              </a:rPr>
              <a:t> &amp; </a:t>
            </a:r>
            <a:r>
              <a:rPr lang="es-UY" altLang="en-US" sz="3500" b="1" kern="0" dirty="0" err="1">
                <a:solidFill>
                  <a:schemeClr val="bg1"/>
                </a:solidFill>
              </a:rPr>
              <a:t>Assumptions</a:t>
            </a:r>
            <a:r>
              <a:rPr lang="es-UY" altLang="en-US" sz="3500" b="1" kern="0" dirty="0">
                <a:solidFill>
                  <a:schemeClr val="bg1"/>
                </a:solidFill>
              </a:rPr>
              <a:t> </a:t>
            </a:r>
            <a:endParaRPr lang="es-ES" altLang="en-US" sz="3500" b="1" kern="0" dirty="0">
              <a:solidFill>
                <a:schemeClr val="bg1"/>
              </a:solidFill>
            </a:endParaRPr>
          </a:p>
        </p:txBody>
      </p:sp>
      <p:sp>
        <p:nvSpPr>
          <p:cNvPr id="5" name="Rectangle 168"/>
          <p:cNvSpPr>
            <a:spLocks noChangeArrowheads="1"/>
          </p:cNvSpPr>
          <p:nvPr/>
        </p:nvSpPr>
        <p:spPr bwMode="auto">
          <a:xfrm>
            <a:off x="152400" y="3467243"/>
            <a:ext cx="5184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1800" b="1" dirty="0">
                <a:solidFill>
                  <a:schemeClr val="tx1"/>
                </a:solidFill>
              </a:rPr>
              <a:t>Guide : Dr. K Sriram</a:t>
            </a:r>
          </a:p>
          <a:p>
            <a:pPr algn="l"/>
            <a:endParaRPr lang="en-US" altLang="en-US" sz="1800" b="1" dirty="0">
              <a:solidFill>
                <a:schemeClr val="tx1"/>
              </a:solidFill>
            </a:endParaRPr>
          </a:p>
          <a:p>
            <a:pPr algn="l"/>
            <a:r>
              <a:rPr lang="en-US" altLang="en-US" sz="1800" b="1" dirty="0">
                <a:solidFill>
                  <a:schemeClr val="tx1"/>
                </a:solidFill>
              </a:rPr>
              <a:t>Presented By : </a:t>
            </a:r>
          </a:p>
          <a:p>
            <a:pPr algn="l"/>
            <a:r>
              <a:rPr lang="en-US" altLang="en-US" sz="1800" b="1" dirty="0">
                <a:solidFill>
                  <a:schemeClr val="tx1"/>
                </a:solidFill>
              </a:rPr>
              <a:t>1. Kathan Jain</a:t>
            </a:r>
          </a:p>
          <a:p>
            <a:pPr algn="l"/>
            <a:r>
              <a:rPr lang="en-US" altLang="en-US" sz="1800" b="1" dirty="0">
                <a:solidFill>
                  <a:schemeClr val="tx1"/>
                </a:solidFill>
              </a:rPr>
              <a:t>2. Vishal Grover</a:t>
            </a: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latin typeface="Trebuchet MS" panose="020B0603020202020204" pitchFamily="34" charset="0"/>
              </a:rPr>
              <a:t>34th India </a:t>
            </a:r>
            <a:r>
              <a:rPr lang="es-UY" altLang="en-US" sz="3600" b="1" kern="0" dirty="0" err="1">
                <a:solidFill>
                  <a:schemeClr val="bg1"/>
                </a:solidFill>
                <a:latin typeface="Trebuchet MS" panose="020B0603020202020204" pitchFamily="34" charset="0"/>
              </a:rPr>
              <a:t>Fellowship</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Webinar</a:t>
            </a:r>
            <a:endParaRPr lang="es-UY" altLang="en-US" sz="2500" b="1" kern="0" dirty="0">
              <a:solidFill>
                <a:schemeClr val="bg1"/>
              </a:solidFill>
              <a:latin typeface="Trebuchet MS" panose="020B0603020202020204" pitchFamily="34" charset="0"/>
            </a:endParaRPr>
          </a:p>
          <a:p>
            <a:pPr algn="l"/>
            <a:r>
              <a:rPr lang="es-UY" altLang="en-US" sz="2500" b="1" kern="0" dirty="0">
                <a:solidFill>
                  <a:schemeClr val="bg1"/>
                </a:solidFill>
                <a:latin typeface="Trebuchet MS" panose="020B0603020202020204" pitchFamily="34" charset="0"/>
              </a:rPr>
              <a:t>Date: </a:t>
            </a:r>
            <a:r>
              <a:rPr lang="es-UY" altLang="en-US" sz="2500" b="1" kern="0" dirty="0" err="1">
                <a:solidFill>
                  <a:schemeClr val="bg1"/>
                </a:solidFill>
                <a:latin typeface="Trebuchet MS" panose="020B0603020202020204" pitchFamily="34" charset="0"/>
              </a:rPr>
              <a:t>January</a:t>
            </a:r>
            <a:r>
              <a:rPr lang="es-UY" altLang="en-US" sz="2500" b="1" kern="0" dirty="0">
                <a:solidFill>
                  <a:schemeClr val="bg1"/>
                </a:solidFill>
                <a:latin typeface="Trebuchet MS" panose="020B0603020202020204" pitchFamily="34" charset="0"/>
              </a:rPr>
              <a:t> 29, 2021</a:t>
            </a:r>
            <a:endParaRPr lang="es-ES" altLang="en-US" sz="2500" b="1" kern="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78322" y="357164"/>
            <a:ext cx="8694478"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300" kern="0" dirty="0">
                <a:solidFill>
                  <a:schemeClr val="tx1"/>
                </a:solidFill>
              </a:rPr>
              <a:t>Accounting implications of proposed changes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Diagram 3">
            <a:extLst>
              <a:ext uri="{FF2B5EF4-FFF2-40B4-BE49-F238E27FC236}">
                <a16:creationId xmlns:a16="http://schemas.microsoft.com/office/drawing/2014/main" id="{2D40FB25-3FB1-473D-88AD-8E0F2B5E27ED}"/>
              </a:ext>
            </a:extLst>
          </p:cNvPr>
          <p:cNvGraphicFramePr/>
          <p:nvPr>
            <p:extLst>
              <p:ext uri="{D42A27DB-BD31-4B8C-83A1-F6EECF244321}">
                <p14:modId xmlns:p14="http://schemas.microsoft.com/office/powerpoint/2010/main" val="1439915240"/>
              </p:ext>
            </p:extLst>
          </p:nvPr>
        </p:nvGraphicFramePr>
        <p:xfrm>
          <a:off x="2438400" y="976225"/>
          <a:ext cx="8382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711005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78322" y="357164"/>
            <a:ext cx="8694478"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300" kern="0" dirty="0">
                <a:solidFill>
                  <a:schemeClr val="tx1"/>
                </a:solidFill>
              </a:rPr>
              <a:t>Accounting implications of proposed changes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Diagram 3">
            <a:extLst>
              <a:ext uri="{FF2B5EF4-FFF2-40B4-BE49-F238E27FC236}">
                <a16:creationId xmlns:a16="http://schemas.microsoft.com/office/drawing/2014/main" id="{2D40FB25-3FB1-473D-88AD-8E0F2B5E27ED}"/>
              </a:ext>
            </a:extLst>
          </p:cNvPr>
          <p:cNvGraphicFramePr/>
          <p:nvPr>
            <p:extLst>
              <p:ext uri="{D42A27DB-BD31-4B8C-83A1-F6EECF244321}">
                <p14:modId xmlns:p14="http://schemas.microsoft.com/office/powerpoint/2010/main" val="1556195337"/>
              </p:ext>
            </p:extLst>
          </p:nvPr>
        </p:nvGraphicFramePr>
        <p:xfrm>
          <a:off x="2438400" y="976225"/>
          <a:ext cx="8382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748611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78322" y="357164"/>
            <a:ext cx="8694478"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300" kern="0" dirty="0">
                <a:solidFill>
                  <a:schemeClr val="tx1"/>
                </a:solidFill>
              </a:rPr>
              <a:t>Accounting implications of proposed changes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Diagram 3">
            <a:extLst>
              <a:ext uri="{FF2B5EF4-FFF2-40B4-BE49-F238E27FC236}">
                <a16:creationId xmlns:a16="http://schemas.microsoft.com/office/drawing/2014/main" id="{2D40FB25-3FB1-473D-88AD-8E0F2B5E27ED}"/>
              </a:ext>
            </a:extLst>
          </p:cNvPr>
          <p:cNvGraphicFramePr/>
          <p:nvPr>
            <p:extLst>
              <p:ext uri="{D42A27DB-BD31-4B8C-83A1-F6EECF244321}">
                <p14:modId xmlns:p14="http://schemas.microsoft.com/office/powerpoint/2010/main" val="2243742783"/>
              </p:ext>
            </p:extLst>
          </p:nvPr>
        </p:nvGraphicFramePr>
        <p:xfrm>
          <a:off x="2438400" y="976225"/>
          <a:ext cx="8382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209411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78322" y="357164"/>
            <a:ext cx="8694478"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300" kern="0" dirty="0">
                <a:solidFill>
                  <a:schemeClr val="tx1"/>
                </a:solidFill>
              </a:rPr>
              <a:t>Accounting implications of proposed changes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Diagram 3">
            <a:extLst>
              <a:ext uri="{FF2B5EF4-FFF2-40B4-BE49-F238E27FC236}">
                <a16:creationId xmlns:a16="http://schemas.microsoft.com/office/drawing/2014/main" id="{2D40FB25-3FB1-473D-88AD-8E0F2B5E27ED}"/>
              </a:ext>
            </a:extLst>
          </p:cNvPr>
          <p:cNvGraphicFramePr/>
          <p:nvPr>
            <p:extLst>
              <p:ext uri="{D42A27DB-BD31-4B8C-83A1-F6EECF244321}">
                <p14:modId xmlns:p14="http://schemas.microsoft.com/office/powerpoint/2010/main" val="3183275307"/>
              </p:ext>
            </p:extLst>
          </p:nvPr>
        </p:nvGraphicFramePr>
        <p:xfrm>
          <a:off x="2438400" y="976225"/>
          <a:ext cx="8382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346903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78322" y="357164"/>
            <a:ext cx="8694478"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300" kern="0" dirty="0">
                <a:solidFill>
                  <a:schemeClr val="tx1"/>
                </a:solidFill>
              </a:rPr>
              <a:t>Accounting implications of proposed changes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Diagram 3">
            <a:extLst>
              <a:ext uri="{FF2B5EF4-FFF2-40B4-BE49-F238E27FC236}">
                <a16:creationId xmlns:a16="http://schemas.microsoft.com/office/drawing/2014/main" id="{2D40FB25-3FB1-473D-88AD-8E0F2B5E27ED}"/>
              </a:ext>
            </a:extLst>
          </p:cNvPr>
          <p:cNvGraphicFramePr/>
          <p:nvPr>
            <p:extLst>
              <p:ext uri="{D42A27DB-BD31-4B8C-83A1-F6EECF244321}">
                <p14:modId xmlns:p14="http://schemas.microsoft.com/office/powerpoint/2010/main" val="3955327250"/>
              </p:ext>
            </p:extLst>
          </p:nvPr>
        </p:nvGraphicFramePr>
        <p:xfrm>
          <a:off x="2438400" y="976225"/>
          <a:ext cx="8382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210564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3468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Arial"/>
                <a:ea typeface="+mj-ea"/>
                <a:cs typeface="+mj-cs"/>
              </a:rPr>
              <a:t>Role of Actuaries</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8" name="Diagram 7">
            <a:extLst>
              <a:ext uri="{FF2B5EF4-FFF2-40B4-BE49-F238E27FC236}">
                <a16:creationId xmlns:a16="http://schemas.microsoft.com/office/drawing/2014/main" id="{B5029623-033F-47D5-860D-DF4212836725}"/>
              </a:ext>
            </a:extLst>
          </p:cNvPr>
          <p:cNvGraphicFramePr/>
          <p:nvPr>
            <p:extLst>
              <p:ext uri="{D42A27DB-BD31-4B8C-83A1-F6EECF244321}">
                <p14:modId xmlns:p14="http://schemas.microsoft.com/office/powerpoint/2010/main" val="2048290231"/>
              </p:ext>
            </p:extLst>
          </p:nvPr>
        </p:nvGraphicFramePr>
        <p:xfrm>
          <a:off x="1905000" y="1524000"/>
          <a:ext cx="8991600" cy="446193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913778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78322" y="357164"/>
            <a:ext cx="821187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Arial"/>
                <a:ea typeface="+mj-ea"/>
                <a:cs typeface="+mj-cs"/>
              </a:rPr>
              <a:t>References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Table 7">
            <a:extLst>
              <a:ext uri="{FF2B5EF4-FFF2-40B4-BE49-F238E27FC236}">
                <a16:creationId xmlns:a16="http://schemas.microsoft.com/office/drawing/2014/main" id="{0B9839A5-49E4-4AA5-BE8A-4CD663C03C8B}"/>
              </a:ext>
            </a:extLst>
          </p:cNvPr>
          <p:cNvGraphicFramePr>
            <a:graphicFrameLocks noGrp="1"/>
          </p:cNvGraphicFramePr>
          <p:nvPr>
            <p:extLst>
              <p:ext uri="{D42A27DB-BD31-4B8C-83A1-F6EECF244321}">
                <p14:modId xmlns:p14="http://schemas.microsoft.com/office/powerpoint/2010/main" val="4194223276"/>
              </p:ext>
            </p:extLst>
          </p:nvPr>
        </p:nvGraphicFramePr>
        <p:xfrm>
          <a:off x="2057400" y="1524000"/>
          <a:ext cx="8778240" cy="4881880"/>
        </p:xfrm>
        <a:graphic>
          <a:graphicData uri="http://schemas.openxmlformats.org/drawingml/2006/table">
            <a:tbl>
              <a:tblPr firstRow="1" bandRow="1">
                <a:tableStyleId>{21E4AEA4-8DFA-4A89-87EB-49C32662AFE0}</a:tableStyleId>
              </a:tblPr>
              <a:tblGrid>
                <a:gridCol w="1463040">
                  <a:extLst>
                    <a:ext uri="{9D8B030D-6E8A-4147-A177-3AD203B41FA5}">
                      <a16:colId xmlns:a16="http://schemas.microsoft.com/office/drawing/2014/main" val="2897857966"/>
                    </a:ext>
                  </a:extLst>
                </a:gridCol>
                <a:gridCol w="3657600">
                  <a:extLst>
                    <a:ext uri="{9D8B030D-6E8A-4147-A177-3AD203B41FA5}">
                      <a16:colId xmlns:a16="http://schemas.microsoft.com/office/drawing/2014/main" val="1359416292"/>
                    </a:ext>
                  </a:extLst>
                </a:gridCol>
                <a:gridCol w="3657600">
                  <a:extLst>
                    <a:ext uri="{9D8B030D-6E8A-4147-A177-3AD203B41FA5}">
                      <a16:colId xmlns:a16="http://schemas.microsoft.com/office/drawing/2014/main" val="1348084530"/>
                    </a:ext>
                  </a:extLst>
                </a:gridCol>
              </a:tblGrid>
              <a:tr h="370840">
                <a:tc>
                  <a:txBody>
                    <a:bodyPr/>
                    <a:lstStyle/>
                    <a:p>
                      <a:pPr algn="ctr"/>
                      <a:endParaRPr lang="en-IN" sz="1700" dirty="0">
                        <a:latin typeface="Trebuchet MS" panose="020B0603020202020204" pitchFamily="34" charset="0"/>
                      </a:endParaRPr>
                    </a:p>
                  </a:txBody>
                  <a:tcPr anchor="ctr">
                    <a:solidFill>
                      <a:srgbClr val="12629D"/>
                    </a:solidFill>
                  </a:tcPr>
                </a:tc>
                <a:tc>
                  <a:txBody>
                    <a:bodyPr/>
                    <a:lstStyle/>
                    <a:p>
                      <a:pPr algn="ctr"/>
                      <a:r>
                        <a:rPr lang="en-IN" sz="1700" dirty="0">
                          <a:latin typeface="Trebuchet MS" panose="020B0603020202020204" pitchFamily="34" charset="0"/>
                        </a:rPr>
                        <a:t>Under US GAAP</a:t>
                      </a:r>
                    </a:p>
                  </a:txBody>
                  <a:tcPr anchor="ctr">
                    <a:solidFill>
                      <a:srgbClr val="12629D"/>
                    </a:solidFill>
                  </a:tcPr>
                </a:tc>
                <a:tc>
                  <a:txBody>
                    <a:bodyPr/>
                    <a:lstStyle/>
                    <a:p>
                      <a:pPr algn="ctr"/>
                      <a:r>
                        <a:rPr lang="en-IN" sz="1700" dirty="0">
                          <a:latin typeface="Trebuchet MS" panose="020B0603020202020204" pitchFamily="34" charset="0"/>
                        </a:rPr>
                        <a:t>Under Ind AS 19</a:t>
                      </a:r>
                    </a:p>
                  </a:txBody>
                  <a:tcPr anchor="ctr">
                    <a:solidFill>
                      <a:srgbClr val="12629D"/>
                    </a:solidFill>
                  </a:tcPr>
                </a:tc>
                <a:extLst>
                  <a:ext uri="{0D108BD9-81ED-4DB2-BD59-A6C34878D82A}">
                    <a16:rowId xmlns:a16="http://schemas.microsoft.com/office/drawing/2014/main" val="3787189075"/>
                  </a:ext>
                </a:extLst>
              </a:tr>
              <a:tr h="370840">
                <a:tc>
                  <a:txBody>
                    <a:bodyPr/>
                    <a:lstStyle/>
                    <a:p>
                      <a:r>
                        <a:rPr lang="en-IN" sz="1700" dirty="0">
                          <a:latin typeface="Trebuchet MS" panose="020B0603020202020204" pitchFamily="34" charset="0"/>
                        </a:rPr>
                        <a:t>Assumptions</a:t>
                      </a:r>
                    </a:p>
                  </a:txBody>
                  <a:tcPr/>
                </a:tc>
                <a:tc>
                  <a:txBody>
                    <a:bodyPr/>
                    <a:lstStyle/>
                    <a:p>
                      <a:r>
                        <a:rPr lang="en-US" sz="1700" i="1" dirty="0">
                          <a:latin typeface="Trebuchet MS" panose="020B0603020202020204" pitchFamily="34" charset="0"/>
                        </a:rPr>
                        <a:t>Guidance on assumptions in general:</a:t>
                      </a:r>
                      <a:r>
                        <a:rPr lang="en-US" sz="1700" dirty="0">
                          <a:latin typeface="Trebuchet MS" panose="020B0603020202020204" pitchFamily="34" charset="0"/>
                        </a:rPr>
                        <a:t> Paragraph 715-30-35-42</a:t>
                      </a:r>
                    </a:p>
                    <a:p>
                      <a:r>
                        <a:rPr lang="en-US" sz="1700" i="1" dirty="0">
                          <a:latin typeface="Trebuchet MS" panose="020B0603020202020204" pitchFamily="34" charset="0"/>
                        </a:rPr>
                        <a:t>Discount rate: </a:t>
                      </a:r>
                      <a:r>
                        <a:rPr lang="en-US" sz="1700" dirty="0">
                          <a:latin typeface="Trebuchet MS" panose="020B0603020202020204" pitchFamily="34" charset="0"/>
                        </a:rPr>
                        <a:t>Paragraphs 715-30-35-43 to 46</a:t>
                      </a:r>
                    </a:p>
                  </a:txBody>
                  <a:tcPr/>
                </a:tc>
                <a:tc>
                  <a:txBody>
                    <a:bodyPr/>
                    <a:lstStyle/>
                    <a:p>
                      <a:r>
                        <a:rPr lang="en-US" sz="1700" i="1" dirty="0">
                          <a:latin typeface="Trebuchet MS" panose="020B0603020202020204" pitchFamily="34" charset="0"/>
                        </a:rPr>
                        <a:t>Guidance on assumptions in general: </a:t>
                      </a:r>
                      <a:r>
                        <a:rPr lang="en-US" sz="1700" dirty="0">
                          <a:latin typeface="Trebuchet MS" panose="020B0603020202020204" pitchFamily="34" charset="0"/>
                        </a:rPr>
                        <a:t>Paragraphs 75 to 80</a:t>
                      </a:r>
                    </a:p>
                    <a:p>
                      <a:r>
                        <a:rPr lang="en-US" sz="1700" i="1" dirty="0">
                          <a:latin typeface="Trebuchet MS" panose="020B0603020202020204" pitchFamily="34" charset="0"/>
                        </a:rPr>
                        <a:t>Mortality rate:</a:t>
                      </a:r>
                      <a:r>
                        <a:rPr lang="en-US" sz="1700" dirty="0">
                          <a:latin typeface="Trebuchet MS" panose="020B0603020202020204" pitchFamily="34" charset="0"/>
                        </a:rPr>
                        <a:t> Paragraphs 81 to 82</a:t>
                      </a:r>
                    </a:p>
                    <a:p>
                      <a:r>
                        <a:rPr lang="en-US" sz="1700" i="1" dirty="0">
                          <a:latin typeface="Trebuchet MS" panose="020B0603020202020204" pitchFamily="34" charset="0"/>
                        </a:rPr>
                        <a:t>Discount rate:</a:t>
                      </a:r>
                      <a:r>
                        <a:rPr lang="en-US" sz="1700" dirty="0">
                          <a:latin typeface="Trebuchet MS" panose="020B0603020202020204" pitchFamily="34" charset="0"/>
                        </a:rPr>
                        <a:t> Paragraph 83</a:t>
                      </a:r>
                    </a:p>
                    <a:p>
                      <a:r>
                        <a:rPr lang="en-US" sz="1700" i="1" dirty="0">
                          <a:latin typeface="Trebuchet MS" panose="020B0603020202020204" pitchFamily="34" charset="0"/>
                        </a:rPr>
                        <a:t>Salary growth rate: </a:t>
                      </a:r>
                      <a:r>
                        <a:rPr lang="en-US" sz="1700" dirty="0">
                          <a:latin typeface="Trebuchet MS" panose="020B0603020202020204" pitchFamily="34" charset="0"/>
                        </a:rPr>
                        <a:t>Paragraph 90</a:t>
                      </a:r>
                    </a:p>
                  </a:txBody>
                  <a:tcPr/>
                </a:tc>
                <a:extLst>
                  <a:ext uri="{0D108BD9-81ED-4DB2-BD59-A6C34878D82A}">
                    <a16:rowId xmlns:a16="http://schemas.microsoft.com/office/drawing/2014/main" val="305121543"/>
                  </a:ext>
                </a:extLst>
              </a:tr>
              <a:tr h="370840">
                <a:tc>
                  <a:txBody>
                    <a:bodyPr/>
                    <a:lstStyle/>
                    <a:p>
                      <a:r>
                        <a:rPr lang="en-US" sz="1700" dirty="0">
                          <a:latin typeface="Trebuchet MS" panose="020B0603020202020204" pitchFamily="34" charset="0"/>
                        </a:rPr>
                        <a:t>Gains &amp; Losses</a:t>
                      </a:r>
                      <a:endParaRPr lang="en-IN" sz="1700" dirty="0">
                        <a:latin typeface="Trebuchet MS" panose="020B0603020202020204" pitchFamily="34" charset="0"/>
                      </a:endParaRPr>
                    </a:p>
                  </a:txBody>
                  <a:tcPr/>
                </a:tc>
                <a:tc>
                  <a:txBody>
                    <a:bodyPr/>
                    <a:lstStyle/>
                    <a:p>
                      <a:r>
                        <a:rPr lang="en-US" sz="1700" dirty="0">
                          <a:latin typeface="Trebuchet MS" panose="020B0603020202020204" pitchFamily="34" charset="0"/>
                        </a:rPr>
                        <a:t>Paragraphs 715-30-35-18 to 28</a:t>
                      </a:r>
                      <a:endParaRPr lang="en-IN" sz="1700" dirty="0">
                        <a:latin typeface="Trebuchet MS" panose="020B0603020202020204" pitchFamily="34" charset="0"/>
                      </a:endParaRPr>
                    </a:p>
                  </a:txBody>
                  <a:tcPr/>
                </a:tc>
                <a:tc>
                  <a:txBody>
                    <a:bodyPr/>
                    <a:lstStyle/>
                    <a:p>
                      <a:r>
                        <a:rPr lang="en-US" sz="1700" dirty="0">
                          <a:latin typeface="Trebuchet MS" panose="020B0603020202020204" pitchFamily="34" charset="0"/>
                        </a:rPr>
                        <a:t>Paragraphs 122 and 127 to 129</a:t>
                      </a:r>
                      <a:endParaRPr lang="en-IN" sz="1700" dirty="0">
                        <a:latin typeface="Trebuchet MS" panose="020B0603020202020204" pitchFamily="34" charset="0"/>
                      </a:endParaRPr>
                    </a:p>
                  </a:txBody>
                  <a:tcPr/>
                </a:tc>
                <a:extLst>
                  <a:ext uri="{0D108BD9-81ED-4DB2-BD59-A6C34878D82A}">
                    <a16:rowId xmlns:a16="http://schemas.microsoft.com/office/drawing/2014/main" val="2098920607"/>
                  </a:ext>
                </a:extLst>
              </a:tr>
              <a:tr h="370840">
                <a:tc>
                  <a:txBody>
                    <a:bodyPr/>
                    <a:lstStyle/>
                    <a:p>
                      <a:r>
                        <a:rPr lang="en-IN" sz="1700" dirty="0">
                          <a:latin typeface="Trebuchet MS" panose="020B0603020202020204" pitchFamily="34" charset="0"/>
                        </a:rPr>
                        <a:t>Curtailment</a:t>
                      </a:r>
                    </a:p>
                  </a:txBody>
                  <a:tcPr/>
                </a:tc>
                <a:tc>
                  <a:txBody>
                    <a:bodyPr/>
                    <a:lstStyle/>
                    <a:p>
                      <a:r>
                        <a:rPr lang="en-IN" sz="1700" i="1" dirty="0">
                          <a:latin typeface="Trebuchet MS" panose="020B0603020202020204" pitchFamily="34" charset="0"/>
                        </a:rPr>
                        <a:t>Definition:</a:t>
                      </a:r>
                      <a:r>
                        <a:rPr lang="en-IN" sz="1700" dirty="0">
                          <a:latin typeface="Trebuchet MS" panose="020B0603020202020204" pitchFamily="34" charset="0"/>
                        </a:rPr>
                        <a:t> Paragraph 715-30-15-6a(1)</a:t>
                      </a:r>
                    </a:p>
                    <a:p>
                      <a:r>
                        <a:rPr lang="en-IN" sz="1700" i="1" dirty="0">
                          <a:latin typeface="Trebuchet MS" panose="020B0603020202020204" pitchFamily="34" charset="0"/>
                        </a:rPr>
                        <a:t>Criterion for curtailment: </a:t>
                      </a:r>
                      <a:r>
                        <a:rPr lang="en-IN" sz="1700" dirty="0">
                          <a:latin typeface="Trebuchet MS" panose="020B0603020202020204" pitchFamily="34" charset="0"/>
                        </a:rPr>
                        <a:t>Paragraphs 715-30-55-170 to 174</a:t>
                      </a:r>
                    </a:p>
                  </a:txBody>
                  <a:tcPr/>
                </a:tc>
                <a:tc>
                  <a:txBody>
                    <a:bodyPr/>
                    <a:lstStyle/>
                    <a:p>
                      <a:r>
                        <a:rPr lang="en-IN" sz="1700" i="1" dirty="0">
                          <a:latin typeface="Trebuchet MS" panose="020B0603020202020204" pitchFamily="34" charset="0"/>
                        </a:rPr>
                        <a:t>Definition:</a:t>
                      </a:r>
                      <a:r>
                        <a:rPr lang="en-IN" sz="1700" dirty="0">
                          <a:latin typeface="Trebuchet MS" panose="020B0603020202020204" pitchFamily="34" charset="0"/>
                        </a:rPr>
                        <a:t> Paragraph 105</a:t>
                      </a:r>
                    </a:p>
                    <a:p>
                      <a:r>
                        <a:rPr lang="en-IN" sz="1700" i="1" dirty="0">
                          <a:latin typeface="Trebuchet MS" panose="020B0603020202020204" pitchFamily="34" charset="0"/>
                        </a:rPr>
                        <a:t>Recognition:</a:t>
                      </a:r>
                      <a:r>
                        <a:rPr lang="en-IN" sz="1700" dirty="0">
                          <a:latin typeface="Trebuchet MS" panose="020B0603020202020204" pitchFamily="34" charset="0"/>
                        </a:rPr>
                        <a:t> Paragraph 103 </a:t>
                      </a:r>
                    </a:p>
                  </a:txBody>
                  <a:tcPr/>
                </a:tc>
                <a:extLst>
                  <a:ext uri="{0D108BD9-81ED-4DB2-BD59-A6C34878D82A}">
                    <a16:rowId xmlns:a16="http://schemas.microsoft.com/office/drawing/2014/main" val="3655791639"/>
                  </a:ext>
                </a:extLst>
              </a:tr>
              <a:tr h="370840">
                <a:tc>
                  <a:txBody>
                    <a:bodyPr/>
                    <a:lstStyle/>
                    <a:p>
                      <a:r>
                        <a:rPr lang="en-US" sz="1700" dirty="0">
                          <a:latin typeface="Trebuchet MS" panose="020B0603020202020204" pitchFamily="34" charset="0"/>
                        </a:rPr>
                        <a:t>Prior Service Cost/ Past Service Cost</a:t>
                      </a:r>
                      <a:endParaRPr lang="en-IN" sz="1700" dirty="0">
                        <a:latin typeface="Trebuchet MS" panose="020B0603020202020204" pitchFamily="34" charset="0"/>
                      </a:endParaRPr>
                    </a:p>
                  </a:txBody>
                  <a:tcPr/>
                </a:tc>
                <a:tc>
                  <a:txBody>
                    <a:bodyPr/>
                    <a:lstStyle/>
                    <a:p>
                      <a:r>
                        <a:rPr lang="en-US" sz="1700" i="1" dirty="0">
                          <a:latin typeface="Trebuchet MS" panose="020B0603020202020204" pitchFamily="34" charset="0"/>
                        </a:rPr>
                        <a:t>Definition:</a:t>
                      </a:r>
                      <a:r>
                        <a:rPr lang="en-US" sz="1700" dirty="0">
                          <a:latin typeface="Trebuchet MS" panose="020B0603020202020204" pitchFamily="34" charset="0"/>
                        </a:rPr>
                        <a:t> Paragraph 715-30-20</a:t>
                      </a:r>
                    </a:p>
                    <a:p>
                      <a:r>
                        <a:rPr lang="en-US" sz="1700" i="1" dirty="0">
                          <a:latin typeface="Trebuchet MS" panose="020B0603020202020204" pitchFamily="34" charset="0"/>
                        </a:rPr>
                        <a:t>Recognition of PSC:</a:t>
                      </a:r>
                      <a:r>
                        <a:rPr lang="en-US" sz="1700" dirty="0">
                          <a:latin typeface="Trebuchet MS" panose="020B0603020202020204" pitchFamily="34" charset="0"/>
                        </a:rPr>
                        <a:t> Paragraphs 715-20-35-10 to 17</a:t>
                      </a:r>
                    </a:p>
                    <a:p>
                      <a:r>
                        <a:rPr lang="en-US" sz="1700" i="1" dirty="0">
                          <a:latin typeface="Trebuchet MS" panose="020B0603020202020204" pitchFamily="34" charset="0"/>
                        </a:rPr>
                        <a:t>Example:</a:t>
                      </a:r>
                      <a:r>
                        <a:rPr lang="en-US" sz="1700" dirty="0">
                          <a:latin typeface="Trebuchet MS" panose="020B0603020202020204" pitchFamily="34" charset="0"/>
                        </a:rPr>
                        <a:t> Paragraphs 715-30-55-93 to 100</a:t>
                      </a:r>
                    </a:p>
                  </a:txBody>
                  <a:tcPr/>
                </a:tc>
                <a:tc>
                  <a:txBody>
                    <a:bodyPr/>
                    <a:lstStyle/>
                    <a:p>
                      <a:r>
                        <a:rPr lang="en-IN" sz="1700" i="1" dirty="0">
                          <a:latin typeface="Trebuchet MS" panose="020B0603020202020204" pitchFamily="34" charset="0"/>
                        </a:rPr>
                        <a:t>Definition:</a:t>
                      </a:r>
                      <a:r>
                        <a:rPr lang="en-IN" sz="1700" dirty="0">
                          <a:latin typeface="Trebuchet MS" panose="020B0603020202020204" pitchFamily="34" charset="0"/>
                        </a:rPr>
                        <a:t> Paragraph 102</a:t>
                      </a:r>
                    </a:p>
                    <a:p>
                      <a:r>
                        <a:rPr lang="en-IN" sz="1700" i="1" dirty="0">
                          <a:latin typeface="Trebuchet MS" panose="020B0603020202020204" pitchFamily="34" charset="0"/>
                        </a:rPr>
                        <a:t>Recognition: </a:t>
                      </a:r>
                      <a:r>
                        <a:rPr lang="en-IN" sz="1700" dirty="0">
                          <a:latin typeface="Trebuchet MS" panose="020B0603020202020204" pitchFamily="34" charset="0"/>
                        </a:rPr>
                        <a:t>Paragraph 103 </a:t>
                      </a:r>
                    </a:p>
                  </a:txBody>
                  <a:tcPr/>
                </a:tc>
                <a:extLst>
                  <a:ext uri="{0D108BD9-81ED-4DB2-BD59-A6C34878D82A}">
                    <a16:rowId xmlns:a16="http://schemas.microsoft.com/office/drawing/2014/main" val="2280816609"/>
                  </a:ext>
                </a:extLst>
              </a:tr>
            </a:tbl>
          </a:graphicData>
        </a:graphic>
      </p:graphicFrame>
    </p:spTree>
    <p:extLst>
      <p:ext uri="{BB962C8B-B14F-4D97-AF65-F5344CB8AC3E}">
        <p14:creationId xmlns:p14="http://schemas.microsoft.com/office/powerpoint/2010/main" val="3760870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7" name="Graphic 6" descr="Questions">
            <a:extLst>
              <a:ext uri="{FF2B5EF4-FFF2-40B4-BE49-F238E27FC236}">
                <a16:creationId xmlns:a16="http://schemas.microsoft.com/office/drawing/2014/main" id="{52A7FE7B-AB81-48B2-88CB-7B1F074E6BD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00500" y="1447800"/>
            <a:ext cx="4191000" cy="4191000"/>
          </a:xfrm>
          <a:prstGeom prst="rect">
            <a:avLst/>
          </a:prstGeom>
        </p:spPr>
      </p:pic>
    </p:spTree>
    <p:extLst>
      <p:ext uri="{BB962C8B-B14F-4D97-AF65-F5344CB8AC3E}">
        <p14:creationId xmlns:p14="http://schemas.microsoft.com/office/powerpoint/2010/main" val="306319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3468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Today’s discussion</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8" name="Diagram 7">
            <a:extLst>
              <a:ext uri="{FF2B5EF4-FFF2-40B4-BE49-F238E27FC236}">
                <a16:creationId xmlns:a16="http://schemas.microsoft.com/office/drawing/2014/main" id="{B5029623-033F-47D5-860D-DF4212836725}"/>
              </a:ext>
            </a:extLst>
          </p:cNvPr>
          <p:cNvGraphicFramePr/>
          <p:nvPr>
            <p:extLst>
              <p:ext uri="{D42A27DB-BD31-4B8C-83A1-F6EECF244321}">
                <p14:modId xmlns:p14="http://schemas.microsoft.com/office/powerpoint/2010/main" val="2986531201"/>
              </p:ext>
            </p:extLst>
          </p:nvPr>
        </p:nvGraphicFramePr>
        <p:xfrm>
          <a:off x="1905000" y="1295400"/>
          <a:ext cx="8991600" cy="51491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600939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78322" y="357164"/>
            <a:ext cx="821187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400" kern="0" dirty="0">
                <a:solidFill>
                  <a:schemeClr val="tx1"/>
                </a:solidFill>
              </a:rPr>
              <a:t>Introduction to case study</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9" name="Diagram 8">
            <a:extLst>
              <a:ext uri="{FF2B5EF4-FFF2-40B4-BE49-F238E27FC236}">
                <a16:creationId xmlns:a16="http://schemas.microsoft.com/office/drawing/2014/main" id="{54F60FB9-DC8A-43CB-B0CB-53DBA9EBD938}"/>
              </a:ext>
            </a:extLst>
          </p:cNvPr>
          <p:cNvGraphicFramePr/>
          <p:nvPr>
            <p:extLst>
              <p:ext uri="{D42A27DB-BD31-4B8C-83A1-F6EECF244321}">
                <p14:modId xmlns:p14="http://schemas.microsoft.com/office/powerpoint/2010/main" val="2740683526"/>
              </p:ext>
            </p:extLst>
          </p:nvPr>
        </p:nvGraphicFramePr>
        <p:xfrm>
          <a:off x="2081763" y="838200"/>
          <a:ext cx="88646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54983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78322" y="357164"/>
            <a:ext cx="821187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400" kern="0" dirty="0">
                <a:solidFill>
                  <a:schemeClr val="tx1"/>
                </a:solidFill>
              </a:rPr>
              <a:t>Difference between accounting standards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Table 7">
            <a:extLst>
              <a:ext uri="{FF2B5EF4-FFF2-40B4-BE49-F238E27FC236}">
                <a16:creationId xmlns:a16="http://schemas.microsoft.com/office/drawing/2014/main" id="{0825C7CD-0DE0-4E62-9EF8-1E1AD8D54E1E}"/>
              </a:ext>
            </a:extLst>
          </p:cNvPr>
          <p:cNvGraphicFramePr>
            <a:graphicFrameLocks noGrp="1"/>
          </p:cNvGraphicFramePr>
          <p:nvPr>
            <p:extLst>
              <p:ext uri="{D42A27DB-BD31-4B8C-83A1-F6EECF244321}">
                <p14:modId xmlns:p14="http://schemas.microsoft.com/office/powerpoint/2010/main" val="697962217"/>
              </p:ext>
            </p:extLst>
          </p:nvPr>
        </p:nvGraphicFramePr>
        <p:xfrm>
          <a:off x="2362200" y="1615440"/>
          <a:ext cx="8503920" cy="4038600"/>
        </p:xfrm>
        <a:graphic>
          <a:graphicData uri="http://schemas.openxmlformats.org/drawingml/2006/table">
            <a:tbl>
              <a:tblPr firstRow="1" bandRow="1">
                <a:tableStyleId>{21E4AEA4-8DFA-4A89-87EB-49C32662AFE0}</a:tableStyleId>
              </a:tblPr>
              <a:tblGrid>
                <a:gridCol w="2286000">
                  <a:extLst>
                    <a:ext uri="{9D8B030D-6E8A-4147-A177-3AD203B41FA5}">
                      <a16:colId xmlns:a16="http://schemas.microsoft.com/office/drawing/2014/main" val="2897857966"/>
                    </a:ext>
                  </a:extLst>
                </a:gridCol>
                <a:gridCol w="3108960">
                  <a:extLst>
                    <a:ext uri="{9D8B030D-6E8A-4147-A177-3AD203B41FA5}">
                      <a16:colId xmlns:a16="http://schemas.microsoft.com/office/drawing/2014/main" val="1359416292"/>
                    </a:ext>
                  </a:extLst>
                </a:gridCol>
                <a:gridCol w="3108960">
                  <a:extLst>
                    <a:ext uri="{9D8B030D-6E8A-4147-A177-3AD203B41FA5}">
                      <a16:colId xmlns:a16="http://schemas.microsoft.com/office/drawing/2014/main" val="1348084530"/>
                    </a:ext>
                  </a:extLst>
                </a:gridCol>
              </a:tblGrid>
              <a:tr h="274320">
                <a:tc>
                  <a:txBody>
                    <a:bodyPr/>
                    <a:lstStyle/>
                    <a:p>
                      <a:pPr algn="ctr"/>
                      <a:endParaRPr lang="en-IN" sz="1600" dirty="0">
                        <a:latin typeface="Trebuchet MS" panose="020B0603020202020204" pitchFamily="34" charset="0"/>
                      </a:endParaRPr>
                    </a:p>
                  </a:txBody>
                  <a:tcPr anchor="ctr">
                    <a:solidFill>
                      <a:srgbClr val="12629D"/>
                    </a:solidFill>
                  </a:tcPr>
                </a:tc>
                <a:tc>
                  <a:txBody>
                    <a:bodyPr/>
                    <a:lstStyle/>
                    <a:p>
                      <a:pPr algn="ctr"/>
                      <a:r>
                        <a:rPr lang="en-IN" sz="1700" dirty="0">
                          <a:latin typeface="Trebuchet MS" panose="020B0603020202020204" pitchFamily="34" charset="0"/>
                        </a:rPr>
                        <a:t>US GAAP ASC 715</a:t>
                      </a:r>
                    </a:p>
                  </a:txBody>
                  <a:tcPr anchor="ctr">
                    <a:solidFill>
                      <a:srgbClr val="12629D"/>
                    </a:solidFill>
                  </a:tcPr>
                </a:tc>
                <a:tc>
                  <a:txBody>
                    <a:bodyPr/>
                    <a:lstStyle/>
                    <a:p>
                      <a:pPr algn="ctr"/>
                      <a:r>
                        <a:rPr lang="en-IN" sz="1700" dirty="0">
                          <a:latin typeface="Trebuchet MS" panose="020B0603020202020204" pitchFamily="34" charset="0"/>
                        </a:rPr>
                        <a:t>Ind AS 19</a:t>
                      </a:r>
                    </a:p>
                  </a:txBody>
                  <a:tcPr anchor="ctr">
                    <a:solidFill>
                      <a:srgbClr val="12629D"/>
                    </a:solidFill>
                  </a:tcPr>
                </a:tc>
                <a:extLst>
                  <a:ext uri="{0D108BD9-81ED-4DB2-BD59-A6C34878D82A}">
                    <a16:rowId xmlns:a16="http://schemas.microsoft.com/office/drawing/2014/main" val="3787189075"/>
                  </a:ext>
                </a:extLst>
              </a:tr>
              <a:tr h="370840">
                <a:tc>
                  <a:txBody>
                    <a:bodyPr/>
                    <a:lstStyle/>
                    <a:p>
                      <a:r>
                        <a:rPr lang="en-US" sz="1600" dirty="0">
                          <a:latin typeface="Trebuchet MS" panose="020B0603020202020204" pitchFamily="34" charset="0"/>
                        </a:rPr>
                        <a:t>Recognition of gains/ (losses)</a:t>
                      </a:r>
                      <a:endParaRPr lang="en-IN" sz="1600" dirty="0">
                        <a:latin typeface="Trebuchet MS" panose="020B0603020202020204" pitchFamily="34" charset="0"/>
                      </a:endParaRPr>
                    </a:p>
                  </a:txBody>
                  <a:tcPr/>
                </a:tc>
                <a:tc>
                  <a:txBody>
                    <a:bodyPr/>
                    <a:lstStyle/>
                    <a:p>
                      <a:r>
                        <a:rPr lang="en-US" sz="1600" dirty="0">
                          <a:latin typeface="Trebuchet MS" panose="020B0603020202020204" pitchFamily="34" charset="0"/>
                        </a:rPr>
                        <a:t>First in AOCI </a:t>
                      </a:r>
                    </a:p>
                    <a:p>
                      <a:r>
                        <a:rPr lang="en-US" sz="1600" dirty="0">
                          <a:latin typeface="Trebuchet MS" panose="020B0603020202020204" pitchFamily="34" charset="0"/>
                        </a:rPr>
                        <a:t>Later recognized in P&amp;L as per corridor approach</a:t>
                      </a:r>
                    </a:p>
                    <a:p>
                      <a:r>
                        <a:rPr lang="en-US" sz="1600" dirty="0">
                          <a:latin typeface="Trebuchet MS" panose="020B0603020202020204" pitchFamily="34" charset="0"/>
                        </a:rPr>
                        <a:t>Can recognize immediately in P&amp;L as well</a:t>
                      </a:r>
                      <a:endParaRPr lang="en-IN" sz="1600" dirty="0">
                        <a:latin typeface="Trebuchet MS" panose="020B0603020202020204" pitchFamily="34" charset="0"/>
                      </a:endParaRPr>
                    </a:p>
                  </a:txBody>
                  <a:tcPr/>
                </a:tc>
                <a:tc>
                  <a:txBody>
                    <a:bodyPr/>
                    <a:lstStyle/>
                    <a:p>
                      <a:r>
                        <a:rPr lang="en-US" sz="1600" dirty="0">
                          <a:latin typeface="Trebuchet MS" panose="020B0603020202020204" pitchFamily="34" charset="0"/>
                        </a:rPr>
                        <a:t>Recognized in OCI</a:t>
                      </a:r>
                    </a:p>
                    <a:p>
                      <a:r>
                        <a:rPr lang="en-US" sz="1600" dirty="0">
                          <a:latin typeface="Trebuchet MS" panose="020B0603020202020204" pitchFamily="34" charset="0"/>
                        </a:rPr>
                        <a:t>No recognition in P&amp;L permitted in future years</a:t>
                      </a:r>
                      <a:endParaRPr lang="en-IN" sz="1600" dirty="0">
                        <a:latin typeface="Trebuchet MS" panose="020B0603020202020204" pitchFamily="34" charset="0"/>
                      </a:endParaRPr>
                    </a:p>
                  </a:txBody>
                  <a:tcPr/>
                </a:tc>
                <a:extLst>
                  <a:ext uri="{0D108BD9-81ED-4DB2-BD59-A6C34878D82A}">
                    <a16:rowId xmlns:a16="http://schemas.microsoft.com/office/drawing/2014/main" val="305121543"/>
                  </a:ext>
                </a:extLst>
              </a:tr>
              <a:tr h="370840">
                <a:tc>
                  <a:txBody>
                    <a:bodyPr/>
                    <a:lstStyle/>
                    <a:p>
                      <a:r>
                        <a:rPr lang="en-US" sz="1600" dirty="0">
                          <a:latin typeface="Trebuchet MS" panose="020B0603020202020204" pitchFamily="34" charset="0"/>
                        </a:rPr>
                        <a:t>Recognition of Past service cost/ (credit)</a:t>
                      </a:r>
                      <a:endParaRPr lang="en-IN" sz="1600" dirty="0">
                        <a:latin typeface="Trebuchet MS" panose="020B0603020202020204" pitchFamily="34" charset="0"/>
                      </a:endParaRPr>
                    </a:p>
                  </a:txBody>
                  <a:tcPr/>
                </a:tc>
                <a:tc>
                  <a:txBody>
                    <a:bodyPr/>
                    <a:lstStyle/>
                    <a:p>
                      <a:r>
                        <a:rPr lang="en-US" sz="1600" dirty="0">
                          <a:latin typeface="Trebuchet MS" panose="020B0603020202020204" pitchFamily="34" charset="0"/>
                        </a:rPr>
                        <a:t>First in AOCI</a:t>
                      </a:r>
                    </a:p>
                    <a:p>
                      <a:r>
                        <a:rPr lang="en-US" sz="1600" dirty="0">
                          <a:latin typeface="Trebuchet MS" panose="020B0603020202020204" pitchFamily="34" charset="0"/>
                        </a:rPr>
                        <a:t>Amortized over the future remaining life of employees</a:t>
                      </a:r>
                      <a:endParaRPr lang="en-IN" sz="1600" dirty="0">
                        <a:latin typeface="Trebuchet MS" panose="020B0603020202020204" pitchFamily="34" charset="0"/>
                      </a:endParaRPr>
                    </a:p>
                  </a:txBody>
                  <a:tcPr/>
                </a:tc>
                <a:tc>
                  <a:txBody>
                    <a:bodyPr/>
                    <a:lstStyle/>
                    <a:p>
                      <a:r>
                        <a:rPr lang="en-US" sz="1600" dirty="0">
                          <a:latin typeface="Trebuchet MS" panose="020B0603020202020204" pitchFamily="34" charset="0"/>
                        </a:rPr>
                        <a:t>Immediately recognized in P&amp;L</a:t>
                      </a:r>
                      <a:endParaRPr lang="en-IN" sz="1600" dirty="0">
                        <a:latin typeface="Trebuchet MS" panose="020B0603020202020204" pitchFamily="34" charset="0"/>
                      </a:endParaRPr>
                    </a:p>
                  </a:txBody>
                  <a:tcPr/>
                </a:tc>
                <a:extLst>
                  <a:ext uri="{0D108BD9-81ED-4DB2-BD59-A6C34878D82A}">
                    <a16:rowId xmlns:a16="http://schemas.microsoft.com/office/drawing/2014/main" val="3655791639"/>
                  </a:ext>
                </a:extLst>
              </a:tr>
              <a:tr h="370840">
                <a:tc>
                  <a:txBody>
                    <a:bodyPr/>
                    <a:lstStyle/>
                    <a:p>
                      <a:r>
                        <a:rPr lang="en-US" sz="1600" dirty="0">
                          <a:latin typeface="Trebuchet MS" panose="020B0603020202020204" pitchFamily="34" charset="0"/>
                        </a:rPr>
                        <a:t>Treatment of Curtailments</a:t>
                      </a:r>
                      <a:endParaRPr lang="en-IN" sz="1600" dirty="0">
                        <a:latin typeface="Trebuchet MS" panose="020B0603020202020204" pitchFamily="34" charset="0"/>
                      </a:endParaRPr>
                    </a:p>
                  </a:txBody>
                  <a:tcPr/>
                </a:tc>
                <a:tc>
                  <a:txBody>
                    <a:bodyPr/>
                    <a:lstStyle/>
                    <a:p>
                      <a:r>
                        <a:rPr lang="en-US" sz="1600" dirty="0">
                          <a:latin typeface="Trebuchet MS" panose="020B0603020202020204" pitchFamily="34" charset="0"/>
                        </a:rPr>
                        <a:t>Unrecognized PSC in AOCI recognized in proportion to reduction in future years of service</a:t>
                      </a:r>
                      <a:endParaRPr lang="en-IN" sz="1600" dirty="0">
                        <a:latin typeface="Trebuchet MS" panose="020B0603020202020204" pitchFamily="34" charset="0"/>
                      </a:endParaRPr>
                    </a:p>
                    <a:p>
                      <a:r>
                        <a:rPr lang="en-IN" sz="1600" dirty="0">
                          <a:latin typeface="Trebuchet MS" panose="020B0603020202020204" pitchFamily="34" charset="0"/>
                        </a:rPr>
                        <a:t>Curtailment (gain)/ loss offset against AOCI</a:t>
                      </a:r>
                      <a:endParaRPr lang="en-US" sz="1600" dirty="0">
                        <a:latin typeface="Trebuchet MS" panose="020B0603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Trebuchet MS" panose="020B0603020202020204" pitchFamily="34" charset="0"/>
                        </a:rPr>
                        <a:t>Immediately recognized in P&amp;L</a:t>
                      </a:r>
                      <a:endParaRPr lang="en-IN" sz="1600" dirty="0">
                        <a:latin typeface="Trebuchet MS" panose="020B0603020202020204" pitchFamily="34" charset="0"/>
                      </a:endParaRPr>
                    </a:p>
                  </a:txBody>
                  <a:tcPr/>
                </a:tc>
                <a:extLst>
                  <a:ext uri="{0D108BD9-81ED-4DB2-BD59-A6C34878D82A}">
                    <a16:rowId xmlns:a16="http://schemas.microsoft.com/office/drawing/2014/main" val="2280816609"/>
                  </a:ext>
                </a:extLst>
              </a:tr>
            </a:tbl>
          </a:graphicData>
        </a:graphic>
      </p:graphicFrame>
    </p:spTree>
    <p:extLst>
      <p:ext uri="{BB962C8B-B14F-4D97-AF65-F5344CB8AC3E}">
        <p14:creationId xmlns:p14="http://schemas.microsoft.com/office/powerpoint/2010/main" val="2309444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78322" y="357164"/>
            <a:ext cx="821187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Assumption setting</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Table 7">
            <a:extLst>
              <a:ext uri="{FF2B5EF4-FFF2-40B4-BE49-F238E27FC236}">
                <a16:creationId xmlns:a16="http://schemas.microsoft.com/office/drawing/2014/main" id="{0825C7CD-0DE0-4E62-9EF8-1E1AD8D54E1E}"/>
              </a:ext>
            </a:extLst>
          </p:cNvPr>
          <p:cNvGraphicFramePr>
            <a:graphicFrameLocks noGrp="1"/>
          </p:cNvGraphicFramePr>
          <p:nvPr>
            <p:extLst>
              <p:ext uri="{D42A27DB-BD31-4B8C-83A1-F6EECF244321}">
                <p14:modId xmlns:p14="http://schemas.microsoft.com/office/powerpoint/2010/main" val="1653502899"/>
              </p:ext>
            </p:extLst>
          </p:nvPr>
        </p:nvGraphicFramePr>
        <p:xfrm>
          <a:off x="2362200" y="1371600"/>
          <a:ext cx="8503920" cy="4709160"/>
        </p:xfrm>
        <a:graphic>
          <a:graphicData uri="http://schemas.openxmlformats.org/drawingml/2006/table">
            <a:tbl>
              <a:tblPr firstRow="1" bandRow="1">
                <a:tableStyleId>{21E4AEA4-8DFA-4A89-87EB-49C32662AFE0}</a:tableStyleId>
              </a:tblPr>
              <a:tblGrid>
                <a:gridCol w="1188720">
                  <a:extLst>
                    <a:ext uri="{9D8B030D-6E8A-4147-A177-3AD203B41FA5}">
                      <a16:colId xmlns:a16="http://schemas.microsoft.com/office/drawing/2014/main" val="2897857966"/>
                    </a:ext>
                  </a:extLst>
                </a:gridCol>
                <a:gridCol w="3657600">
                  <a:extLst>
                    <a:ext uri="{9D8B030D-6E8A-4147-A177-3AD203B41FA5}">
                      <a16:colId xmlns:a16="http://schemas.microsoft.com/office/drawing/2014/main" val="1359416292"/>
                    </a:ext>
                  </a:extLst>
                </a:gridCol>
                <a:gridCol w="3657600">
                  <a:extLst>
                    <a:ext uri="{9D8B030D-6E8A-4147-A177-3AD203B41FA5}">
                      <a16:colId xmlns:a16="http://schemas.microsoft.com/office/drawing/2014/main" val="1348084530"/>
                    </a:ext>
                  </a:extLst>
                </a:gridCol>
              </a:tblGrid>
              <a:tr h="274320">
                <a:tc>
                  <a:txBody>
                    <a:bodyPr/>
                    <a:lstStyle/>
                    <a:p>
                      <a:pPr algn="ctr"/>
                      <a:endParaRPr lang="en-IN" sz="1600" dirty="0">
                        <a:latin typeface="Trebuchet MS" panose="020B0603020202020204" pitchFamily="34" charset="0"/>
                      </a:endParaRPr>
                    </a:p>
                  </a:txBody>
                  <a:tcPr anchor="ctr">
                    <a:solidFill>
                      <a:srgbClr val="12629D"/>
                    </a:solidFill>
                  </a:tcPr>
                </a:tc>
                <a:tc>
                  <a:txBody>
                    <a:bodyPr/>
                    <a:lstStyle/>
                    <a:p>
                      <a:pPr algn="ctr"/>
                      <a:r>
                        <a:rPr lang="en-IN" sz="1700" dirty="0">
                          <a:latin typeface="Trebuchet MS" panose="020B0603020202020204" pitchFamily="34" charset="0"/>
                        </a:rPr>
                        <a:t>Under US GAAP</a:t>
                      </a:r>
                    </a:p>
                  </a:txBody>
                  <a:tcPr anchor="ctr">
                    <a:solidFill>
                      <a:srgbClr val="12629D"/>
                    </a:solidFill>
                  </a:tcPr>
                </a:tc>
                <a:tc>
                  <a:txBody>
                    <a:bodyPr/>
                    <a:lstStyle/>
                    <a:p>
                      <a:pPr algn="ctr"/>
                      <a:r>
                        <a:rPr lang="en-IN" sz="1700" dirty="0">
                          <a:latin typeface="Trebuchet MS" panose="020B0603020202020204" pitchFamily="34" charset="0"/>
                        </a:rPr>
                        <a:t>Under Ind AS 19</a:t>
                      </a:r>
                    </a:p>
                  </a:txBody>
                  <a:tcPr anchor="ctr">
                    <a:solidFill>
                      <a:srgbClr val="12629D"/>
                    </a:solidFill>
                  </a:tcPr>
                </a:tc>
                <a:extLst>
                  <a:ext uri="{0D108BD9-81ED-4DB2-BD59-A6C34878D82A}">
                    <a16:rowId xmlns:a16="http://schemas.microsoft.com/office/drawing/2014/main" val="3787189075"/>
                  </a:ext>
                </a:extLst>
              </a:tr>
              <a:tr h="370840">
                <a:tc>
                  <a:txBody>
                    <a:bodyPr/>
                    <a:lstStyle/>
                    <a:p>
                      <a:r>
                        <a:rPr lang="en-IN" sz="1600" dirty="0">
                          <a:latin typeface="Trebuchet MS" panose="020B0603020202020204" pitchFamily="34" charset="0"/>
                        </a:rPr>
                        <a:t>Overall basis</a:t>
                      </a:r>
                    </a:p>
                  </a:txBody>
                  <a:tcPr/>
                </a:tc>
                <a:tc>
                  <a:txBody>
                    <a:bodyPr/>
                    <a:lstStyle/>
                    <a:p>
                      <a:r>
                        <a:rPr lang="en-IN" sz="1600" dirty="0">
                          <a:latin typeface="Trebuchet MS" panose="020B0603020202020204" pitchFamily="34" charset="0"/>
                        </a:rPr>
                        <a:t>Each estimate must be, individually, a best estimate</a:t>
                      </a:r>
                    </a:p>
                  </a:txBody>
                  <a:tcPr/>
                </a:tc>
                <a:tc>
                  <a:txBody>
                    <a:bodyPr/>
                    <a:lstStyle/>
                    <a:p>
                      <a:r>
                        <a:rPr lang="en-IN" sz="1600" dirty="0">
                          <a:latin typeface="Trebuchet MS" panose="020B0603020202020204" pitchFamily="34" charset="0"/>
                        </a:rPr>
                        <a:t>The assumptions must be unbiased and mutually compatible. They are the entity’s best estimates</a:t>
                      </a:r>
                    </a:p>
                  </a:txBody>
                  <a:tcPr/>
                </a:tc>
                <a:extLst>
                  <a:ext uri="{0D108BD9-81ED-4DB2-BD59-A6C34878D82A}">
                    <a16:rowId xmlns:a16="http://schemas.microsoft.com/office/drawing/2014/main" val="305121543"/>
                  </a:ext>
                </a:extLst>
              </a:tr>
              <a:tr h="370840">
                <a:tc>
                  <a:txBody>
                    <a:bodyPr/>
                    <a:lstStyle/>
                    <a:p>
                      <a:r>
                        <a:rPr lang="en-IN" sz="1600" dirty="0">
                          <a:latin typeface="Trebuchet MS" panose="020B0603020202020204" pitchFamily="34" charset="0"/>
                        </a:rPr>
                        <a:t>Discount rate</a:t>
                      </a:r>
                    </a:p>
                  </a:txBody>
                  <a:tcPr/>
                </a:tc>
                <a:tc>
                  <a:txBody>
                    <a:bodyPr/>
                    <a:lstStyle/>
                    <a:p>
                      <a:r>
                        <a:rPr lang="en-IN" sz="1600" dirty="0">
                          <a:latin typeface="Trebuchet MS" panose="020B0603020202020204" pitchFamily="34" charset="0"/>
                        </a:rPr>
                        <a:t>Based on market yields on high-quality fixed-income investments whose cashflows match the timing and amount of expected benefit payments</a:t>
                      </a:r>
                    </a:p>
                  </a:txBody>
                  <a:tcPr/>
                </a:tc>
                <a:tc>
                  <a:txBody>
                    <a:bodyPr/>
                    <a:lstStyle/>
                    <a:p>
                      <a:r>
                        <a:rPr lang="en-IN" sz="1600" dirty="0">
                          <a:latin typeface="Trebuchet MS" panose="020B0603020202020204" pitchFamily="34" charset="0"/>
                        </a:rPr>
                        <a:t>Based on market yields on government bonds consistent with currency and term of obligation</a:t>
                      </a:r>
                    </a:p>
                  </a:txBody>
                  <a:tcPr/>
                </a:tc>
                <a:extLst>
                  <a:ext uri="{0D108BD9-81ED-4DB2-BD59-A6C34878D82A}">
                    <a16:rowId xmlns:a16="http://schemas.microsoft.com/office/drawing/2014/main" val="3655791639"/>
                  </a:ext>
                </a:extLst>
              </a:tr>
              <a:tr h="370840">
                <a:tc>
                  <a:txBody>
                    <a:bodyPr/>
                    <a:lstStyle/>
                    <a:p>
                      <a:r>
                        <a:rPr lang="en-IN" sz="1600" dirty="0">
                          <a:latin typeface="Trebuchet MS" panose="020B0603020202020204" pitchFamily="34" charset="0"/>
                        </a:rPr>
                        <a:t>Salary growth rate</a:t>
                      </a:r>
                    </a:p>
                  </a:txBody>
                  <a:tcPr/>
                </a:tc>
                <a:tc>
                  <a:txBody>
                    <a:bodyPr/>
                    <a:lstStyle/>
                    <a:p>
                      <a:r>
                        <a:rPr lang="en-IN" sz="1600" dirty="0">
                          <a:latin typeface="Trebuchet MS" panose="020B0603020202020204" pitchFamily="34" charset="0"/>
                        </a:rPr>
                        <a:t>Allow for changes in general price levels, productivity, seniority, promotion, and other factors</a:t>
                      </a:r>
                    </a:p>
                  </a:txBody>
                  <a:tcPr/>
                </a:tc>
                <a:tc>
                  <a:txBody>
                    <a:bodyPr/>
                    <a:lstStyle/>
                    <a:p>
                      <a:r>
                        <a:rPr lang="en-IN" sz="1600" dirty="0">
                          <a:latin typeface="Trebuchet MS" panose="020B0603020202020204" pitchFamily="34" charset="0"/>
                        </a:rPr>
                        <a:t>Allow for </a:t>
                      </a:r>
                      <a:r>
                        <a:rPr lang="en-US" sz="1600" dirty="0">
                          <a:latin typeface="Trebuchet MS" panose="020B0603020202020204" pitchFamily="34" charset="0"/>
                        </a:rPr>
                        <a:t>inflation, seniority, promotion and other relevant factors, such as supply and demand in the employment market</a:t>
                      </a:r>
                      <a:endParaRPr lang="en-IN" sz="1600" dirty="0">
                        <a:latin typeface="Trebuchet MS" panose="020B0603020202020204" pitchFamily="34" charset="0"/>
                      </a:endParaRPr>
                    </a:p>
                  </a:txBody>
                  <a:tcPr/>
                </a:tc>
                <a:extLst>
                  <a:ext uri="{0D108BD9-81ED-4DB2-BD59-A6C34878D82A}">
                    <a16:rowId xmlns:a16="http://schemas.microsoft.com/office/drawing/2014/main" val="2280816609"/>
                  </a:ext>
                </a:extLst>
              </a:tr>
              <a:tr h="370840">
                <a:tc>
                  <a:txBody>
                    <a:bodyPr/>
                    <a:lstStyle/>
                    <a:p>
                      <a:r>
                        <a:rPr lang="en-IN" sz="1600" dirty="0">
                          <a:latin typeface="Trebuchet MS" panose="020B0603020202020204" pitchFamily="34" charset="0"/>
                        </a:rPr>
                        <a:t>Attrition rate</a:t>
                      </a:r>
                    </a:p>
                  </a:txBody>
                  <a:tcPr/>
                </a:tc>
                <a:tc>
                  <a:txBody>
                    <a:bodyPr/>
                    <a:lstStyle/>
                    <a:p>
                      <a:r>
                        <a:rPr lang="en-IN" sz="1600" dirty="0">
                          <a:latin typeface="Trebuchet MS" panose="020B0603020202020204" pitchFamily="34" charset="0"/>
                        </a:rPr>
                        <a:t>Best estimate</a:t>
                      </a:r>
                    </a:p>
                  </a:txBody>
                  <a:tcPr/>
                </a:tc>
                <a:tc>
                  <a:txBody>
                    <a:bodyPr/>
                    <a:lstStyle/>
                    <a:p>
                      <a:r>
                        <a:rPr lang="en-IN" sz="1600" dirty="0">
                          <a:latin typeface="Trebuchet MS" panose="020B0603020202020204" pitchFamily="34" charset="0"/>
                        </a:rPr>
                        <a:t>Unbiased and mutually compatible</a:t>
                      </a:r>
                    </a:p>
                  </a:txBody>
                  <a:tcPr/>
                </a:tc>
                <a:extLst>
                  <a:ext uri="{0D108BD9-81ED-4DB2-BD59-A6C34878D82A}">
                    <a16:rowId xmlns:a16="http://schemas.microsoft.com/office/drawing/2014/main" val="3601908293"/>
                  </a:ext>
                </a:extLst>
              </a:tr>
              <a:tr h="370840">
                <a:tc>
                  <a:txBody>
                    <a:bodyPr/>
                    <a:lstStyle/>
                    <a:p>
                      <a:r>
                        <a:rPr lang="en-IN" sz="1600" dirty="0">
                          <a:latin typeface="Trebuchet MS" panose="020B0603020202020204" pitchFamily="34" charset="0"/>
                        </a:rPr>
                        <a:t>Mortality rate</a:t>
                      </a:r>
                    </a:p>
                  </a:txBody>
                  <a:tcPr/>
                </a:tc>
                <a:tc>
                  <a:txBody>
                    <a:bodyPr/>
                    <a:lstStyle/>
                    <a:p>
                      <a:r>
                        <a:rPr lang="en-IN" sz="1600" dirty="0">
                          <a:latin typeface="Trebuchet MS" panose="020B0603020202020204" pitchFamily="34" charset="0"/>
                        </a:rPr>
                        <a:t>Best estimate</a:t>
                      </a:r>
                    </a:p>
                  </a:txBody>
                  <a:tcPr/>
                </a:tc>
                <a:tc>
                  <a:txBody>
                    <a:bodyPr/>
                    <a:lstStyle/>
                    <a:p>
                      <a:r>
                        <a:rPr lang="en-IN" sz="1600" dirty="0">
                          <a:latin typeface="Trebuchet MS" panose="020B0603020202020204" pitchFamily="34" charset="0"/>
                        </a:rPr>
                        <a:t>Best estimate</a:t>
                      </a:r>
                    </a:p>
                  </a:txBody>
                  <a:tcPr/>
                </a:tc>
                <a:extLst>
                  <a:ext uri="{0D108BD9-81ED-4DB2-BD59-A6C34878D82A}">
                    <a16:rowId xmlns:a16="http://schemas.microsoft.com/office/drawing/2014/main" val="2761607479"/>
                  </a:ext>
                </a:extLst>
              </a:tr>
            </a:tbl>
          </a:graphicData>
        </a:graphic>
      </p:graphicFrame>
    </p:spTree>
    <p:extLst>
      <p:ext uri="{BB962C8B-B14F-4D97-AF65-F5344CB8AC3E}">
        <p14:creationId xmlns:p14="http://schemas.microsoft.com/office/powerpoint/2010/main" val="3190566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78322" y="357164"/>
            <a:ext cx="821187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Assumption setting</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Diagram 6">
            <a:extLst>
              <a:ext uri="{FF2B5EF4-FFF2-40B4-BE49-F238E27FC236}">
                <a16:creationId xmlns:a16="http://schemas.microsoft.com/office/drawing/2014/main" id="{4F0CD440-EF9D-4010-820E-DA68CE2F1D56}"/>
              </a:ext>
            </a:extLst>
          </p:cNvPr>
          <p:cNvGraphicFramePr/>
          <p:nvPr>
            <p:extLst>
              <p:ext uri="{D42A27DB-BD31-4B8C-83A1-F6EECF244321}">
                <p14:modId xmlns:p14="http://schemas.microsoft.com/office/powerpoint/2010/main" val="3447910072"/>
              </p:ext>
            </p:extLst>
          </p:nvPr>
        </p:nvGraphicFramePr>
        <p:xfrm>
          <a:off x="2287653" y="1552635"/>
          <a:ext cx="8542078" cy="469576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269826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78322" y="357164"/>
            <a:ext cx="8618278"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Proposed changes and events</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Diagram 6">
            <a:extLst>
              <a:ext uri="{FF2B5EF4-FFF2-40B4-BE49-F238E27FC236}">
                <a16:creationId xmlns:a16="http://schemas.microsoft.com/office/drawing/2014/main" id="{9C9E8054-5646-4374-8F51-8E743FBF773F}"/>
              </a:ext>
            </a:extLst>
          </p:cNvPr>
          <p:cNvGraphicFramePr/>
          <p:nvPr>
            <p:extLst>
              <p:ext uri="{D42A27DB-BD31-4B8C-83A1-F6EECF244321}">
                <p14:modId xmlns:p14="http://schemas.microsoft.com/office/powerpoint/2010/main" val="323786848"/>
              </p:ext>
            </p:extLst>
          </p:nvPr>
        </p:nvGraphicFramePr>
        <p:xfrm>
          <a:off x="2362200" y="1321024"/>
          <a:ext cx="8128000" cy="507977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815439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54995" y="463109"/>
            <a:ext cx="8884978"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chemeClr val="tx1"/>
                </a:solidFill>
              </a:rPr>
              <a:t>Implications of proposed changes on all stakeholders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Diagram 5">
            <a:extLst>
              <a:ext uri="{FF2B5EF4-FFF2-40B4-BE49-F238E27FC236}">
                <a16:creationId xmlns:a16="http://schemas.microsoft.com/office/drawing/2014/main" id="{05D96EC6-3089-41AE-A655-941CA47B9BB7}"/>
              </a:ext>
            </a:extLst>
          </p:cNvPr>
          <p:cNvGraphicFramePr/>
          <p:nvPr>
            <p:extLst>
              <p:ext uri="{D42A27DB-BD31-4B8C-83A1-F6EECF244321}">
                <p14:modId xmlns:p14="http://schemas.microsoft.com/office/powerpoint/2010/main" val="2991274177"/>
              </p:ext>
            </p:extLst>
          </p:nvPr>
        </p:nvGraphicFramePr>
        <p:xfrm>
          <a:off x="1981200" y="1143000"/>
          <a:ext cx="8763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45957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78322" y="357164"/>
            <a:ext cx="8694478"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300" kern="0" dirty="0">
                <a:solidFill>
                  <a:schemeClr val="tx1"/>
                </a:solidFill>
              </a:rPr>
              <a:t>Accounting implications of proposed changes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Diagram 3">
            <a:extLst>
              <a:ext uri="{FF2B5EF4-FFF2-40B4-BE49-F238E27FC236}">
                <a16:creationId xmlns:a16="http://schemas.microsoft.com/office/drawing/2014/main" id="{2D40FB25-3FB1-473D-88AD-8E0F2B5E27ED}"/>
              </a:ext>
            </a:extLst>
          </p:cNvPr>
          <p:cNvGraphicFramePr/>
          <p:nvPr>
            <p:extLst>
              <p:ext uri="{D42A27DB-BD31-4B8C-83A1-F6EECF244321}">
                <p14:modId xmlns:p14="http://schemas.microsoft.com/office/powerpoint/2010/main" val="31173695"/>
              </p:ext>
            </p:extLst>
          </p:nvPr>
        </p:nvGraphicFramePr>
        <p:xfrm>
          <a:off x="2438400" y="976225"/>
          <a:ext cx="8382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031521024"/>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1137</TotalTime>
  <Words>3737</Words>
  <Application>Microsoft Office PowerPoint</Application>
  <PresentationFormat>Widescreen</PresentationFormat>
  <Paragraphs>368</Paragraphs>
  <Slides>17</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Bahamas</vt:lpstr>
      <vt:lpstr>Calibri</vt:lpstr>
      <vt:lpstr>Garamond</vt:lpstr>
      <vt:lpstr>Times New Roman</vt:lpstr>
      <vt:lpstr>Trebuchet MS</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Kathan Jain</dc:creator>
  <cp:lastModifiedBy>Kathan Jain</cp:lastModifiedBy>
  <cp:revision>199</cp:revision>
  <dcterms:created xsi:type="dcterms:W3CDTF">2011-07-20T12:11:57Z</dcterms:created>
  <dcterms:modified xsi:type="dcterms:W3CDTF">2021-01-20T05:10:27Z</dcterms:modified>
</cp:coreProperties>
</file>