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7" r:id="rId2"/>
    <p:sldId id="303" r:id="rId3"/>
    <p:sldId id="304" r:id="rId4"/>
    <p:sldId id="262" r:id="rId5"/>
    <p:sldId id="288" r:id="rId6"/>
    <p:sldId id="306" r:id="rId7"/>
    <p:sldId id="305" r:id="rId8"/>
    <p:sldId id="312" r:id="rId9"/>
    <p:sldId id="313" r:id="rId10"/>
    <p:sldId id="314" r:id="rId11"/>
    <p:sldId id="315" r:id="rId12"/>
    <p:sldId id="316" r:id="rId13"/>
    <p:sldId id="307" r:id="rId14"/>
    <p:sldId id="299" r:id="rId15"/>
    <p:sldId id="300" r:id="rId16"/>
    <p:sldId id="301" r:id="rId17"/>
    <p:sldId id="302" r:id="rId18"/>
    <p:sldId id="308" r:id="rId19"/>
    <p:sldId id="258" r:id="rId20"/>
    <p:sldId id="259" r:id="rId21"/>
    <p:sldId id="264" r:id="rId22"/>
    <p:sldId id="266" r:id="rId23"/>
    <p:sldId id="275" r:id="rId24"/>
    <p:sldId id="277" r:id="rId25"/>
    <p:sldId id="278" r:id="rId26"/>
    <p:sldId id="310" r:id="rId27"/>
    <p:sldId id="309" r:id="rId28"/>
    <p:sldId id="279" r:id="rId29"/>
    <p:sldId id="311" r:id="rId30"/>
    <p:sldId id="280" r:id="rId31"/>
    <p:sldId id="281" r:id="rId32"/>
    <p:sldId id="284" r:id="rId33"/>
    <p:sldId id="286" r:id="rId34"/>
    <p:sldId id="28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HTAS KUMAR BANSAL" initials="RKB" lastIdx="2" clrIdx="0">
    <p:extLst>
      <p:ext uri="{19B8F6BF-5375-455C-9EA6-DF929625EA0E}">
        <p15:presenceInfo xmlns:p15="http://schemas.microsoft.com/office/powerpoint/2012/main" userId="724a3f2babd54cbc" providerId="Windows Live"/>
      </p:ext>
    </p:extLst>
  </p:cmAuthor>
  <p:cmAuthor id="2" name="Vermani, Vishal" initials="VV" lastIdx="1" clrIdx="1">
    <p:extLst>
      <p:ext uri="{19B8F6BF-5375-455C-9EA6-DF929625EA0E}">
        <p15:presenceInfo xmlns:p15="http://schemas.microsoft.com/office/powerpoint/2012/main" userId="S::vishal.vermani@pacificlifere.com::48c59bc6-c8b8-4952-8aac-dcc86e04b7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D98"/>
    <a:srgbClr val="B0ADAC"/>
    <a:srgbClr val="1363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0" d="100"/>
          <a:sy n="90" d="100"/>
        </p:scale>
        <p:origin x="16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FAAH30\Documents\IFS.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OFAAH30\Documents\IF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Sheet1!$B$4</c:f>
              <c:strCache>
                <c:ptCount val="1"/>
                <c:pt idx="0">
                  <c:v>Assets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Sheet1!$C$4</c:f>
              <c:numCache>
                <c:formatCode>_(* #,##0_);_(* \(#,##0\);_(* "-"??_);_(@_)</c:formatCode>
                <c:ptCount val="1"/>
                <c:pt idx="0">
                  <c:v>15264</c:v>
                </c:pt>
              </c:numCache>
            </c:numRef>
          </c:val>
          <c:extLst>
            <c:ext xmlns:c16="http://schemas.microsoft.com/office/drawing/2014/chart" uri="{C3380CC4-5D6E-409C-BE32-E72D297353CC}">
              <c16:uniqueId val="{00000000-36EA-41AF-A98D-C5EA7EB50E13}"/>
            </c:ext>
          </c:extLst>
        </c:ser>
        <c:dLbls>
          <c:showLegendKey val="0"/>
          <c:showVal val="0"/>
          <c:showCatName val="0"/>
          <c:showSerName val="0"/>
          <c:showPercent val="0"/>
          <c:showBubbleSize val="0"/>
        </c:dLbls>
        <c:gapWidth val="219"/>
        <c:overlap val="-27"/>
        <c:axId val="1316330048"/>
        <c:axId val="1283636400"/>
      </c:barChart>
      <c:catAx>
        <c:axId val="1316330048"/>
        <c:scaling>
          <c:orientation val="minMax"/>
        </c:scaling>
        <c:delete val="1"/>
        <c:axPos val="b"/>
        <c:majorTickMark val="none"/>
        <c:minorTickMark val="none"/>
        <c:tickLblPos val="nextTo"/>
        <c:crossAx val="1283636400"/>
        <c:crosses val="autoZero"/>
        <c:auto val="1"/>
        <c:lblAlgn val="ctr"/>
        <c:lblOffset val="100"/>
        <c:noMultiLvlLbl val="0"/>
      </c:catAx>
      <c:valAx>
        <c:axId val="1283636400"/>
        <c:scaling>
          <c:orientation val="minMax"/>
        </c:scaling>
        <c:delete val="1"/>
        <c:axPos val="l"/>
        <c:numFmt formatCode="_(* #,##0_);_(* \(#,##0\);_(* &quot;-&quot;??_);_(@_)" sourceLinked="1"/>
        <c:majorTickMark val="none"/>
        <c:minorTickMark val="none"/>
        <c:tickLblPos val="nextTo"/>
        <c:crossAx val="13163300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56818342448142"/>
          <c:y val="4.0453074433656956E-2"/>
          <c:w val="0.70789979885655763"/>
          <c:h val="0.9096686033177892"/>
        </c:manualLayout>
      </c:layout>
      <c:barChart>
        <c:barDir val="col"/>
        <c:grouping val="stacked"/>
        <c:varyColors val="0"/>
        <c:ser>
          <c:idx val="0"/>
          <c:order val="0"/>
          <c:tx>
            <c:strRef>
              <c:f>Sheet1!$E$4</c:f>
              <c:strCache>
                <c:ptCount val="1"/>
                <c:pt idx="0">
                  <c:v>Gross premium reserves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Sheet1!$F$4</c:f>
              <c:numCache>
                <c:formatCode>_(* #,##0_);_(* \(#,##0\);_(* "-"??_);_(@_)</c:formatCode>
                <c:ptCount val="1"/>
                <c:pt idx="0">
                  <c:v>13364</c:v>
                </c:pt>
              </c:numCache>
            </c:numRef>
          </c:val>
          <c:extLst>
            <c:ext xmlns:c16="http://schemas.microsoft.com/office/drawing/2014/chart" uri="{C3380CC4-5D6E-409C-BE32-E72D297353CC}">
              <c16:uniqueId val="{00000000-86FE-48DC-A7E0-171B17905BAF}"/>
            </c:ext>
          </c:extLst>
        </c:ser>
        <c:ser>
          <c:idx val="1"/>
          <c:order val="1"/>
          <c:tx>
            <c:strRef>
              <c:f>Sheet1!$E$5</c:f>
              <c:strCache>
                <c:ptCount val="1"/>
                <c:pt idx="0">
                  <c:v>FFA</c:v>
                </c:pt>
              </c:strCache>
            </c:strRef>
          </c:tx>
          <c:spPr>
            <a:solidFill>
              <a:schemeClr val="accent2"/>
            </a:solidFill>
            <a:ln>
              <a:noFill/>
            </a:ln>
            <a:effectLst/>
          </c:spPr>
          <c:invertIfNegative val="0"/>
          <c:dLbls>
            <c:dLbl>
              <c:idx val="0"/>
              <c:layout>
                <c:manualLayout>
                  <c:x val="-4.9264122026067446E-3"/>
                  <c:y val="-9.5088155636917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FE-48DC-A7E0-171B17905BA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Trebuchet MS" panose="020B0603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Sheet1!$F$5</c:f>
              <c:numCache>
                <c:formatCode>_(* #,##0_);_(* \(#,##0\);_(* "-"??_);_(@_)</c:formatCode>
                <c:ptCount val="1"/>
                <c:pt idx="0">
                  <c:v>1900</c:v>
                </c:pt>
              </c:numCache>
            </c:numRef>
          </c:val>
          <c:extLst>
            <c:ext xmlns:c16="http://schemas.microsoft.com/office/drawing/2014/chart" uri="{C3380CC4-5D6E-409C-BE32-E72D297353CC}">
              <c16:uniqueId val="{00000002-86FE-48DC-A7E0-171B17905BAF}"/>
            </c:ext>
          </c:extLst>
        </c:ser>
        <c:dLbls>
          <c:showLegendKey val="0"/>
          <c:showVal val="0"/>
          <c:showCatName val="0"/>
          <c:showSerName val="0"/>
          <c:showPercent val="0"/>
          <c:showBubbleSize val="0"/>
        </c:dLbls>
        <c:gapWidth val="150"/>
        <c:overlap val="100"/>
        <c:axId val="1316324224"/>
        <c:axId val="1284578848"/>
      </c:barChart>
      <c:catAx>
        <c:axId val="1316324224"/>
        <c:scaling>
          <c:orientation val="minMax"/>
        </c:scaling>
        <c:delete val="1"/>
        <c:axPos val="b"/>
        <c:numFmt formatCode="General" sourceLinked="1"/>
        <c:majorTickMark val="none"/>
        <c:minorTickMark val="none"/>
        <c:tickLblPos val="nextTo"/>
        <c:crossAx val="1284578848"/>
        <c:crosses val="autoZero"/>
        <c:auto val="1"/>
        <c:lblAlgn val="ctr"/>
        <c:lblOffset val="100"/>
        <c:noMultiLvlLbl val="0"/>
      </c:catAx>
      <c:valAx>
        <c:axId val="1284578848"/>
        <c:scaling>
          <c:orientation val="minMax"/>
          <c:min val="0"/>
        </c:scaling>
        <c:delete val="1"/>
        <c:axPos val="l"/>
        <c:numFmt formatCode="_(* #,##0_);_(* \(#,##0\);_(* &quot;-&quot;??_);_(@_)" sourceLinked="1"/>
        <c:majorTickMark val="none"/>
        <c:minorTickMark val="none"/>
        <c:tickLblPos val="nextTo"/>
        <c:crossAx val="1316324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67C22F-3C13-4A49-ABE6-39623A203387}"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en-US"/>
        </a:p>
      </dgm:t>
    </dgm:pt>
    <dgm:pt modelId="{029F1BE0-E487-4F18-A197-68CBCF79DB7D}">
      <dgm:prSet phldrT="[Text]" custT="1"/>
      <dgm:spPr/>
      <dgm:t>
        <a:bodyPr/>
        <a:lstStyle/>
        <a:p>
          <a:r>
            <a:rPr lang="en-US" sz="1800" dirty="0">
              <a:latin typeface="Trebuchet MS" panose="020B0603020202020204" pitchFamily="34" charset="0"/>
            </a:rPr>
            <a:t>Premiums</a:t>
          </a:r>
        </a:p>
        <a:p>
          <a:r>
            <a:rPr lang="en-US" sz="1800" dirty="0">
              <a:latin typeface="Trebuchet MS" panose="020B0603020202020204" pitchFamily="34" charset="0"/>
            </a:rPr>
            <a:t>Investment Income</a:t>
          </a:r>
        </a:p>
      </dgm:t>
    </dgm:pt>
    <dgm:pt modelId="{F58B3A03-66CC-49F1-8A5C-0F2C50D0A04C}" type="parTrans" cxnId="{5B362C4A-F0A2-4197-A3C4-4E6B9305B0B5}">
      <dgm:prSet/>
      <dgm:spPr/>
      <dgm:t>
        <a:bodyPr/>
        <a:lstStyle/>
        <a:p>
          <a:endParaRPr lang="en-US" sz="1800">
            <a:latin typeface="Trebuchet MS" panose="020B0603020202020204" pitchFamily="34" charset="0"/>
          </a:endParaRPr>
        </a:p>
      </dgm:t>
    </dgm:pt>
    <dgm:pt modelId="{F0CBC1FC-F194-4868-9393-DB345707557F}" type="sibTrans" cxnId="{5B362C4A-F0A2-4197-A3C4-4E6B9305B0B5}">
      <dgm:prSet/>
      <dgm:spPr/>
      <dgm:t>
        <a:bodyPr/>
        <a:lstStyle/>
        <a:p>
          <a:endParaRPr lang="en-US" sz="1800">
            <a:latin typeface="Trebuchet MS" panose="020B0603020202020204" pitchFamily="34" charset="0"/>
          </a:endParaRPr>
        </a:p>
      </dgm:t>
    </dgm:pt>
    <dgm:pt modelId="{4761EC8A-CA4F-41AF-A32C-C84E27DE458D}">
      <dgm:prSet phldrT="[Text]" custT="1"/>
      <dgm:spPr/>
      <dgm:t>
        <a:bodyPr/>
        <a:lstStyle/>
        <a:p>
          <a:r>
            <a:rPr lang="en-US" sz="1800" dirty="0">
              <a:latin typeface="Trebuchet MS" panose="020B0603020202020204" pitchFamily="34" charset="0"/>
            </a:rPr>
            <a:t>Benefit Outgo</a:t>
          </a:r>
        </a:p>
        <a:p>
          <a:r>
            <a:rPr lang="en-US" sz="1800" dirty="0">
              <a:latin typeface="Trebuchet MS" panose="020B0603020202020204" pitchFamily="34" charset="0"/>
            </a:rPr>
            <a:t>Expenses</a:t>
          </a:r>
        </a:p>
        <a:p>
          <a:r>
            <a:rPr lang="en-US" sz="1800" dirty="0">
              <a:latin typeface="Trebuchet MS" panose="020B0603020202020204" pitchFamily="34" charset="0"/>
            </a:rPr>
            <a:t>Commission</a:t>
          </a:r>
        </a:p>
        <a:p>
          <a:r>
            <a:rPr lang="en-US" sz="1800" dirty="0">
              <a:latin typeface="Trebuchet MS" panose="020B0603020202020204" pitchFamily="34" charset="0"/>
            </a:rPr>
            <a:t>Shareholder Transfer </a:t>
          </a:r>
        </a:p>
        <a:p>
          <a:r>
            <a:rPr lang="en-US" sz="1800" dirty="0">
              <a:latin typeface="Trebuchet MS" panose="020B0603020202020204" pitchFamily="34" charset="0"/>
            </a:rPr>
            <a:t>Cost of Guarantee and Cost of Capital</a:t>
          </a:r>
        </a:p>
        <a:p>
          <a:r>
            <a:rPr lang="en-US" sz="1800" dirty="0">
              <a:latin typeface="Trebuchet MS" panose="020B0603020202020204" pitchFamily="34" charset="0"/>
            </a:rPr>
            <a:t>Taxes</a:t>
          </a:r>
        </a:p>
      </dgm:t>
    </dgm:pt>
    <dgm:pt modelId="{7CE4F4CB-7F48-455B-993B-D1A126399F04}" type="parTrans" cxnId="{B8992DD9-0FDA-40AD-AF71-1F92601D20AF}">
      <dgm:prSet/>
      <dgm:spPr/>
      <dgm:t>
        <a:bodyPr/>
        <a:lstStyle/>
        <a:p>
          <a:endParaRPr lang="en-US" sz="1800">
            <a:latin typeface="Trebuchet MS" panose="020B0603020202020204" pitchFamily="34" charset="0"/>
          </a:endParaRPr>
        </a:p>
      </dgm:t>
    </dgm:pt>
    <dgm:pt modelId="{E6979CD4-1B1D-4D6F-B0FC-07B7BD52FE66}" type="sibTrans" cxnId="{B8992DD9-0FDA-40AD-AF71-1F92601D20AF}">
      <dgm:prSet/>
      <dgm:spPr/>
      <dgm:t>
        <a:bodyPr/>
        <a:lstStyle/>
        <a:p>
          <a:endParaRPr lang="en-US" sz="1800">
            <a:latin typeface="Trebuchet MS" panose="020B0603020202020204" pitchFamily="34" charset="0"/>
          </a:endParaRPr>
        </a:p>
      </dgm:t>
    </dgm:pt>
    <dgm:pt modelId="{3F321F5C-26CE-4DA8-9661-7B9DCBC96224}" type="pres">
      <dgm:prSet presAssocID="{F167C22F-3C13-4A49-ABE6-39623A203387}" presName="compositeShape" presStyleCnt="0">
        <dgm:presLayoutVars>
          <dgm:chMax val="2"/>
          <dgm:dir/>
          <dgm:resizeHandles val="exact"/>
        </dgm:presLayoutVars>
      </dgm:prSet>
      <dgm:spPr/>
    </dgm:pt>
    <dgm:pt modelId="{38B8B445-CE8C-4CBB-8DAD-FFB9E7E4BC9E}" type="pres">
      <dgm:prSet presAssocID="{029F1BE0-E487-4F18-A197-68CBCF79DB7D}" presName="upArrow" presStyleLbl="node1" presStyleIdx="0" presStyleCnt="2" custScaleX="66120" custLinFactNeighborX="29242" custLinFactNeighborY="595"/>
      <dgm:spPr>
        <a:solidFill>
          <a:srgbClr val="92D050"/>
        </a:solidFill>
      </dgm:spPr>
    </dgm:pt>
    <dgm:pt modelId="{882A26CD-3CCB-4934-B7CC-84977743CCE5}" type="pres">
      <dgm:prSet presAssocID="{029F1BE0-E487-4F18-A197-68CBCF79DB7D}" presName="upArrowText" presStyleLbl="revTx" presStyleIdx="0" presStyleCnt="2" custLinFactNeighborX="1674" custLinFactNeighborY="2917">
        <dgm:presLayoutVars>
          <dgm:chMax val="0"/>
          <dgm:bulletEnabled val="1"/>
        </dgm:presLayoutVars>
      </dgm:prSet>
      <dgm:spPr/>
    </dgm:pt>
    <dgm:pt modelId="{DB238058-4A66-4C4D-A726-F4D657EC9658}" type="pres">
      <dgm:prSet presAssocID="{4761EC8A-CA4F-41AF-A32C-C84E27DE458D}" presName="downArrow" presStyleLbl="node1" presStyleIdx="1" presStyleCnt="2" custScaleX="63046"/>
      <dgm:spPr>
        <a:solidFill>
          <a:srgbClr val="FF0000"/>
        </a:solidFill>
      </dgm:spPr>
    </dgm:pt>
    <dgm:pt modelId="{C639B772-C517-407A-A055-6AA05B400703}" type="pres">
      <dgm:prSet presAssocID="{4761EC8A-CA4F-41AF-A32C-C84E27DE458D}" presName="downArrowText" presStyleLbl="revTx" presStyleIdx="1" presStyleCnt="2" custScaleX="110938" custLinFactNeighborX="-10982" custLinFactNeighborY="6411">
        <dgm:presLayoutVars>
          <dgm:chMax val="0"/>
          <dgm:bulletEnabled val="1"/>
        </dgm:presLayoutVars>
      </dgm:prSet>
      <dgm:spPr/>
    </dgm:pt>
  </dgm:ptLst>
  <dgm:cxnLst>
    <dgm:cxn modelId="{5B362C4A-F0A2-4197-A3C4-4E6B9305B0B5}" srcId="{F167C22F-3C13-4A49-ABE6-39623A203387}" destId="{029F1BE0-E487-4F18-A197-68CBCF79DB7D}" srcOrd="0" destOrd="0" parTransId="{F58B3A03-66CC-49F1-8A5C-0F2C50D0A04C}" sibTransId="{F0CBC1FC-F194-4868-9393-DB345707557F}"/>
    <dgm:cxn modelId="{620DBB52-9DC1-4800-A599-C5A2BA9E8FB7}" type="presOf" srcId="{029F1BE0-E487-4F18-A197-68CBCF79DB7D}" destId="{882A26CD-3CCB-4934-B7CC-84977743CCE5}" srcOrd="0" destOrd="0" presId="urn:microsoft.com/office/officeart/2005/8/layout/arrow4"/>
    <dgm:cxn modelId="{401E8B9A-73F4-4100-81C4-42DF76FA3024}" type="presOf" srcId="{F167C22F-3C13-4A49-ABE6-39623A203387}" destId="{3F321F5C-26CE-4DA8-9661-7B9DCBC96224}" srcOrd="0" destOrd="0" presId="urn:microsoft.com/office/officeart/2005/8/layout/arrow4"/>
    <dgm:cxn modelId="{B8992DD9-0FDA-40AD-AF71-1F92601D20AF}" srcId="{F167C22F-3C13-4A49-ABE6-39623A203387}" destId="{4761EC8A-CA4F-41AF-A32C-C84E27DE458D}" srcOrd="1" destOrd="0" parTransId="{7CE4F4CB-7F48-455B-993B-D1A126399F04}" sibTransId="{E6979CD4-1B1D-4D6F-B0FC-07B7BD52FE66}"/>
    <dgm:cxn modelId="{3B62E8DB-388D-4539-8588-B7D2AAA64AA5}" type="presOf" srcId="{4761EC8A-CA4F-41AF-A32C-C84E27DE458D}" destId="{C639B772-C517-407A-A055-6AA05B400703}" srcOrd="0" destOrd="0" presId="urn:microsoft.com/office/officeart/2005/8/layout/arrow4"/>
    <dgm:cxn modelId="{B96FB516-7ABB-4E91-AE04-FF30FB0013A0}" type="presParOf" srcId="{3F321F5C-26CE-4DA8-9661-7B9DCBC96224}" destId="{38B8B445-CE8C-4CBB-8DAD-FFB9E7E4BC9E}" srcOrd="0" destOrd="0" presId="urn:microsoft.com/office/officeart/2005/8/layout/arrow4"/>
    <dgm:cxn modelId="{E14439F4-B121-40FD-AC37-E20A5C322BEF}" type="presParOf" srcId="{3F321F5C-26CE-4DA8-9661-7B9DCBC96224}" destId="{882A26CD-3CCB-4934-B7CC-84977743CCE5}" srcOrd="1" destOrd="0" presId="urn:microsoft.com/office/officeart/2005/8/layout/arrow4"/>
    <dgm:cxn modelId="{479272CE-3B44-459E-B0BD-C3621847890A}" type="presParOf" srcId="{3F321F5C-26CE-4DA8-9661-7B9DCBC96224}" destId="{DB238058-4A66-4C4D-A726-F4D657EC9658}" srcOrd="2" destOrd="0" presId="urn:microsoft.com/office/officeart/2005/8/layout/arrow4"/>
    <dgm:cxn modelId="{CE6A37D1-3514-457E-A13B-3D68C51EC90F}" type="presParOf" srcId="{3F321F5C-26CE-4DA8-9661-7B9DCBC96224}" destId="{C639B772-C517-407A-A055-6AA05B400703}" srcOrd="3" destOrd="0" presId="urn:microsoft.com/office/officeart/2005/8/layout/arrow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9AB910-9FE3-4560-8AAD-2D3926CEDF43}" type="doc">
      <dgm:prSet loTypeId="urn:microsoft.com/office/officeart/2005/8/layout/hProcess11" loCatId="process" qsTypeId="urn:microsoft.com/office/officeart/2005/8/quickstyle/simple1" qsCatId="simple" csTypeId="urn:microsoft.com/office/officeart/2005/8/colors/accent1_2" csCatId="accent1"/>
      <dgm:spPr/>
      <dgm:t>
        <a:bodyPr/>
        <a:lstStyle/>
        <a:p>
          <a:endParaRPr lang="en-US"/>
        </a:p>
      </dgm:t>
    </dgm:pt>
    <dgm:pt modelId="{26315F3E-5FF4-441F-BB04-B114360612C0}">
      <dgm:prSet/>
      <dgm:spPr/>
      <dgm:t>
        <a:bodyPr/>
        <a:lstStyle/>
        <a:p>
          <a:pPr rtl="0"/>
          <a:r>
            <a:rPr lang="en-US" dirty="0">
              <a:latin typeface="Trebuchet MS" panose="020B0603020202020204" pitchFamily="34" charset="0"/>
            </a:rPr>
            <a:t>Bonus Declaration</a:t>
          </a:r>
        </a:p>
      </dgm:t>
    </dgm:pt>
    <dgm:pt modelId="{4FEB36D0-A01E-4A0A-977C-B0BA2E61E3E5}" type="parTrans" cxnId="{7BE45271-0B8D-4691-B902-E1BBE56CADB6}">
      <dgm:prSet/>
      <dgm:spPr/>
      <dgm:t>
        <a:bodyPr/>
        <a:lstStyle/>
        <a:p>
          <a:endParaRPr lang="en-US">
            <a:latin typeface="Trebuchet MS" panose="020B0603020202020204" pitchFamily="34" charset="0"/>
          </a:endParaRPr>
        </a:p>
      </dgm:t>
    </dgm:pt>
    <dgm:pt modelId="{55FD46CD-A15B-4842-8942-08E759CDD3C0}" type="sibTrans" cxnId="{7BE45271-0B8D-4691-B902-E1BBE56CADB6}">
      <dgm:prSet/>
      <dgm:spPr/>
      <dgm:t>
        <a:bodyPr/>
        <a:lstStyle/>
        <a:p>
          <a:endParaRPr lang="en-US">
            <a:latin typeface="Trebuchet MS" panose="020B0603020202020204" pitchFamily="34" charset="0"/>
          </a:endParaRPr>
        </a:p>
      </dgm:t>
    </dgm:pt>
    <dgm:pt modelId="{0FAB46F0-7362-4DF4-8806-3042E79286C3}">
      <dgm:prSet/>
      <dgm:spPr/>
      <dgm:t>
        <a:bodyPr/>
        <a:lstStyle/>
        <a:p>
          <a:pPr rtl="0"/>
          <a:r>
            <a:rPr lang="en-US">
              <a:latin typeface="Trebuchet MS" panose="020B0603020202020204" pitchFamily="34" charset="0"/>
            </a:rPr>
            <a:t>Maturity Value Calculation</a:t>
          </a:r>
        </a:p>
      </dgm:t>
    </dgm:pt>
    <dgm:pt modelId="{44CE0E4C-3B4D-40FD-803A-14F28599ED23}" type="parTrans" cxnId="{131E7016-2089-4E8E-81BD-D2967C635636}">
      <dgm:prSet/>
      <dgm:spPr/>
      <dgm:t>
        <a:bodyPr/>
        <a:lstStyle/>
        <a:p>
          <a:endParaRPr lang="en-US">
            <a:latin typeface="Trebuchet MS" panose="020B0603020202020204" pitchFamily="34" charset="0"/>
          </a:endParaRPr>
        </a:p>
      </dgm:t>
    </dgm:pt>
    <dgm:pt modelId="{5DEE135E-30DF-4FEB-A974-9C189F6C2B01}" type="sibTrans" cxnId="{131E7016-2089-4E8E-81BD-D2967C635636}">
      <dgm:prSet/>
      <dgm:spPr/>
      <dgm:t>
        <a:bodyPr/>
        <a:lstStyle/>
        <a:p>
          <a:endParaRPr lang="en-US">
            <a:latin typeface="Trebuchet MS" panose="020B0603020202020204" pitchFamily="34" charset="0"/>
          </a:endParaRPr>
        </a:p>
      </dgm:t>
    </dgm:pt>
    <dgm:pt modelId="{E6471C62-4A96-4006-B8E3-56B34D00931B}">
      <dgm:prSet/>
      <dgm:spPr/>
      <dgm:t>
        <a:bodyPr/>
        <a:lstStyle/>
        <a:p>
          <a:pPr rtl="0"/>
          <a:r>
            <a:rPr lang="en-US">
              <a:latin typeface="Trebuchet MS" panose="020B0603020202020204" pitchFamily="34" charset="0"/>
            </a:rPr>
            <a:t>Surrender Value Calculation</a:t>
          </a:r>
        </a:p>
      </dgm:t>
    </dgm:pt>
    <dgm:pt modelId="{6E689E20-74B4-4CED-A8DA-A5EF4B91A6AA}" type="parTrans" cxnId="{FC01B474-CE47-4AEB-8248-306B50260947}">
      <dgm:prSet/>
      <dgm:spPr/>
      <dgm:t>
        <a:bodyPr/>
        <a:lstStyle/>
        <a:p>
          <a:endParaRPr lang="en-US">
            <a:latin typeface="Trebuchet MS" panose="020B0603020202020204" pitchFamily="34" charset="0"/>
          </a:endParaRPr>
        </a:p>
      </dgm:t>
    </dgm:pt>
    <dgm:pt modelId="{4A873020-BB7C-4B91-A59F-00F6319C6DFA}" type="sibTrans" cxnId="{FC01B474-CE47-4AEB-8248-306B50260947}">
      <dgm:prSet/>
      <dgm:spPr/>
      <dgm:t>
        <a:bodyPr/>
        <a:lstStyle/>
        <a:p>
          <a:endParaRPr lang="en-US">
            <a:latin typeface="Trebuchet MS" panose="020B0603020202020204" pitchFamily="34" charset="0"/>
          </a:endParaRPr>
        </a:p>
      </dgm:t>
    </dgm:pt>
    <dgm:pt modelId="{0D34E442-87B5-4B55-9BD3-D4B7135FC34E}">
      <dgm:prSet/>
      <dgm:spPr/>
      <dgm:t>
        <a:bodyPr/>
        <a:lstStyle/>
        <a:p>
          <a:pPr rtl="0"/>
          <a:r>
            <a:rPr lang="en-US">
              <a:latin typeface="Trebuchet MS" panose="020B0603020202020204" pitchFamily="34" charset="0"/>
            </a:rPr>
            <a:t>Death Value Calculation</a:t>
          </a:r>
        </a:p>
      </dgm:t>
    </dgm:pt>
    <dgm:pt modelId="{C48C4341-6E1E-4649-A4FC-3A6934FD737A}" type="parTrans" cxnId="{1F26F834-D3ED-45AA-9C6A-04962D7C4C2B}">
      <dgm:prSet/>
      <dgm:spPr/>
      <dgm:t>
        <a:bodyPr/>
        <a:lstStyle/>
        <a:p>
          <a:endParaRPr lang="en-US">
            <a:latin typeface="Trebuchet MS" panose="020B0603020202020204" pitchFamily="34" charset="0"/>
          </a:endParaRPr>
        </a:p>
      </dgm:t>
    </dgm:pt>
    <dgm:pt modelId="{093E84C0-82CD-4B4B-BC84-4A0CC80C3116}" type="sibTrans" cxnId="{1F26F834-D3ED-45AA-9C6A-04962D7C4C2B}">
      <dgm:prSet/>
      <dgm:spPr/>
      <dgm:t>
        <a:bodyPr/>
        <a:lstStyle/>
        <a:p>
          <a:endParaRPr lang="en-US">
            <a:latin typeface="Trebuchet MS" panose="020B0603020202020204" pitchFamily="34" charset="0"/>
          </a:endParaRPr>
        </a:p>
      </dgm:t>
    </dgm:pt>
    <dgm:pt modelId="{1C73B6D4-42E8-43AB-83F5-56F55CFE4DC3}">
      <dgm:prSet/>
      <dgm:spPr/>
      <dgm:t>
        <a:bodyPr/>
        <a:lstStyle/>
        <a:p>
          <a:pPr rtl="0"/>
          <a:r>
            <a:rPr lang="en-US">
              <a:latin typeface="Trebuchet MS" panose="020B0603020202020204" pitchFamily="34" charset="0"/>
            </a:rPr>
            <a:t>Reserving</a:t>
          </a:r>
        </a:p>
      </dgm:t>
    </dgm:pt>
    <dgm:pt modelId="{6BDC1353-2771-45B6-8731-959D27B96191}" type="parTrans" cxnId="{1161F30B-4772-48B7-8318-29376A0D42A1}">
      <dgm:prSet/>
      <dgm:spPr/>
      <dgm:t>
        <a:bodyPr/>
        <a:lstStyle/>
        <a:p>
          <a:endParaRPr lang="en-US">
            <a:latin typeface="Trebuchet MS" panose="020B0603020202020204" pitchFamily="34" charset="0"/>
          </a:endParaRPr>
        </a:p>
      </dgm:t>
    </dgm:pt>
    <dgm:pt modelId="{06A3891C-D276-43C1-8388-3499495F002E}" type="sibTrans" cxnId="{1161F30B-4772-48B7-8318-29376A0D42A1}">
      <dgm:prSet/>
      <dgm:spPr/>
      <dgm:t>
        <a:bodyPr/>
        <a:lstStyle/>
        <a:p>
          <a:endParaRPr lang="en-US">
            <a:latin typeface="Trebuchet MS" panose="020B0603020202020204" pitchFamily="34" charset="0"/>
          </a:endParaRPr>
        </a:p>
      </dgm:t>
    </dgm:pt>
    <dgm:pt modelId="{EFE0F1F5-2CAB-4F2C-A843-BF7EC13606AA}" type="pres">
      <dgm:prSet presAssocID="{EB9AB910-9FE3-4560-8AAD-2D3926CEDF43}" presName="Name0" presStyleCnt="0">
        <dgm:presLayoutVars>
          <dgm:dir/>
          <dgm:resizeHandles val="exact"/>
        </dgm:presLayoutVars>
      </dgm:prSet>
      <dgm:spPr/>
    </dgm:pt>
    <dgm:pt modelId="{C74D5971-8765-4980-9F12-233FB97F8E07}" type="pres">
      <dgm:prSet presAssocID="{EB9AB910-9FE3-4560-8AAD-2D3926CEDF43}" presName="arrow" presStyleLbl="bgShp" presStyleIdx="0" presStyleCnt="1"/>
      <dgm:spPr/>
    </dgm:pt>
    <dgm:pt modelId="{743FD3D8-470D-4A51-A387-16CAAC56784A}" type="pres">
      <dgm:prSet presAssocID="{EB9AB910-9FE3-4560-8AAD-2D3926CEDF43}" presName="points" presStyleCnt="0"/>
      <dgm:spPr/>
    </dgm:pt>
    <dgm:pt modelId="{F4DBBE4E-AC59-4022-BF64-B6D085C16F5F}" type="pres">
      <dgm:prSet presAssocID="{26315F3E-5FF4-441F-BB04-B114360612C0}" presName="compositeA" presStyleCnt="0"/>
      <dgm:spPr/>
    </dgm:pt>
    <dgm:pt modelId="{065A61C5-5E76-4C4C-ACC3-219000EC3A99}" type="pres">
      <dgm:prSet presAssocID="{26315F3E-5FF4-441F-BB04-B114360612C0}" presName="textA" presStyleLbl="revTx" presStyleIdx="0" presStyleCnt="5">
        <dgm:presLayoutVars>
          <dgm:bulletEnabled val="1"/>
        </dgm:presLayoutVars>
      </dgm:prSet>
      <dgm:spPr/>
    </dgm:pt>
    <dgm:pt modelId="{271EE2FA-559C-4549-AD3B-08AB5D91ABCF}" type="pres">
      <dgm:prSet presAssocID="{26315F3E-5FF4-441F-BB04-B114360612C0}" presName="circleA" presStyleLbl="node1" presStyleIdx="0" presStyleCnt="5"/>
      <dgm:spPr/>
    </dgm:pt>
    <dgm:pt modelId="{FFE14D94-38D4-4678-B00B-E913AEDC34FA}" type="pres">
      <dgm:prSet presAssocID="{26315F3E-5FF4-441F-BB04-B114360612C0}" presName="spaceA" presStyleCnt="0"/>
      <dgm:spPr/>
    </dgm:pt>
    <dgm:pt modelId="{49E25566-9145-4083-A3FB-E25A1922E704}" type="pres">
      <dgm:prSet presAssocID="{55FD46CD-A15B-4842-8942-08E759CDD3C0}" presName="space" presStyleCnt="0"/>
      <dgm:spPr/>
    </dgm:pt>
    <dgm:pt modelId="{0305B5EA-306D-4F51-A317-C5BCCCCC153D}" type="pres">
      <dgm:prSet presAssocID="{0FAB46F0-7362-4DF4-8806-3042E79286C3}" presName="compositeB" presStyleCnt="0"/>
      <dgm:spPr/>
    </dgm:pt>
    <dgm:pt modelId="{D79D2B7C-C5B0-4B17-AB6D-765F19E7C06E}" type="pres">
      <dgm:prSet presAssocID="{0FAB46F0-7362-4DF4-8806-3042E79286C3}" presName="textB" presStyleLbl="revTx" presStyleIdx="1" presStyleCnt="5">
        <dgm:presLayoutVars>
          <dgm:bulletEnabled val="1"/>
        </dgm:presLayoutVars>
      </dgm:prSet>
      <dgm:spPr/>
    </dgm:pt>
    <dgm:pt modelId="{2258ABCE-4022-45FB-8A66-742180DC0EF8}" type="pres">
      <dgm:prSet presAssocID="{0FAB46F0-7362-4DF4-8806-3042E79286C3}" presName="circleB" presStyleLbl="node1" presStyleIdx="1" presStyleCnt="5"/>
      <dgm:spPr/>
    </dgm:pt>
    <dgm:pt modelId="{B94350BA-6004-4A49-B10D-1636BAE26B0A}" type="pres">
      <dgm:prSet presAssocID="{0FAB46F0-7362-4DF4-8806-3042E79286C3}" presName="spaceB" presStyleCnt="0"/>
      <dgm:spPr/>
    </dgm:pt>
    <dgm:pt modelId="{DBD42165-1D49-4CFD-B8E2-4F4A3B3F2A11}" type="pres">
      <dgm:prSet presAssocID="{5DEE135E-30DF-4FEB-A974-9C189F6C2B01}" presName="space" presStyleCnt="0"/>
      <dgm:spPr/>
    </dgm:pt>
    <dgm:pt modelId="{38C69282-1584-4B77-A53F-5C1025D80AF2}" type="pres">
      <dgm:prSet presAssocID="{E6471C62-4A96-4006-B8E3-56B34D00931B}" presName="compositeA" presStyleCnt="0"/>
      <dgm:spPr/>
    </dgm:pt>
    <dgm:pt modelId="{FCC24CB8-DF18-41BE-BD64-243C948B9BBC}" type="pres">
      <dgm:prSet presAssocID="{E6471C62-4A96-4006-B8E3-56B34D00931B}" presName="textA" presStyleLbl="revTx" presStyleIdx="2" presStyleCnt="5">
        <dgm:presLayoutVars>
          <dgm:bulletEnabled val="1"/>
        </dgm:presLayoutVars>
      </dgm:prSet>
      <dgm:spPr/>
    </dgm:pt>
    <dgm:pt modelId="{1EE79407-0EEF-412B-851A-E9E9D1D4F57C}" type="pres">
      <dgm:prSet presAssocID="{E6471C62-4A96-4006-B8E3-56B34D00931B}" presName="circleA" presStyleLbl="node1" presStyleIdx="2" presStyleCnt="5"/>
      <dgm:spPr/>
    </dgm:pt>
    <dgm:pt modelId="{D43504D5-051A-41B3-BF79-AC22E6DB1A5F}" type="pres">
      <dgm:prSet presAssocID="{E6471C62-4A96-4006-B8E3-56B34D00931B}" presName="spaceA" presStyleCnt="0"/>
      <dgm:spPr/>
    </dgm:pt>
    <dgm:pt modelId="{0A62FEE9-A8DE-403C-9A6B-97D781C1DE9C}" type="pres">
      <dgm:prSet presAssocID="{4A873020-BB7C-4B91-A59F-00F6319C6DFA}" presName="space" presStyleCnt="0"/>
      <dgm:spPr/>
    </dgm:pt>
    <dgm:pt modelId="{824875A2-DAF8-43AD-8177-5176DBE617E6}" type="pres">
      <dgm:prSet presAssocID="{0D34E442-87B5-4B55-9BD3-D4B7135FC34E}" presName="compositeB" presStyleCnt="0"/>
      <dgm:spPr/>
    </dgm:pt>
    <dgm:pt modelId="{CB92E90F-3087-48A4-B7F5-B2A615A341D2}" type="pres">
      <dgm:prSet presAssocID="{0D34E442-87B5-4B55-9BD3-D4B7135FC34E}" presName="textB" presStyleLbl="revTx" presStyleIdx="3" presStyleCnt="5">
        <dgm:presLayoutVars>
          <dgm:bulletEnabled val="1"/>
        </dgm:presLayoutVars>
      </dgm:prSet>
      <dgm:spPr/>
    </dgm:pt>
    <dgm:pt modelId="{C6611B48-EB1E-47DC-98F7-B87B81A0BF54}" type="pres">
      <dgm:prSet presAssocID="{0D34E442-87B5-4B55-9BD3-D4B7135FC34E}" presName="circleB" presStyleLbl="node1" presStyleIdx="3" presStyleCnt="5"/>
      <dgm:spPr/>
    </dgm:pt>
    <dgm:pt modelId="{DE0C3152-2D4C-4A02-B984-4C24094F3705}" type="pres">
      <dgm:prSet presAssocID="{0D34E442-87B5-4B55-9BD3-D4B7135FC34E}" presName="spaceB" presStyleCnt="0"/>
      <dgm:spPr/>
    </dgm:pt>
    <dgm:pt modelId="{3741B60D-C522-40E3-A391-BA36250BC5AD}" type="pres">
      <dgm:prSet presAssocID="{093E84C0-82CD-4B4B-BC84-4A0CC80C3116}" presName="space" presStyleCnt="0"/>
      <dgm:spPr/>
    </dgm:pt>
    <dgm:pt modelId="{B9DD6F5B-D316-41FE-8549-C695A4B94055}" type="pres">
      <dgm:prSet presAssocID="{1C73B6D4-42E8-43AB-83F5-56F55CFE4DC3}" presName="compositeA" presStyleCnt="0"/>
      <dgm:spPr/>
    </dgm:pt>
    <dgm:pt modelId="{A4B3ADF3-EF46-4664-9327-861F06D72DB4}" type="pres">
      <dgm:prSet presAssocID="{1C73B6D4-42E8-43AB-83F5-56F55CFE4DC3}" presName="textA" presStyleLbl="revTx" presStyleIdx="4" presStyleCnt="5">
        <dgm:presLayoutVars>
          <dgm:bulletEnabled val="1"/>
        </dgm:presLayoutVars>
      </dgm:prSet>
      <dgm:spPr/>
    </dgm:pt>
    <dgm:pt modelId="{A09170E4-0B9F-4273-B490-5E136235654F}" type="pres">
      <dgm:prSet presAssocID="{1C73B6D4-42E8-43AB-83F5-56F55CFE4DC3}" presName="circleA" presStyleLbl="node1" presStyleIdx="4" presStyleCnt="5"/>
      <dgm:spPr/>
    </dgm:pt>
    <dgm:pt modelId="{A32D3F6B-C134-4609-B7E9-DD8C3A965418}" type="pres">
      <dgm:prSet presAssocID="{1C73B6D4-42E8-43AB-83F5-56F55CFE4DC3}" presName="spaceA" presStyleCnt="0"/>
      <dgm:spPr/>
    </dgm:pt>
  </dgm:ptLst>
  <dgm:cxnLst>
    <dgm:cxn modelId="{3F7C2D06-A2B5-418F-8105-0B9874AC51C9}" type="presOf" srcId="{0D34E442-87B5-4B55-9BD3-D4B7135FC34E}" destId="{CB92E90F-3087-48A4-B7F5-B2A615A341D2}" srcOrd="0" destOrd="0" presId="urn:microsoft.com/office/officeart/2005/8/layout/hProcess11"/>
    <dgm:cxn modelId="{1161F30B-4772-48B7-8318-29376A0D42A1}" srcId="{EB9AB910-9FE3-4560-8AAD-2D3926CEDF43}" destId="{1C73B6D4-42E8-43AB-83F5-56F55CFE4DC3}" srcOrd="4" destOrd="0" parTransId="{6BDC1353-2771-45B6-8731-959D27B96191}" sibTransId="{06A3891C-D276-43C1-8388-3499495F002E}"/>
    <dgm:cxn modelId="{131E7016-2089-4E8E-81BD-D2967C635636}" srcId="{EB9AB910-9FE3-4560-8AAD-2D3926CEDF43}" destId="{0FAB46F0-7362-4DF4-8806-3042E79286C3}" srcOrd="1" destOrd="0" parTransId="{44CE0E4C-3B4D-40FD-803A-14F28599ED23}" sibTransId="{5DEE135E-30DF-4FEB-A974-9C189F6C2B01}"/>
    <dgm:cxn modelId="{1F26F834-D3ED-45AA-9C6A-04962D7C4C2B}" srcId="{EB9AB910-9FE3-4560-8AAD-2D3926CEDF43}" destId="{0D34E442-87B5-4B55-9BD3-D4B7135FC34E}" srcOrd="3" destOrd="0" parTransId="{C48C4341-6E1E-4649-A4FC-3A6934FD737A}" sibTransId="{093E84C0-82CD-4B4B-BC84-4A0CC80C3116}"/>
    <dgm:cxn modelId="{9DAF9B4E-6BA4-4746-9283-0811B4F7C25D}" type="presOf" srcId="{1C73B6D4-42E8-43AB-83F5-56F55CFE4DC3}" destId="{A4B3ADF3-EF46-4664-9327-861F06D72DB4}" srcOrd="0" destOrd="0" presId="urn:microsoft.com/office/officeart/2005/8/layout/hProcess11"/>
    <dgm:cxn modelId="{7BE45271-0B8D-4691-B902-E1BBE56CADB6}" srcId="{EB9AB910-9FE3-4560-8AAD-2D3926CEDF43}" destId="{26315F3E-5FF4-441F-BB04-B114360612C0}" srcOrd="0" destOrd="0" parTransId="{4FEB36D0-A01E-4A0A-977C-B0BA2E61E3E5}" sibTransId="{55FD46CD-A15B-4842-8942-08E759CDD3C0}"/>
    <dgm:cxn modelId="{FC01B474-CE47-4AEB-8248-306B50260947}" srcId="{EB9AB910-9FE3-4560-8AAD-2D3926CEDF43}" destId="{E6471C62-4A96-4006-B8E3-56B34D00931B}" srcOrd="2" destOrd="0" parTransId="{6E689E20-74B4-4CED-A8DA-A5EF4B91A6AA}" sibTransId="{4A873020-BB7C-4B91-A59F-00F6319C6DFA}"/>
    <dgm:cxn modelId="{6E61FCA7-5D2D-4C69-9EDF-8F5B92D45DC5}" type="presOf" srcId="{0FAB46F0-7362-4DF4-8806-3042E79286C3}" destId="{D79D2B7C-C5B0-4B17-AB6D-765F19E7C06E}" srcOrd="0" destOrd="0" presId="urn:microsoft.com/office/officeart/2005/8/layout/hProcess11"/>
    <dgm:cxn modelId="{75951FB6-60BF-4D94-9FED-26D59E354437}" type="presOf" srcId="{26315F3E-5FF4-441F-BB04-B114360612C0}" destId="{065A61C5-5E76-4C4C-ACC3-219000EC3A99}" srcOrd="0" destOrd="0" presId="urn:microsoft.com/office/officeart/2005/8/layout/hProcess11"/>
    <dgm:cxn modelId="{437C75CD-9E25-4620-8F84-004767921FCC}" type="presOf" srcId="{E6471C62-4A96-4006-B8E3-56B34D00931B}" destId="{FCC24CB8-DF18-41BE-BD64-243C948B9BBC}" srcOrd="0" destOrd="0" presId="urn:microsoft.com/office/officeart/2005/8/layout/hProcess11"/>
    <dgm:cxn modelId="{B52428D2-4FED-4E75-A0E4-0ABFBFCA770C}" type="presOf" srcId="{EB9AB910-9FE3-4560-8AAD-2D3926CEDF43}" destId="{EFE0F1F5-2CAB-4F2C-A843-BF7EC13606AA}" srcOrd="0" destOrd="0" presId="urn:microsoft.com/office/officeart/2005/8/layout/hProcess11"/>
    <dgm:cxn modelId="{472C6122-C30E-464A-BB4B-7B4B96976077}" type="presParOf" srcId="{EFE0F1F5-2CAB-4F2C-A843-BF7EC13606AA}" destId="{C74D5971-8765-4980-9F12-233FB97F8E07}" srcOrd="0" destOrd="0" presId="urn:microsoft.com/office/officeart/2005/8/layout/hProcess11"/>
    <dgm:cxn modelId="{598C4B71-B019-4CD4-9DA1-D23144448EAF}" type="presParOf" srcId="{EFE0F1F5-2CAB-4F2C-A843-BF7EC13606AA}" destId="{743FD3D8-470D-4A51-A387-16CAAC56784A}" srcOrd="1" destOrd="0" presId="urn:microsoft.com/office/officeart/2005/8/layout/hProcess11"/>
    <dgm:cxn modelId="{6CF12331-0E96-4233-9868-D60F2A20ED33}" type="presParOf" srcId="{743FD3D8-470D-4A51-A387-16CAAC56784A}" destId="{F4DBBE4E-AC59-4022-BF64-B6D085C16F5F}" srcOrd="0" destOrd="0" presId="urn:microsoft.com/office/officeart/2005/8/layout/hProcess11"/>
    <dgm:cxn modelId="{EEBF8B94-AB33-4E1A-9615-C8810710A293}" type="presParOf" srcId="{F4DBBE4E-AC59-4022-BF64-B6D085C16F5F}" destId="{065A61C5-5E76-4C4C-ACC3-219000EC3A99}" srcOrd="0" destOrd="0" presId="urn:microsoft.com/office/officeart/2005/8/layout/hProcess11"/>
    <dgm:cxn modelId="{5D837005-6943-452D-8F03-CEE8BE917109}" type="presParOf" srcId="{F4DBBE4E-AC59-4022-BF64-B6D085C16F5F}" destId="{271EE2FA-559C-4549-AD3B-08AB5D91ABCF}" srcOrd="1" destOrd="0" presId="urn:microsoft.com/office/officeart/2005/8/layout/hProcess11"/>
    <dgm:cxn modelId="{913E03DA-F33F-4517-B712-B803C3A5F1B8}" type="presParOf" srcId="{F4DBBE4E-AC59-4022-BF64-B6D085C16F5F}" destId="{FFE14D94-38D4-4678-B00B-E913AEDC34FA}" srcOrd="2" destOrd="0" presId="urn:microsoft.com/office/officeart/2005/8/layout/hProcess11"/>
    <dgm:cxn modelId="{F66B3AD2-EA03-4A45-8D94-748482B7069A}" type="presParOf" srcId="{743FD3D8-470D-4A51-A387-16CAAC56784A}" destId="{49E25566-9145-4083-A3FB-E25A1922E704}" srcOrd="1" destOrd="0" presId="urn:microsoft.com/office/officeart/2005/8/layout/hProcess11"/>
    <dgm:cxn modelId="{2101E34A-4146-4473-8752-501AD0B700FE}" type="presParOf" srcId="{743FD3D8-470D-4A51-A387-16CAAC56784A}" destId="{0305B5EA-306D-4F51-A317-C5BCCCCC153D}" srcOrd="2" destOrd="0" presId="urn:microsoft.com/office/officeart/2005/8/layout/hProcess11"/>
    <dgm:cxn modelId="{DD39C8E8-2715-44A5-B28C-55D93AA419EA}" type="presParOf" srcId="{0305B5EA-306D-4F51-A317-C5BCCCCC153D}" destId="{D79D2B7C-C5B0-4B17-AB6D-765F19E7C06E}" srcOrd="0" destOrd="0" presId="urn:microsoft.com/office/officeart/2005/8/layout/hProcess11"/>
    <dgm:cxn modelId="{D6AD724B-3E1D-444B-8A5D-5F447B5B186C}" type="presParOf" srcId="{0305B5EA-306D-4F51-A317-C5BCCCCC153D}" destId="{2258ABCE-4022-45FB-8A66-742180DC0EF8}" srcOrd="1" destOrd="0" presId="urn:microsoft.com/office/officeart/2005/8/layout/hProcess11"/>
    <dgm:cxn modelId="{DC1766AE-1715-43E8-B377-75065D1D6DE8}" type="presParOf" srcId="{0305B5EA-306D-4F51-A317-C5BCCCCC153D}" destId="{B94350BA-6004-4A49-B10D-1636BAE26B0A}" srcOrd="2" destOrd="0" presId="urn:microsoft.com/office/officeart/2005/8/layout/hProcess11"/>
    <dgm:cxn modelId="{4735D66D-6E0C-4EB4-B84C-CDFB1C628738}" type="presParOf" srcId="{743FD3D8-470D-4A51-A387-16CAAC56784A}" destId="{DBD42165-1D49-4CFD-B8E2-4F4A3B3F2A11}" srcOrd="3" destOrd="0" presId="urn:microsoft.com/office/officeart/2005/8/layout/hProcess11"/>
    <dgm:cxn modelId="{2B362F0F-55F6-41EF-B0D5-714800A4EF80}" type="presParOf" srcId="{743FD3D8-470D-4A51-A387-16CAAC56784A}" destId="{38C69282-1584-4B77-A53F-5C1025D80AF2}" srcOrd="4" destOrd="0" presId="urn:microsoft.com/office/officeart/2005/8/layout/hProcess11"/>
    <dgm:cxn modelId="{65072A0C-A955-4199-B752-E97291FD4CD3}" type="presParOf" srcId="{38C69282-1584-4B77-A53F-5C1025D80AF2}" destId="{FCC24CB8-DF18-41BE-BD64-243C948B9BBC}" srcOrd="0" destOrd="0" presId="urn:microsoft.com/office/officeart/2005/8/layout/hProcess11"/>
    <dgm:cxn modelId="{2C8B5E72-96B9-4CAC-8B97-950A4F547972}" type="presParOf" srcId="{38C69282-1584-4B77-A53F-5C1025D80AF2}" destId="{1EE79407-0EEF-412B-851A-E9E9D1D4F57C}" srcOrd="1" destOrd="0" presId="urn:microsoft.com/office/officeart/2005/8/layout/hProcess11"/>
    <dgm:cxn modelId="{A80F669B-E6B7-4DBD-9671-398DAC675393}" type="presParOf" srcId="{38C69282-1584-4B77-A53F-5C1025D80AF2}" destId="{D43504D5-051A-41B3-BF79-AC22E6DB1A5F}" srcOrd="2" destOrd="0" presId="urn:microsoft.com/office/officeart/2005/8/layout/hProcess11"/>
    <dgm:cxn modelId="{2DF571F2-3F29-4A21-9F2E-7A461E57F1F5}" type="presParOf" srcId="{743FD3D8-470D-4A51-A387-16CAAC56784A}" destId="{0A62FEE9-A8DE-403C-9A6B-97D781C1DE9C}" srcOrd="5" destOrd="0" presId="urn:microsoft.com/office/officeart/2005/8/layout/hProcess11"/>
    <dgm:cxn modelId="{C558942E-BB83-488C-A086-142B03BFE554}" type="presParOf" srcId="{743FD3D8-470D-4A51-A387-16CAAC56784A}" destId="{824875A2-DAF8-43AD-8177-5176DBE617E6}" srcOrd="6" destOrd="0" presId="urn:microsoft.com/office/officeart/2005/8/layout/hProcess11"/>
    <dgm:cxn modelId="{AB00CE46-4474-41D1-863B-D6782098D3D1}" type="presParOf" srcId="{824875A2-DAF8-43AD-8177-5176DBE617E6}" destId="{CB92E90F-3087-48A4-B7F5-B2A615A341D2}" srcOrd="0" destOrd="0" presId="urn:microsoft.com/office/officeart/2005/8/layout/hProcess11"/>
    <dgm:cxn modelId="{79381506-5CF4-47A5-A22C-D8332E9ED484}" type="presParOf" srcId="{824875A2-DAF8-43AD-8177-5176DBE617E6}" destId="{C6611B48-EB1E-47DC-98F7-B87B81A0BF54}" srcOrd="1" destOrd="0" presId="urn:microsoft.com/office/officeart/2005/8/layout/hProcess11"/>
    <dgm:cxn modelId="{C0852661-51BE-48F6-9B89-7EB7768B2C7A}" type="presParOf" srcId="{824875A2-DAF8-43AD-8177-5176DBE617E6}" destId="{DE0C3152-2D4C-4A02-B984-4C24094F3705}" srcOrd="2" destOrd="0" presId="urn:microsoft.com/office/officeart/2005/8/layout/hProcess11"/>
    <dgm:cxn modelId="{D2A26364-C3F0-4F26-8D03-29ADD0D37C7A}" type="presParOf" srcId="{743FD3D8-470D-4A51-A387-16CAAC56784A}" destId="{3741B60D-C522-40E3-A391-BA36250BC5AD}" srcOrd="7" destOrd="0" presId="urn:microsoft.com/office/officeart/2005/8/layout/hProcess11"/>
    <dgm:cxn modelId="{8CADE2C3-1665-483B-B5ED-8D04DC4B1E12}" type="presParOf" srcId="{743FD3D8-470D-4A51-A387-16CAAC56784A}" destId="{B9DD6F5B-D316-41FE-8549-C695A4B94055}" srcOrd="8" destOrd="0" presId="urn:microsoft.com/office/officeart/2005/8/layout/hProcess11"/>
    <dgm:cxn modelId="{BC61E1E4-7B2C-4699-AEDB-D2993B94A778}" type="presParOf" srcId="{B9DD6F5B-D316-41FE-8549-C695A4B94055}" destId="{A4B3ADF3-EF46-4664-9327-861F06D72DB4}" srcOrd="0" destOrd="0" presId="urn:microsoft.com/office/officeart/2005/8/layout/hProcess11"/>
    <dgm:cxn modelId="{006563ED-2E8C-4B46-9F01-C3C6F0EE6862}" type="presParOf" srcId="{B9DD6F5B-D316-41FE-8549-C695A4B94055}" destId="{A09170E4-0B9F-4273-B490-5E136235654F}" srcOrd="1" destOrd="0" presId="urn:microsoft.com/office/officeart/2005/8/layout/hProcess11"/>
    <dgm:cxn modelId="{D08997AB-519F-401B-8E19-9D249E921EFD}" type="presParOf" srcId="{B9DD6F5B-D316-41FE-8549-C695A4B94055}" destId="{A32D3F6B-C134-4609-B7E9-DD8C3A965418}" srcOrd="2" destOrd="0" presId="urn:microsoft.com/office/officeart/2005/8/layout/hProcess1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BAFCB5-4EB9-4C5C-B8B5-B3E373DAD6A1}" type="doc">
      <dgm:prSet loTypeId="urn:microsoft.com/office/officeart/2005/8/layout/list1" loCatId="list" qsTypeId="urn:microsoft.com/office/officeart/2005/8/quickstyle/simple4" qsCatId="simple" csTypeId="urn:microsoft.com/office/officeart/2005/8/colors/accent4_1" csCatId="accent4" phldr="1"/>
      <dgm:spPr/>
      <dgm:t>
        <a:bodyPr/>
        <a:lstStyle/>
        <a:p>
          <a:endParaRPr lang="en-US"/>
        </a:p>
      </dgm:t>
    </dgm:pt>
    <dgm:pt modelId="{BA328EDF-DDB8-40F3-809E-E92933B097B1}">
      <dgm:prSet phldrT="[Text]" custT="1"/>
      <dgm:spPr>
        <a:solidFill>
          <a:schemeClr val="bg2">
            <a:lumMod val="40000"/>
            <a:lumOff val="60000"/>
          </a:schemeClr>
        </a:solidFill>
      </dgm:spPr>
      <dgm:t>
        <a:bodyPr/>
        <a:lstStyle/>
        <a:p>
          <a:pPr algn="just"/>
          <a:r>
            <a:rPr lang="en-US" sz="1600" b="1" dirty="0">
              <a:solidFill>
                <a:schemeClr val="tx1"/>
              </a:solidFill>
              <a:latin typeface="Trebuchet MS" panose="020B0603020202020204" pitchFamily="34" charset="0"/>
              <a:cs typeface="Arial" pitchFamily="34" charset="0"/>
            </a:rPr>
            <a:t>Deferral of Distribution of Surplus</a:t>
          </a:r>
          <a:endParaRPr lang="en-US" sz="1600" b="1" dirty="0">
            <a:solidFill>
              <a:schemeClr val="tx1"/>
            </a:solidFill>
            <a:latin typeface="Trebuchet MS" panose="020B0603020202020204" pitchFamily="34" charset="0"/>
          </a:endParaRPr>
        </a:p>
      </dgm:t>
    </dgm:pt>
    <dgm:pt modelId="{F2410AE1-4F54-4E9C-8882-63B3EBFDEF5A}" type="parTrans" cxnId="{74741579-507C-4EAF-A518-DB85C817CDF5}">
      <dgm:prSet/>
      <dgm:spPr/>
      <dgm:t>
        <a:bodyPr/>
        <a:lstStyle/>
        <a:p>
          <a:pPr algn="just"/>
          <a:endParaRPr lang="en-US" sz="1800">
            <a:latin typeface="Trebuchet MS" panose="020B0603020202020204" pitchFamily="34" charset="0"/>
          </a:endParaRPr>
        </a:p>
      </dgm:t>
    </dgm:pt>
    <dgm:pt modelId="{0BA05AC9-E03D-4E8C-BACC-AA5163416216}" type="sibTrans" cxnId="{74741579-507C-4EAF-A518-DB85C817CDF5}">
      <dgm:prSet/>
      <dgm:spPr/>
      <dgm:t>
        <a:bodyPr/>
        <a:lstStyle/>
        <a:p>
          <a:pPr algn="just"/>
          <a:endParaRPr lang="en-US" sz="1800">
            <a:latin typeface="Trebuchet MS" panose="020B0603020202020204" pitchFamily="34" charset="0"/>
          </a:endParaRPr>
        </a:p>
      </dgm:t>
    </dgm:pt>
    <dgm:pt modelId="{BD1412CA-06D0-4217-B3BA-69EB0765F72B}">
      <dgm:prSet phldrT="[Text]" custT="1"/>
      <dgm:spPr>
        <a:solidFill>
          <a:schemeClr val="bg2">
            <a:lumMod val="40000"/>
            <a:lumOff val="60000"/>
          </a:schemeClr>
        </a:solidFill>
      </dgm:spPr>
      <dgm:t>
        <a:bodyPr/>
        <a:lstStyle/>
        <a:p>
          <a:pPr algn="just"/>
          <a:r>
            <a:rPr lang="en-US" sz="1600" b="1" dirty="0">
              <a:solidFill>
                <a:schemeClr val="tx1"/>
              </a:solidFill>
              <a:latin typeface="Trebuchet MS" panose="020B0603020202020204" pitchFamily="34" charset="0"/>
            </a:rPr>
            <a:t>Profits from surrendered policies</a:t>
          </a:r>
        </a:p>
      </dgm:t>
    </dgm:pt>
    <dgm:pt modelId="{36D913C0-51DA-40B2-B329-59E4274BF5F8}" type="parTrans" cxnId="{170527D2-F02C-4C3B-8365-FCB1BDA798F0}">
      <dgm:prSet/>
      <dgm:spPr/>
      <dgm:t>
        <a:bodyPr/>
        <a:lstStyle/>
        <a:p>
          <a:pPr algn="just"/>
          <a:endParaRPr lang="en-US" sz="1800">
            <a:latin typeface="Trebuchet MS" panose="020B0603020202020204" pitchFamily="34" charset="0"/>
          </a:endParaRPr>
        </a:p>
      </dgm:t>
    </dgm:pt>
    <dgm:pt modelId="{2F969722-17E1-4C5E-95B1-1EB1263676D0}" type="sibTrans" cxnId="{170527D2-F02C-4C3B-8365-FCB1BDA798F0}">
      <dgm:prSet/>
      <dgm:spPr/>
      <dgm:t>
        <a:bodyPr/>
        <a:lstStyle/>
        <a:p>
          <a:pPr algn="just"/>
          <a:endParaRPr lang="en-US" sz="1800">
            <a:latin typeface="Trebuchet MS" panose="020B0603020202020204" pitchFamily="34" charset="0"/>
          </a:endParaRPr>
        </a:p>
      </dgm:t>
    </dgm:pt>
    <dgm:pt modelId="{C8655448-043F-4B07-B842-9D08DD4AD606}">
      <dgm:prSet phldrT="[Text]" custT="1"/>
      <dgm:spPr>
        <a:solidFill>
          <a:schemeClr val="bg2">
            <a:lumMod val="40000"/>
            <a:lumOff val="60000"/>
          </a:schemeClr>
        </a:solidFill>
      </dgm:spPr>
      <dgm:t>
        <a:bodyPr/>
        <a:lstStyle/>
        <a:p>
          <a:pPr algn="just"/>
          <a:r>
            <a:rPr lang="en-US" sz="1600" b="1" dirty="0">
              <a:solidFill>
                <a:schemeClr val="tx1"/>
              </a:solidFill>
              <a:latin typeface="Trebuchet MS" panose="020B0603020202020204" pitchFamily="34" charset="0"/>
            </a:rPr>
            <a:t>Investment return earned</a:t>
          </a:r>
        </a:p>
      </dgm:t>
    </dgm:pt>
    <dgm:pt modelId="{B1F3DCCC-31E0-41B2-B8B0-598B1510A278}" type="parTrans" cxnId="{91DF720D-26E4-421F-9921-3DE6CD247C09}">
      <dgm:prSet/>
      <dgm:spPr/>
      <dgm:t>
        <a:bodyPr/>
        <a:lstStyle/>
        <a:p>
          <a:pPr algn="just"/>
          <a:endParaRPr lang="en-US" sz="1800">
            <a:latin typeface="Trebuchet MS" panose="020B0603020202020204" pitchFamily="34" charset="0"/>
          </a:endParaRPr>
        </a:p>
      </dgm:t>
    </dgm:pt>
    <dgm:pt modelId="{03DEF23D-5A23-434D-9FBA-89815D1F0961}" type="sibTrans" cxnId="{91DF720D-26E4-421F-9921-3DE6CD247C09}">
      <dgm:prSet/>
      <dgm:spPr/>
      <dgm:t>
        <a:bodyPr/>
        <a:lstStyle/>
        <a:p>
          <a:pPr algn="just"/>
          <a:endParaRPr lang="en-US" sz="1800">
            <a:latin typeface="Trebuchet MS" panose="020B0603020202020204" pitchFamily="34" charset="0"/>
          </a:endParaRPr>
        </a:p>
      </dgm:t>
    </dgm:pt>
    <dgm:pt modelId="{839701B3-952A-4978-A245-D2254E2DC531}">
      <dgm:prSet phldrT="[Text]" custT="1"/>
      <dgm:spPr>
        <a:noFill/>
      </dgm:spPr>
      <dgm:t>
        <a:bodyPr anchor="b"/>
        <a:lstStyle/>
        <a:p>
          <a:pPr algn="just"/>
          <a:r>
            <a:rPr lang="en-US" sz="1600" dirty="0">
              <a:latin typeface="Trebuchet MS" panose="020B0603020202020204" pitchFamily="34" charset="0"/>
            </a:rPr>
            <a:t>Declaration of terminal bonus rather than reversionary bonus will reduce guarantees and thereby reduce reserves</a:t>
          </a:r>
        </a:p>
      </dgm:t>
    </dgm:pt>
    <dgm:pt modelId="{F03B5155-C20C-4E22-B462-C8F4F7B09F4E}" type="parTrans" cxnId="{1A36762E-8F07-4F60-8247-DCDF75BF64EB}">
      <dgm:prSet/>
      <dgm:spPr/>
      <dgm:t>
        <a:bodyPr/>
        <a:lstStyle/>
        <a:p>
          <a:pPr algn="just"/>
          <a:endParaRPr lang="en-US" sz="1800">
            <a:latin typeface="Trebuchet MS" panose="020B0603020202020204" pitchFamily="34" charset="0"/>
          </a:endParaRPr>
        </a:p>
      </dgm:t>
    </dgm:pt>
    <dgm:pt modelId="{00839EDC-8931-49DA-BBCF-E5FE7B4C189C}" type="sibTrans" cxnId="{1A36762E-8F07-4F60-8247-DCDF75BF64EB}">
      <dgm:prSet/>
      <dgm:spPr/>
      <dgm:t>
        <a:bodyPr/>
        <a:lstStyle/>
        <a:p>
          <a:pPr algn="just"/>
          <a:endParaRPr lang="en-US" sz="1800">
            <a:latin typeface="Trebuchet MS" panose="020B0603020202020204" pitchFamily="34" charset="0"/>
          </a:endParaRPr>
        </a:p>
      </dgm:t>
    </dgm:pt>
    <dgm:pt modelId="{D48688F1-D9AD-43CF-B75F-EB972F04D01E}">
      <dgm:prSet phldrT="[Text]" custT="1"/>
      <dgm:spPr>
        <a:noFill/>
      </dgm:spPr>
      <dgm:t>
        <a:bodyPr/>
        <a:lstStyle/>
        <a:p>
          <a:pPr algn="just"/>
          <a:r>
            <a:rPr lang="en-US" sz="1600" dirty="0">
              <a:latin typeface="Trebuchet MS" panose="020B0603020202020204" pitchFamily="34" charset="0"/>
              <a:cs typeface="Arial" pitchFamily="34" charset="0"/>
            </a:rPr>
            <a:t>Surrender benefit should represent asset share: IRDAI (Non-Linked Insurance Products) Regulations, 2019</a:t>
          </a:r>
          <a:endParaRPr lang="en-US" sz="1600" dirty="0">
            <a:latin typeface="Trebuchet MS" panose="020B0603020202020204" pitchFamily="34" charset="0"/>
          </a:endParaRPr>
        </a:p>
      </dgm:t>
    </dgm:pt>
    <dgm:pt modelId="{C1F69C17-DB4C-40DD-9AEF-4470C4D86DEF}" type="parTrans" cxnId="{FAB90834-15FB-4958-85FB-78BCB28B69AC}">
      <dgm:prSet/>
      <dgm:spPr/>
      <dgm:t>
        <a:bodyPr/>
        <a:lstStyle/>
        <a:p>
          <a:pPr algn="just"/>
          <a:endParaRPr lang="en-US" sz="1800">
            <a:latin typeface="Trebuchet MS" panose="020B0603020202020204" pitchFamily="34" charset="0"/>
          </a:endParaRPr>
        </a:p>
      </dgm:t>
    </dgm:pt>
    <dgm:pt modelId="{51EFDFCF-C255-47C6-BA0D-70C8FBF943CF}" type="sibTrans" cxnId="{FAB90834-15FB-4958-85FB-78BCB28B69AC}">
      <dgm:prSet/>
      <dgm:spPr/>
      <dgm:t>
        <a:bodyPr/>
        <a:lstStyle/>
        <a:p>
          <a:pPr algn="just"/>
          <a:endParaRPr lang="en-US" sz="1800">
            <a:latin typeface="Trebuchet MS" panose="020B0603020202020204" pitchFamily="34" charset="0"/>
          </a:endParaRPr>
        </a:p>
      </dgm:t>
    </dgm:pt>
    <dgm:pt modelId="{EB5A935A-2389-4B3F-99B9-3D79C1F7A9D9}">
      <dgm:prSet phldrT="[Text]" custT="1"/>
      <dgm:spPr>
        <a:noFill/>
      </dgm:spPr>
      <dgm:t>
        <a:bodyPr/>
        <a:lstStyle/>
        <a:p>
          <a:pPr algn="just"/>
          <a:r>
            <a:rPr lang="en-US" sz="1600" dirty="0">
              <a:latin typeface="Trebuchet MS" panose="020B0603020202020204" pitchFamily="34" charset="0"/>
            </a:rPr>
            <a:t>Return earned on FFA itself contributes to growth in FFA</a:t>
          </a:r>
        </a:p>
      </dgm:t>
    </dgm:pt>
    <dgm:pt modelId="{4E182838-3442-4559-B6DF-E6DDD53A72DF}" type="parTrans" cxnId="{62D4135B-9663-4BFD-9E62-1879F0DDCD66}">
      <dgm:prSet/>
      <dgm:spPr/>
      <dgm:t>
        <a:bodyPr/>
        <a:lstStyle/>
        <a:p>
          <a:pPr algn="just"/>
          <a:endParaRPr lang="en-US" sz="1800">
            <a:latin typeface="Trebuchet MS" panose="020B0603020202020204" pitchFamily="34" charset="0"/>
          </a:endParaRPr>
        </a:p>
      </dgm:t>
    </dgm:pt>
    <dgm:pt modelId="{D232FECF-CB97-4999-9A3B-A9BDAB427AEE}" type="sibTrans" cxnId="{62D4135B-9663-4BFD-9E62-1879F0DDCD66}">
      <dgm:prSet/>
      <dgm:spPr/>
      <dgm:t>
        <a:bodyPr/>
        <a:lstStyle/>
        <a:p>
          <a:pPr algn="just"/>
          <a:endParaRPr lang="en-US" sz="1800">
            <a:latin typeface="Trebuchet MS" panose="020B0603020202020204" pitchFamily="34" charset="0"/>
          </a:endParaRPr>
        </a:p>
      </dgm:t>
    </dgm:pt>
    <dgm:pt modelId="{1D1763F6-2925-4B9E-9B63-E18845981B14}">
      <dgm:prSet phldrT="[Text]" custT="1"/>
      <dgm:spPr>
        <a:noFill/>
      </dgm:spPr>
      <dgm:t>
        <a:bodyPr/>
        <a:lstStyle/>
        <a:p>
          <a:pPr algn="just"/>
          <a:endParaRPr lang="en-US" sz="1600" dirty="0">
            <a:latin typeface="Trebuchet MS" panose="020B0603020202020204" pitchFamily="34" charset="0"/>
          </a:endParaRPr>
        </a:p>
      </dgm:t>
    </dgm:pt>
    <dgm:pt modelId="{31144B20-EF2F-4D1C-A38C-5E0C7121E310}" type="sibTrans" cxnId="{AB0A8229-51C9-4252-A2BC-716A41F2FF5D}">
      <dgm:prSet/>
      <dgm:spPr/>
      <dgm:t>
        <a:bodyPr/>
        <a:lstStyle/>
        <a:p>
          <a:pPr algn="just"/>
          <a:endParaRPr lang="en-US" sz="1800">
            <a:latin typeface="Trebuchet MS" panose="020B0603020202020204" pitchFamily="34" charset="0"/>
          </a:endParaRPr>
        </a:p>
      </dgm:t>
    </dgm:pt>
    <dgm:pt modelId="{1E484342-3137-43D6-8B9C-E1BA3786C6F5}" type="parTrans" cxnId="{AB0A8229-51C9-4252-A2BC-716A41F2FF5D}">
      <dgm:prSet/>
      <dgm:spPr/>
      <dgm:t>
        <a:bodyPr/>
        <a:lstStyle/>
        <a:p>
          <a:pPr algn="just"/>
          <a:endParaRPr lang="en-US" sz="1800">
            <a:latin typeface="Trebuchet MS" panose="020B0603020202020204" pitchFamily="34" charset="0"/>
          </a:endParaRPr>
        </a:p>
      </dgm:t>
    </dgm:pt>
    <dgm:pt modelId="{C288031C-2F31-4CEA-BC3E-D955BC0E4719}">
      <dgm:prSet phldrT="[Text]" custT="1"/>
      <dgm:spPr>
        <a:noFill/>
      </dgm:spPr>
      <dgm:t>
        <a:bodyPr/>
        <a:lstStyle/>
        <a:p>
          <a:pPr algn="just"/>
          <a:endParaRPr lang="en-US" sz="1600" dirty="0">
            <a:latin typeface="Trebuchet MS" panose="020B0603020202020204" pitchFamily="34" charset="0"/>
          </a:endParaRPr>
        </a:p>
      </dgm:t>
    </dgm:pt>
    <dgm:pt modelId="{B8DCA081-308B-4380-B25A-BA2947FAC049}" type="parTrans" cxnId="{822C6E10-D817-4613-8A78-C33312DBF8DB}">
      <dgm:prSet/>
      <dgm:spPr/>
      <dgm:t>
        <a:bodyPr/>
        <a:lstStyle/>
        <a:p>
          <a:endParaRPr lang="en-US" sz="1800">
            <a:latin typeface="Trebuchet MS" panose="020B0603020202020204" pitchFamily="34" charset="0"/>
          </a:endParaRPr>
        </a:p>
      </dgm:t>
    </dgm:pt>
    <dgm:pt modelId="{A9A49303-0285-4EE3-826C-5D658B780438}" type="sibTrans" cxnId="{822C6E10-D817-4613-8A78-C33312DBF8DB}">
      <dgm:prSet/>
      <dgm:spPr/>
      <dgm:t>
        <a:bodyPr/>
        <a:lstStyle/>
        <a:p>
          <a:endParaRPr lang="en-US" sz="1800">
            <a:latin typeface="Trebuchet MS" panose="020B0603020202020204" pitchFamily="34" charset="0"/>
          </a:endParaRPr>
        </a:p>
      </dgm:t>
    </dgm:pt>
    <dgm:pt modelId="{B8D5B662-5DCD-42E8-BBC8-15B249DCDC5A}">
      <dgm:prSet custT="1"/>
      <dgm:spPr>
        <a:noFill/>
      </dgm:spPr>
      <dgm:t>
        <a:bodyPr/>
        <a:lstStyle/>
        <a:p>
          <a:pPr algn="just"/>
          <a:r>
            <a:rPr lang="en-US" sz="1600" dirty="0">
              <a:latin typeface="Trebuchet MS" panose="020B0603020202020204" pitchFamily="34" charset="0"/>
              <a:cs typeface="Arial" pitchFamily="34" charset="0"/>
            </a:rPr>
            <a:t>Excess of asset share over surrender benefit is surrender profit</a:t>
          </a:r>
        </a:p>
      </dgm:t>
    </dgm:pt>
    <dgm:pt modelId="{2934BDBE-6F13-43F7-8644-9F0563C98626}" type="parTrans" cxnId="{C8347FBA-955F-4465-95DC-59668EAF0622}">
      <dgm:prSet/>
      <dgm:spPr/>
      <dgm:t>
        <a:bodyPr/>
        <a:lstStyle/>
        <a:p>
          <a:endParaRPr lang="en-US" sz="1800">
            <a:latin typeface="Trebuchet MS" panose="020B0603020202020204" pitchFamily="34" charset="0"/>
          </a:endParaRPr>
        </a:p>
      </dgm:t>
    </dgm:pt>
    <dgm:pt modelId="{5AD47366-3D88-4EE8-B974-A5330418F6C7}" type="sibTrans" cxnId="{C8347FBA-955F-4465-95DC-59668EAF0622}">
      <dgm:prSet/>
      <dgm:spPr/>
      <dgm:t>
        <a:bodyPr/>
        <a:lstStyle/>
        <a:p>
          <a:endParaRPr lang="en-US" sz="1800">
            <a:latin typeface="Trebuchet MS" panose="020B0603020202020204" pitchFamily="34" charset="0"/>
          </a:endParaRPr>
        </a:p>
      </dgm:t>
    </dgm:pt>
    <dgm:pt modelId="{4027F723-E983-44BF-ACC0-45B034CC4ACB}">
      <dgm:prSet phldrT="[Text]" custT="1"/>
      <dgm:spPr>
        <a:noFill/>
      </dgm:spPr>
      <dgm:t>
        <a:bodyPr anchor="b"/>
        <a:lstStyle/>
        <a:p>
          <a:pPr algn="just"/>
          <a:r>
            <a:rPr lang="en-US" sz="1600" dirty="0">
              <a:latin typeface="Trebuchet MS" panose="020B0603020202020204" pitchFamily="34" charset="0"/>
            </a:rPr>
            <a:t>Entire surplus may not be distributed. Some portion may be retained as a cushion for adverse events or for smoothing purpose</a:t>
          </a:r>
        </a:p>
      </dgm:t>
    </dgm:pt>
    <dgm:pt modelId="{3D7D7440-A00C-4542-BD2B-E47FFE05BC77}" type="parTrans" cxnId="{C9D27822-4280-4E71-8774-D2C4147920C6}">
      <dgm:prSet/>
      <dgm:spPr/>
      <dgm:t>
        <a:bodyPr/>
        <a:lstStyle/>
        <a:p>
          <a:endParaRPr lang="en-US"/>
        </a:p>
      </dgm:t>
    </dgm:pt>
    <dgm:pt modelId="{0FAB7FD2-CC8A-486F-8BAB-E61D07F47972}" type="sibTrans" cxnId="{C9D27822-4280-4E71-8774-D2C4147920C6}">
      <dgm:prSet/>
      <dgm:spPr/>
      <dgm:t>
        <a:bodyPr/>
        <a:lstStyle/>
        <a:p>
          <a:endParaRPr lang="en-US"/>
        </a:p>
      </dgm:t>
    </dgm:pt>
    <dgm:pt modelId="{84CF9744-70BB-4D2D-9434-2A0C47F820DE}">
      <dgm:prSet custT="1"/>
      <dgm:spPr>
        <a:noFill/>
      </dgm:spPr>
      <dgm:t>
        <a:bodyPr/>
        <a:lstStyle/>
        <a:p>
          <a:pPr algn="just"/>
          <a:r>
            <a:rPr lang="en-US" sz="1600" dirty="0">
              <a:latin typeface="Trebuchet MS" panose="020B0603020202020204" pitchFamily="34" charset="0"/>
              <a:cs typeface="Arial" pitchFamily="34" charset="0"/>
            </a:rPr>
            <a:t>Depends on bonus philosophy of the company</a:t>
          </a:r>
        </a:p>
      </dgm:t>
    </dgm:pt>
    <dgm:pt modelId="{75B6D4B7-887C-4EED-8823-4BA282F2D00E}" type="parTrans" cxnId="{EBA8164A-9ECC-42A0-A548-BCE553E1415E}">
      <dgm:prSet/>
      <dgm:spPr/>
      <dgm:t>
        <a:bodyPr/>
        <a:lstStyle/>
        <a:p>
          <a:endParaRPr lang="en-US"/>
        </a:p>
      </dgm:t>
    </dgm:pt>
    <dgm:pt modelId="{A0726091-A9FD-442E-8590-61FFA46A09DE}" type="sibTrans" cxnId="{EBA8164A-9ECC-42A0-A548-BCE553E1415E}">
      <dgm:prSet/>
      <dgm:spPr/>
      <dgm:t>
        <a:bodyPr/>
        <a:lstStyle/>
        <a:p>
          <a:endParaRPr lang="en-US"/>
        </a:p>
      </dgm:t>
    </dgm:pt>
    <dgm:pt modelId="{63F198B2-F887-4C4C-9918-B48561F05468}" type="pres">
      <dgm:prSet presAssocID="{A9BAFCB5-4EB9-4C5C-B8B5-B3E373DAD6A1}" presName="linear" presStyleCnt="0">
        <dgm:presLayoutVars>
          <dgm:dir/>
          <dgm:animLvl val="lvl"/>
          <dgm:resizeHandles val="exact"/>
        </dgm:presLayoutVars>
      </dgm:prSet>
      <dgm:spPr/>
    </dgm:pt>
    <dgm:pt modelId="{ACAE66B8-DB28-4B77-832F-6AE53C1CA9E9}" type="pres">
      <dgm:prSet presAssocID="{BA328EDF-DDB8-40F3-809E-E92933B097B1}" presName="parentLin" presStyleCnt="0"/>
      <dgm:spPr/>
    </dgm:pt>
    <dgm:pt modelId="{311A83DA-1801-40A7-A3B1-2B43E7390EA9}" type="pres">
      <dgm:prSet presAssocID="{BA328EDF-DDB8-40F3-809E-E92933B097B1}" presName="parentLeftMargin" presStyleLbl="node1" presStyleIdx="0" presStyleCnt="3"/>
      <dgm:spPr/>
    </dgm:pt>
    <dgm:pt modelId="{AC9E1554-943F-48D6-88F8-180A0EB4D105}" type="pres">
      <dgm:prSet presAssocID="{BA328EDF-DDB8-40F3-809E-E92933B097B1}" presName="parentText" presStyleLbl="node1" presStyleIdx="0" presStyleCnt="3">
        <dgm:presLayoutVars>
          <dgm:chMax val="0"/>
          <dgm:bulletEnabled val="1"/>
        </dgm:presLayoutVars>
      </dgm:prSet>
      <dgm:spPr/>
    </dgm:pt>
    <dgm:pt modelId="{B26C1ABC-845F-41D6-825E-1F1C0BAE5E35}" type="pres">
      <dgm:prSet presAssocID="{BA328EDF-DDB8-40F3-809E-E92933B097B1}" presName="negativeSpace" presStyleCnt="0"/>
      <dgm:spPr/>
    </dgm:pt>
    <dgm:pt modelId="{23F02579-3742-4AE9-99A9-A8F5FFB1BC31}" type="pres">
      <dgm:prSet presAssocID="{BA328EDF-DDB8-40F3-809E-E92933B097B1}" presName="childText" presStyleLbl="conFgAcc1" presStyleIdx="0" presStyleCnt="3">
        <dgm:presLayoutVars>
          <dgm:bulletEnabled val="1"/>
        </dgm:presLayoutVars>
      </dgm:prSet>
      <dgm:spPr/>
    </dgm:pt>
    <dgm:pt modelId="{3C26E318-C7FC-48CF-8B71-A214CB9187B8}" type="pres">
      <dgm:prSet presAssocID="{0BA05AC9-E03D-4E8C-BACC-AA5163416216}" presName="spaceBetweenRectangles" presStyleCnt="0"/>
      <dgm:spPr/>
    </dgm:pt>
    <dgm:pt modelId="{290480D1-DC10-4BBF-B0DE-F3F210FF3EDB}" type="pres">
      <dgm:prSet presAssocID="{BD1412CA-06D0-4217-B3BA-69EB0765F72B}" presName="parentLin" presStyleCnt="0"/>
      <dgm:spPr/>
    </dgm:pt>
    <dgm:pt modelId="{153E6399-FBE6-4924-B5FC-E7FA81B8295C}" type="pres">
      <dgm:prSet presAssocID="{BD1412CA-06D0-4217-B3BA-69EB0765F72B}" presName="parentLeftMargin" presStyleLbl="node1" presStyleIdx="0" presStyleCnt="3"/>
      <dgm:spPr/>
    </dgm:pt>
    <dgm:pt modelId="{38E421DC-BD34-42E0-8BFF-0CE0D3E11062}" type="pres">
      <dgm:prSet presAssocID="{BD1412CA-06D0-4217-B3BA-69EB0765F72B}" presName="parentText" presStyleLbl="node1" presStyleIdx="1" presStyleCnt="3">
        <dgm:presLayoutVars>
          <dgm:chMax val="0"/>
          <dgm:bulletEnabled val="1"/>
        </dgm:presLayoutVars>
      </dgm:prSet>
      <dgm:spPr/>
    </dgm:pt>
    <dgm:pt modelId="{9B66AE11-FE35-4395-9657-93D6BADC7A3F}" type="pres">
      <dgm:prSet presAssocID="{BD1412CA-06D0-4217-B3BA-69EB0765F72B}" presName="negativeSpace" presStyleCnt="0"/>
      <dgm:spPr/>
    </dgm:pt>
    <dgm:pt modelId="{B17189EC-4D4C-4404-8BDC-6FA9C48BDD8A}" type="pres">
      <dgm:prSet presAssocID="{BD1412CA-06D0-4217-B3BA-69EB0765F72B}" presName="childText" presStyleLbl="conFgAcc1" presStyleIdx="1" presStyleCnt="3" custScaleY="71121">
        <dgm:presLayoutVars>
          <dgm:bulletEnabled val="1"/>
        </dgm:presLayoutVars>
      </dgm:prSet>
      <dgm:spPr/>
    </dgm:pt>
    <dgm:pt modelId="{85F47B4D-F993-4CD0-9073-9CC295F6A13E}" type="pres">
      <dgm:prSet presAssocID="{2F969722-17E1-4C5E-95B1-1EB1263676D0}" presName="spaceBetweenRectangles" presStyleCnt="0"/>
      <dgm:spPr/>
    </dgm:pt>
    <dgm:pt modelId="{26B98475-F805-4B5F-9F21-302E275649A7}" type="pres">
      <dgm:prSet presAssocID="{C8655448-043F-4B07-B842-9D08DD4AD606}" presName="parentLin" presStyleCnt="0"/>
      <dgm:spPr/>
    </dgm:pt>
    <dgm:pt modelId="{1FF59259-4BAF-4E66-8F75-1D7DC61303E7}" type="pres">
      <dgm:prSet presAssocID="{C8655448-043F-4B07-B842-9D08DD4AD606}" presName="parentLeftMargin" presStyleLbl="node1" presStyleIdx="1" presStyleCnt="3"/>
      <dgm:spPr/>
    </dgm:pt>
    <dgm:pt modelId="{8CCF39CB-D675-4517-8761-47F339245D9D}" type="pres">
      <dgm:prSet presAssocID="{C8655448-043F-4B07-B842-9D08DD4AD606}" presName="parentText" presStyleLbl="node1" presStyleIdx="2" presStyleCnt="3" custScaleX="103161">
        <dgm:presLayoutVars>
          <dgm:chMax val="0"/>
          <dgm:bulletEnabled val="1"/>
        </dgm:presLayoutVars>
      </dgm:prSet>
      <dgm:spPr/>
    </dgm:pt>
    <dgm:pt modelId="{0D1834C3-DEE8-4A0E-BEE5-17176930F4A6}" type="pres">
      <dgm:prSet presAssocID="{C8655448-043F-4B07-B842-9D08DD4AD606}" presName="negativeSpace" presStyleCnt="0"/>
      <dgm:spPr/>
    </dgm:pt>
    <dgm:pt modelId="{FD5D3EBA-B760-4500-AB6B-64CC5E4C844C}" type="pres">
      <dgm:prSet presAssocID="{C8655448-043F-4B07-B842-9D08DD4AD606}" presName="childText" presStyleLbl="conFgAcc1" presStyleIdx="2" presStyleCnt="3">
        <dgm:presLayoutVars>
          <dgm:bulletEnabled val="1"/>
        </dgm:presLayoutVars>
      </dgm:prSet>
      <dgm:spPr/>
    </dgm:pt>
  </dgm:ptLst>
  <dgm:cxnLst>
    <dgm:cxn modelId="{09DDB607-BDD4-4B04-83AF-4D1587451999}" type="presOf" srcId="{BD1412CA-06D0-4217-B3BA-69EB0765F72B}" destId="{153E6399-FBE6-4924-B5FC-E7FA81B8295C}" srcOrd="0" destOrd="0" presId="urn:microsoft.com/office/officeart/2005/8/layout/list1"/>
    <dgm:cxn modelId="{53A1980A-07B5-4FC2-B27C-0E2058CF7E68}" type="presOf" srcId="{B8D5B662-5DCD-42E8-BBC8-15B249DCDC5A}" destId="{B17189EC-4D4C-4404-8BDC-6FA9C48BDD8A}" srcOrd="0" destOrd="1" presId="urn:microsoft.com/office/officeart/2005/8/layout/list1"/>
    <dgm:cxn modelId="{91DF720D-26E4-421F-9921-3DE6CD247C09}" srcId="{A9BAFCB5-4EB9-4C5C-B8B5-B3E373DAD6A1}" destId="{C8655448-043F-4B07-B842-9D08DD4AD606}" srcOrd="2" destOrd="0" parTransId="{B1F3DCCC-31E0-41B2-B8B0-598B1510A278}" sibTransId="{03DEF23D-5A23-434D-9FBA-89815D1F0961}"/>
    <dgm:cxn modelId="{822C6E10-D817-4613-8A78-C33312DBF8DB}" srcId="{BD1412CA-06D0-4217-B3BA-69EB0765F72B}" destId="{C288031C-2F31-4CEA-BC3E-D955BC0E4719}" srcOrd="3" destOrd="0" parTransId="{B8DCA081-308B-4380-B25A-BA2947FAC049}" sibTransId="{A9A49303-0285-4EE3-826C-5D658B780438}"/>
    <dgm:cxn modelId="{FBDF621B-1C5D-486C-A86D-344C4E1FFD70}" type="presOf" srcId="{1D1763F6-2925-4B9E-9B63-E18845981B14}" destId="{B17189EC-4D4C-4404-8BDC-6FA9C48BDD8A}" srcOrd="0" destOrd="4" presId="urn:microsoft.com/office/officeart/2005/8/layout/list1"/>
    <dgm:cxn modelId="{C9D27822-4280-4E71-8774-D2C4147920C6}" srcId="{BA328EDF-DDB8-40F3-809E-E92933B097B1}" destId="{4027F723-E983-44BF-ACC0-45B034CC4ACB}" srcOrd="1" destOrd="0" parTransId="{3D7D7440-A00C-4542-BD2B-E47FFE05BC77}" sibTransId="{0FAB7FD2-CC8A-486F-8BAB-E61D07F47972}"/>
    <dgm:cxn modelId="{14098224-BE85-4943-87CF-9CBA428ED033}" type="presOf" srcId="{A9BAFCB5-4EB9-4C5C-B8B5-B3E373DAD6A1}" destId="{63F198B2-F887-4C4C-9918-B48561F05468}" srcOrd="0" destOrd="0" presId="urn:microsoft.com/office/officeart/2005/8/layout/list1"/>
    <dgm:cxn modelId="{6DECA624-8E81-4603-915C-E1C56A689F28}" type="presOf" srcId="{C8655448-043F-4B07-B842-9D08DD4AD606}" destId="{8CCF39CB-D675-4517-8761-47F339245D9D}" srcOrd="1" destOrd="0" presId="urn:microsoft.com/office/officeart/2005/8/layout/list1"/>
    <dgm:cxn modelId="{AB0A8229-51C9-4252-A2BC-716A41F2FF5D}" srcId="{BD1412CA-06D0-4217-B3BA-69EB0765F72B}" destId="{1D1763F6-2925-4B9E-9B63-E18845981B14}" srcOrd="4" destOrd="0" parTransId="{1E484342-3137-43D6-8B9C-E1BA3786C6F5}" sibTransId="{31144B20-EF2F-4D1C-A38C-5E0C7121E310}"/>
    <dgm:cxn modelId="{1A36762E-8F07-4F60-8247-DCDF75BF64EB}" srcId="{BA328EDF-DDB8-40F3-809E-E92933B097B1}" destId="{839701B3-952A-4978-A245-D2254E2DC531}" srcOrd="0" destOrd="0" parTransId="{F03B5155-C20C-4E22-B462-C8F4F7B09F4E}" sibTransId="{00839EDC-8931-49DA-BBCF-E5FE7B4C189C}"/>
    <dgm:cxn modelId="{FAB90834-15FB-4958-85FB-78BCB28B69AC}" srcId="{BD1412CA-06D0-4217-B3BA-69EB0765F72B}" destId="{D48688F1-D9AD-43CF-B75F-EB972F04D01E}" srcOrd="0" destOrd="0" parTransId="{C1F69C17-DB4C-40DD-9AEF-4470C4D86DEF}" sibTransId="{51EFDFCF-C255-47C6-BA0D-70C8FBF943CF}"/>
    <dgm:cxn modelId="{62D4135B-9663-4BFD-9E62-1879F0DDCD66}" srcId="{C8655448-043F-4B07-B842-9D08DD4AD606}" destId="{EB5A935A-2389-4B3F-99B9-3D79C1F7A9D9}" srcOrd="0" destOrd="0" parTransId="{4E182838-3442-4559-B6DF-E6DDD53A72DF}" sibTransId="{D232FECF-CB97-4999-9A3B-A9BDAB427AEE}"/>
    <dgm:cxn modelId="{4524AC64-F00A-459A-B0A7-C8710BE07C5A}" type="presOf" srcId="{C288031C-2F31-4CEA-BC3E-D955BC0E4719}" destId="{B17189EC-4D4C-4404-8BDC-6FA9C48BDD8A}" srcOrd="0" destOrd="3" presId="urn:microsoft.com/office/officeart/2005/8/layout/list1"/>
    <dgm:cxn modelId="{EBA8164A-9ECC-42A0-A548-BCE553E1415E}" srcId="{BD1412CA-06D0-4217-B3BA-69EB0765F72B}" destId="{84CF9744-70BB-4D2D-9434-2A0C47F820DE}" srcOrd="2" destOrd="0" parTransId="{75B6D4B7-887C-4EED-8823-4BA282F2D00E}" sibTransId="{A0726091-A9FD-442E-8590-61FFA46A09DE}"/>
    <dgm:cxn modelId="{29E9246C-6BAA-4283-A591-A45AD5AE5C64}" type="presOf" srcId="{4027F723-E983-44BF-ACC0-45B034CC4ACB}" destId="{23F02579-3742-4AE9-99A9-A8F5FFB1BC31}" srcOrd="0" destOrd="1" presId="urn:microsoft.com/office/officeart/2005/8/layout/list1"/>
    <dgm:cxn modelId="{36A4F26F-0E71-4159-B224-FDD658EB1A96}" type="presOf" srcId="{BA328EDF-DDB8-40F3-809E-E92933B097B1}" destId="{311A83DA-1801-40A7-A3B1-2B43E7390EA9}" srcOrd="0" destOrd="0" presId="urn:microsoft.com/office/officeart/2005/8/layout/list1"/>
    <dgm:cxn modelId="{888EF177-6A61-4DDD-BDB0-03975956DF29}" type="presOf" srcId="{BD1412CA-06D0-4217-B3BA-69EB0765F72B}" destId="{38E421DC-BD34-42E0-8BFF-0CE0D3E11062}" srcOrd="1" destOrd="0" presId="urn:microsoft.com/office/officeart/2005/8/layout/list1"/>
    <dgm:cxn modelId="{3B7DCE58-96FB-4B2C-8F31-7BD6EFBBD032}" type="presOf" srcId="{839701B3-952A-4978-A245-D2254E2DC531}" destId="{23F02579-3742-4AE9-99A9-A8F5FFB1BC31}" srcOrd="0" destOrd="0" presId="urn:microsoft.com/office/officeart/2005/8/layout/list1"/>
    <dgm:cxn modelId="{74741579-507C-4EAF-A518-DB85C817CDF5}" srcId="{A9BAFCB5-4EB9-4C5C-B8B5-B3E373DAD6A1}" destId="{BA328EDF-DDB8-40F3-809E-E92933B097B1}" srcOrd="0" destOrd="0" parTransId="{F2410AE1-4F54-4E9C-8882-63B3EBFDEF5A}" sibTransId="{0BA05AC9-E03D-4E8C-BACC-AA5163416216}"/>
    <dgm:cxn modelId="{3F757C7F-400A-45F1-9A94-71664EB8E06D}" type="presOf" srcId="{84CF9744-70BB-4D2D-9434-2A0C47F820DE}" destId="{B17189EC-4D4C-4404-8BDC-6FA9C48BDD8A}" srcOrd="0" destOrd="2" presId="urn:microsoft.com/office/officeart/2005/8/layout/list1"/>
    <dgm:cxn modelId="{7BC19195-EB0C-46FE-9B12-65366CCF370A}" type="presOf" srcId="{D48688F1-D9AD-43CF-B75F-EB972F04D01E}" destId="{B17189EC-4D4C-4404-8BDC-6FA9C48BDD8A}" srcOrd="0" destOrd="0" presId="urn:microsoft.com/office/officeart/2005/8/layout/list1"/>
    <dgm:cxn modelId="{52F08BA2-3DC9-4867-A72C-0634980C4663}" type="presOf" srcId="{C8655448-043F-4B07-B842-9D08DD4AD606}" destId="{1FF59259-4BAF-4E66-8F75-1D7DC61303E7}" srcOrd="0" destOrd="0" presId="urn:microsoft.com/office/officeart/2005/8/layout/list1"/>
    <dgm:cxn modelId="{C8347FBA-955F-4465-95DC-59668EAF0622}" srcId="{BD1412CA-06D0-4217-B3BA-69EB0765F72B}" destId="{B8D5B662-5DCD-42E8-BBC8-15B249DCDC5A}" srcOrd="1" destOrd="0" parTransId="{2934BDBE-6F13-43F7-8644-9F0563C98626}" sibTransId="{5AD47366-3D88-4EE8-B974-A5330418F6C7}"/>
    <dgm:cxn modelId="{170527D2-F02C-4C3B-8365-FCB1BDA798F0}" srcId="{A9BAFCB5-4EB9-4C5C-B8B5-B3E373DAD6A1}" destId="{BD1412CA-06D0-4217-B3BA-69EB0765F72B}" srcOrd="1" destOrd="0" parTransId="{36D913C0-51DA-40B2-B329-59E4274BF5F8}" sibTransId="{2F969722-17E1-4C5E-95B1-1EB1263676D0}"/>
    <dgm:cxn modelId="{4E96ACD8-9D78-42D1-BB7D-9184540074C3}" type="presOf" srcId="{EB5A935A-2389-4B3F-99B9-3D79C1F7A9D9}" destId="{FD5D3EBA-B760-4500-AB6B-64CC5E4C844C}" srcOrd="0" destOrd="0" presId="urn:microsoft.com/office/officeart/2005/8/layout/list1"/>
    <dgm:cxn modelId="{AC26A7DA-5941-4ED7-893F-0BF80A9D3A17}" type="presOf" srcId="{BA328EDF-DDB8-40F3-809E-E92933B097B1}" destId="{AC9E1554-943F-48D6-88F8-180A0EB4D105}" srcOrd="1" destOrd="0" presId="urn:microsoft.com/office/officeart/2005/8/layout/list1"/>
    <dgm:cxn modelId="{4474E853-62D0-434D-8525-E44CCB22F17F}" type="presParOf" srcId="{63F198B2-F887-4C4C-9918-B48561F05468}" destId="{ACAE66B8-DB28-4B77-832F-6AE53C1CA9E9}" srcOrd="0" destOrd="0" presId="urn:microsoft.com/office/officeart/2005/8/layout/list1"/>
    <dgm:cxn modelId="{616A6D10-4126-468D-9CAF-844C81876A94}" type="presParOf" srcId="{ACAE66B8-DB28-4B77-832F-6AE53C1CA9E9}" destId="{311A83DA-1801-40A7-A3B1-2B43E7390EA9}" srcOrd="0" destOrd="0" presId="urn:microsoft.com/office/officeart/2005/8/layout/list1"/>
    <dgm:cxn modelId="{C39ED0AE-EDFC-41F4-AE0C-EAE3E038B0BD}" type="presParOf" srcId="{ACAE66B8-DB28-4B77-832F-6AE53C1CA9E9}" destId="{AC9E1554-943F-48D6-88F8-180A0EB4D105}" srcOrd="1" destOrd="0" presId="urn:microsoft.com/office/officeart/2005/8/layout/list1"/>
    <dgm:cxn modelId="{5951A260-959A-452F-87B4-BB45BD72611E}" type="presParOf" srcId="{63F198B2-F887-4C4C-9918-B48561F05468}" destId="{B26C1ABC-845F-41D6-825E-1F1C0BAE5E35}" srcOrd="1" destOrd="0" presId="urn:microsoft.com/office/officeart/2005/8/layout/list1"/>
    <dgm:cxn modelId="{137D576D-52FC-4BE5-BF89-693742487DC4}" type="presParOf" srcId="{63F198B2-F887-4C4C-9918-B48561F05468}" destId="{23F02579-3742-4AE9-99A9-A8F5FFB1BC31}" srcOrd="2" destOrd="0" presId="urn:microsoft.com/office/officeart/2005/8/layout/list1"/>
    <dgm:cxn modelId="{E6729D67-83EC-4ABB-A577-8A40C43380AF}" type="presParOf" srcId="{63F198B2-F887-4C4C-9918-B48561F05468}" destId="{3C26E318-C7FC-48CF-8B71-A214CB9187B8}" srcOrd="3" destOrd="0" presId="urn:microsoft.com/office/officeart/2005/8/layout/list1"/>
    <dgm:cxn modelId="{DAD8B0DE-98F8-4C1D-9A95-64B428CFFA26}" type="presParOf" srcId="{63F198B2-F887-4C4C-9918-B48561F05468}" destId="{290480D1-DC10-4BBF-B0DE-F3F210FF3EDB}" srcOrd="4" destOrd="0" presId="urn:microsoft.com/office/officeart/2005/8/layout/list1"/>
    <dgm:cxn modelId="{8CF6B37A-9A4F-484F-A927-A36AE86F6685}" type="presParOf" srcId="{290480D1-DC10-4BBF-B0DE-F3F210FF3EDB}" destId="{153E6399-FBE6-4924-B5FC-E7FA81B8295C}" srcOrd="0" destOrd="0" presId="urn:microsoft.com/office/officeart/2005/8/layout/list1"/>
    <dgm:cxn modelId="{989BDE51-444B-4FEE-A786-6A7ADECB6201}" type="presParOf" srcId="{290480D1-DC10-4BBF-B0DE-F3F210FF3EDB}" destId="{38E421DC-BD34-42E0-8BFF-0CE0D3E11062}" srcOrd="1" destOrd="0" presId="urn:microsoft.com/office/officeart/2005/8/layout/list1"/>
    <dgm:cxn modelId="{CC98CA7E-2F7D-4441-9908-AC386E57DF4E}" type="presParOf" srcId="{63F198B2-F887-4C4C-9918-B48561F05468}" destId="{9B66AE11-FE35-4395-9657-93D6BADC7A3F}" srcOrd="5" destOrd="0" presId="urn:microsoft.com/office/officeart/2005/8/layout/list1"/>
    <dgm:cxn modelId="{EBDD8E9A-4E4C-44D5-856C-18DAA5864E7F}" type="presParOf" srcId="{63F198B2-F887-4C4C-9918-B48561F05468}" destId="{B17189EC-4D4C-4404-8BDC-6FA9C48BDD8A}" srcOrd="6" destOrd="0" presId="urn:microsoft.com/office/officeart/2005/8/layout/list1"/>
    <dgm:cxn modelId="{6FDB5D84-7E55-4E98-9BCC-06E2229C37C0}" type="presParOf" srcId="{63F198B2-F887-4C4C-9918-B48561F05468}" destId="{85F47B4D-F993-4CD0-9073-9CC295F6A13E}" srcOrd="7" destOrd="0" presId="urn:microsoft.com/office/officeart/2005/8/layout/list1"/>
    <dgm:cxn modelId="{0033DC3E-64AA-44A8-AB3C-F29DDD4EDE99}" type="presParOf" srcId="{63F198B2-F887-4C4C-9918-B48561F05468}" destId="{26B98475-F805-4B5F-9F21-302E275649A7}" srcOrd="8" destOrd="0" presId="urn:microsoft.com/office/officeart/2005/8/layout/list1"/>
    <dgm:cxn modelId="{F1A570EE-4C76-4437-A465-8149AD3BB17A}" type="presParOf" srcId="{26B98475-F805-4B5F-9F21-302E275649A7}" destId="{1FF59259-4BAF-4E66-8F75-1D7DC61303E7}" srcOrd="0" destOrd="0" presId="urn:microsoft.com/office/officeart/2005/8/layout/list1"/>
    <dgm:cxn modelId="{6D3E110C-78BC-470E-B5CF-80A7BCED03C4}" type="presParOf" srcId="{26B98475-F805-4B5F-9F21-302E275649A7}" destId="{8CCF39CB-D675-4517-8761-47F339245D9D}" srcOrd="1" destOrd="0" presId="urn:microsoft.com/office/officeart/2005/8/layout/list1"/>
    <dgm:cxn modelId="{0EBBCF16-DB4C-4235-BD10-1BDC925787DD}" type="presParOf" srcId="{63F198B2-F887-4C4C-9918-B48561F05468}" destId="{0D1834C3-DEE8-4A0E-BEE5-17176930F4A6}" srcOrd="9" destOrd="0" presId="urn:microsoft.com/office/officeart/2005/8/layout/list1"/>
    <dgm:cxn modelId="{29EDB504-63C0-42EE-A9C1-D3A9FFE45EE3}" type="presParOf" srcId="{63F198B2-F887-4C4C-9918-B48561F05468}" destId="{FD5D3EBA-B760-4500-AB6B-64CC5E4C844C}" srcOrd="10" destOrd="0" presId="urn:microsoft.com/office/officeart/2005/8/layout/list1"/>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BAFCB5-4EB9-4C5C-B8B5-B3E373DAD6A1}" type="doc">
      <dgm:prSet loTypeId="urn:microsoft.com/office/officeart/2005/8/layout/list1" loCatId="list" qsTypeId="urn:microsoft.com/office/officeart/2005/8/quickstyle/simple4" qsCatId="simple" csTypeId="urn:microsoft.com/office/officeart/2005/8/colors/accent4_1" csCatId="accent4" phldr="1"/>
      <dgm:spPr/>
      <dgm:t>
        <a:bodyPr/>
        <a:lstStyle/>
        <a:p>
          <a:endParaRPr lang="en-US"/>
        </a:p>
      </dgm:t>
    </dgm:pt>
    <dgm:pt modelId="{BA328EDF-DDB8-40F3-809E-E92933B097B1}">
      <dgm:prSet phldrT="[Text]" custT="1"/>
      <dgm:spPr>
        <a:solidFill>
          <a:schemeClr val="bg2">
            <a:lumMod val="40000"/>
            <a:lumOff val="60000"/>
          </a:schemeClr>
        </a:solidFill>
      </dgm:spPr>
      <dgm:t>
        <a:bodyPr/>
        <a:lstStyle/>
        <a:p>
          <a:pPr algn="just"/>
          <a:r>
            <a:rPr lang="en-US" sz="1600" b="1" dirty="0">
              <a:solidFill>
                <a:schemeClr val="tx1"/>
              </a:solidFill>
              <a:latin typeface="Trebuchet MS" panose="020B0603020202020204" pitchFamily="34" charset="0"/>
            </a:rPr>
            <a:t>Tax Credit </a:t>
          </a:r>
        </a:p>
      </dgm:t>
    </dgm:pt>
    <dgm:pt modelId="{F2410AE1-4F54-4E9C-8882-63B3EBFDEF5A}" type="parTrans" cxnId="{74741579-507C-4EAF-A518-DB85C817CDF5}">
      <dgm:prSet/>
      <dgm:spPr/>
      <dgm:t>
        <a:bodyPr/>
        <a:lstStyle/>
        <a:p>
          <a:pPr algn="just"/>
          <a:endParaRPr lang="en-US" sz="1800">
            <a:latin typeface="Trebuchet MS" panose="020B0603020202020204" pitchFamily="34" charset="0"/>
          </a:endParaRPr>
        </a:p>
      </dgm:t>
    </dgm:pt>
    <dgm:pt modelId="{0BA05AC9-E03D-4E8C-BACC-AA5163416216}" type="sibTrans" cxnId="{74741579-507C-4EAF-A518-DB85C817CDF5}">
      <dgm:prSet/>
      <dgm:spPr/>
      <dgm:t>
        <a:bodyPr/>
        <a:lstStyle/>
        <a:p>
          <a:pPr algn="just"/>
          <a:endParaRPr lang="en-US" sz="1800">
            <a:latin typeface="Trebuchet MS" panose="020B0603020202020204" pitchFamily="34" charset="0"/>
          </a:endParaRPr>
        </a:p>
      </dgm:t>
    </dgm:pt>
    <dgm:pt modelId="{BD1412CA-06D0-4217-B3BA-69EB0765F72B}">
      <dgm:prSet phldrT="[Text]" custT="1"/>
      <dgm:spPr>
        <a:solidFill>
          <a:schemeClr val="bg2">
            <a:lumMod val="40000"/>
            <a:lumOff val="60000"/>
          </a:schemeClr>
        </a:solidFill>
      </dgm:spPr>
      <dgm:t>
        <a:bodyPr/>
        <a:lstStyle/>
        <a:p>
          <a:pPr algn="just"/>
          <a:r>
            <a:rPr lang="en-US" sz="1600" b="1" dirty="0">
              <a:solidFill>
                <a:schemeClr val="tx1"/>
              </a:solidFill>
              <a:latin typeface="Trebuchet MS" panose="020B0603020202020204" pitchFamily="34" charset="0"/>
            </a:rPr>
            <a:t>Profits not allocated to asset share</a:t>
          </a:r>
        </a:p>
      </dgm:t>
    </dgm:pt>
    <dgm:pt modelId="{36D913C0-51DA-40B2-B329-59E4274BF5F8}" type="parTrans" cxnId="{170527D2-F02C-4C3B-8365-FCB1BDA798F0}">
      <dgm:prSet/>
      <dgm:spPr/>
      <dgm:t>
        <a:bodyPr/>
        <a:lstStyle/>
        <a:p>
          <a:pPr algn="just"/>
          <a:endParaRPr lang="en-US" sz="1800">
            <a:latin typeface="Trebuchet MS" panose="020B0603020202020204" pitchFamily="34" charset="0"/>
          </a:endParaRPr>
        </a:p>
      </dgm:t>
    </dgm:pt>
    <dgm:pt modelId="{2F969722-17E1-4C5E-95B1-1EB1263676D0}" type="sibTrans" cxnId="{170527D2-F02C-4C3B-8365-FCB1BDA798F0}">
      <dgm:prSet/>
      <dgm:spPr/>
      <dgm:t>
        <a:bodyPr/>
        <a:lstStyle/>
        <a:p>
          <a:pPr algn="just"/>
          <a:endParaRPr lang="en-US" sz="1800">
            <a:latin typeface="Trebuchet MS" panose="020B0603020202020204" pitchFamily="34" charset="0"/>
          </a:endParaRPr>
        </a:p>
      </dgm:t>
    </dgm:pt>
    <dgm:pt modelId="{C8655448-043F-4B07-B842-9D08DD4AD606}">
      <dgm:prSet phldrT="[Text]" custT="1"/>
      <dgm:spPr>
        <a:solidFill>
          <a:schemeClr val="bg2">
            <a:lumMod val="40000"/>
            <a:lumOff val="60000"/>
          </a:schemeClr>
        </a:solidFill>
      </dgm:spPr>
      <dgm:t>
        <a:bodyPr/>
        <a:lstStyle/>
        <a:p>
          <a:pPr algn="just"/>
          <a:r>
            <a:rPr lang="en-US" sz="1600" b="1" dirty="0">
              <a:solidFill>
                <a:schemeClr val="tx1"/>
              </a:solidFill>
              <a:latin typeface="Trebuchet MS" panose="020B0603020202020204" pitchFamily="34" charset="0"/>
            </a:rPr>
            <a:t>Deductions from Asset share</a:t>
          </a:r>
        </a:p>
      </dgm:t>
    </dgm:pt>
    <dgm:pt modelId="{B1F3DCCC-31E0-41B2-B8B0-598B1510A278}" type="parTrans" cxnId="{91DF720D-26E4-421F-9921-3DE6CD247C09}">
      <dgm:prSet/>
      <dgm:spPr/>
      <dgm:t>
        <a:bodyPr/>
        <a:lstStyle/>
        <a:p>
          <a:pPr algn="just"/>
          <a:endParaRPr lang="en-US" sz="1800">
            <a:latin typeface="Trebuchet MS" panose="020B0603020202020204" pitchFamily="34" charset="0"/>
          </a:endParaRPr>
        </a:p>
      </dgm:t>
    </dgm:pt>
    <dgm:pt modelId="{03DEF23D-5A23-434D-9FBA-89815D1F0961}" type="sibTrans" cxnId="{91DF720D-26E4-421F-9921-3DE6CD247C09}">
      <dgm:prSet/>
      <dgm:spPr/>
      <dgm:t>
        <a:bodyPr/>
        <a:lstStyle/>
        <a:p>
          <a:pPr algn="just"/>
          <a:endParaRPr lang="en-US" sz="1800">
            <a:latin typeface="Trebuchet MS" panose="020B0603020202020204" pitchFamily="34" charset="0"/>
          </a:endParaRPr>
        </a:p>
      </dgm:t>
    </dgm:pt>
    <dgm:pt modelId="{839701B3-952A-4978-A245-D2254E2DC531}">
      <dgm:prSet phldrT="[Text]" custT="1"/>
      <dgm:spPr>
        <a:noFill/>
      </dgm:spPr>
      <dgm:t>
        <a:bodyPr anchor="b"/>
        <a:lstStyle/>
        <a:p>
          <a:pPr algn="just"/>
          <a:r>
            <a:rPr lang="en-US" sz="1600" dirty="0">
              <a:latin typeface="Trebuchet MS" panose="020B0603020202020204" pitchFamily="34" charset="0"/>
              <a:cs typeface="Arial" pitchFamily="34" charset="0"/>
            </a:rPr>
            <a:t>Tax is payable on distributable surplus</a:t>
          </a:r>
          <a:endParaRPr lang="en-US" sz="1600" dirty="0">
            <a:latin typeface="Trebuchet MS" panose="020B0603020202020204" pitchFamily="34" charset="0"/>
          </a:endParaRPr>
        </a:p>
      </dgm:t>
    </dgm:pt>
    <dgm:pt modelId="{F03B5155-C20C-4E22-B462-C8F4F7B09F4E}" type="parTrans" cxnId="{1A36762E-8F07-4F60-8247-DCDF75BF64EB}">
      <dgm:prSet/>
      <dgm:spPr/>
      <dgm:t>
        <a:bodyPr/>
        <a:lstStyle/>
        <a:p>
          <a:pPr algn="just"/>
          <a:endParaRPr lang="en-US" sz="1800">
            <a:latin typeface="Trebuchet MS" panose="020B0603020202020204" pitchFamily="34" charset="0"/>
          </a:endParaRPr>
        </a:p>
      </dgm:t>
    </dgm:pt>
    <dgm:pt modelId="{00839EDC-8931-49DA-BBCF-E5FE7B4C189C}" type="sibTrans" cxnId="{1A36762E-8F07-4F60-8247-DCDF75BF64EB}">
      <dgm:prSet/>
      <dgm:spPr/>
      <dgm:t>
        <a:bodyPr/>
        <a:lstStyle/>
        <a:p>
          <a:pPr algn="just"/>
          <a:endParaRPr lang="en-US" sz="1800">
            <a:latin typeface="Trebuchet MS" panose="020B0603020202020204" pitchFamily="34" charset="0"/>
          </a:endParaRPr>
        </a:p>
      </dgm:t>
    </dgm:pt>
    <dgm:pt modelId="{D48688F1-D9AD-43CF-B75F-EB972F04D01E}">
      <dgm:prSet phldrT="[Text]" custT="1"/>
      <dgm:spPr>
        <a:noFill/>
      </dgm:spPr>
      <dgm:t>
        <a:bodyPr anchor="b"/>
        <a:lstStyle/>
        <a:p>
          <a:pPr algn="just"/>
          <a:r>
            <a:rPr lang="en-US" sz="1600" dirty="0">
              <a:latin typeface="Trebuchet MS" panose="020B0603020202020204" pitchFamily="34" charset="0"/>
            </a:rPr>
            <a:t>Miscellaneous profits not allocated to the asset share, example  rider profits</a:t>
          </a:r>
        </a:p>
      </dgm:t>
    </dgm:pt>
    <dgm:pt modelId="{C1F69C17-DB4C-40DD-9AEF-4470C4D86DEF}" type="parTrans" cxnId="{FAB90834-15FB-4958-85FB-78BCB28B69AC}">
      <dgm:prSet/>
      <dgm:spPr/>
      <dgm:t>
        <a:bodyPr/>
        <a:lstStyle/>
        <a:p>
          <a:pPr algn="just"/>
          <a:endParaRPr lang="en-US" sz="1800">
            <a:latin typeface="Trebuchet MS" panose="020B0603020202020204" pitchFamily="34" charset="0"/>
          </a:endParaRPr>
        </a:p>
      </dgm:t>
    </dgm:pt>
    <dgm:pt modelId="{51EFDFCF-C255-47C6-BA0D-70C8FBF943CF}" type="sibTrans" cxnId="{FAB90834-15FB-4958-85FB-78BCB28B69AC}">
      <dgm:prSet/>
      <dgm:spPr/>
      <dgm:t>
        <a:bodyPr/>
        <a:lstStyle/>
        <a:p>
          <a:pPr algn="just"/>
          <a:endParaRPr lang="en-US" sz="1800">
            <a:latin typeface="Trebuchet MS" panose="020B0603020202020204" pitchFamily="34" charset="0"/>
          </a:endParaRPr>
        </a:p>
      </dgm:t>
    </dgm:pt>
    <dgm:pt modelId="{EB5A935A-2389-4B3F-99B9-3D79C1F7A9D9}">
      <dgm:prSet phldrT="[Text]" custT="1"/>
      <dgm:spPr>
        <a:noFill/>
      </dgm:spPr>
      <dgm:t>
        <a:bodyPr anchor="b"/>
        <a:lstStyle/>
        <a:p>
          <a:pPr algn="just"/>
          <a:r>
            <a:rPr lang="en-US" sz="1600" dirty="0">
              <a:latin typeface="Trebuchet MS" panose="020B0603020202020204" pitchFamily="34" charset="0"/>
              <a:cs typeface="Arial" pitchFamily="34" charset="0"/>
            </a:rPr>
            <a:t>Cost of capital and cost of guarantees deducted from asset share</a:t>
          </a:r>
          <a:endParaRPr lang="en-US" sz="1600" dirty="0">
            <a:latin typeface="Trebuchet MS" panose="020B0603020202020204" pitchFamily="34" charset="0"/>
          </a:endParaRPr>
        </a:p>
      </dgm:t>
    </dgm:pt>
    <dgm:pt modelId="{4E182838-3442-4559-B6DF-E6DDD53A72DF}" type="parTrans" cxnId="{62D4135B-9663-4BFD-9E62-1879F0DDCD66}">
      <dgm:prSet/>
      <dgm:spPr/>
      <dgm:t>
        <a:bodyPr/>
        <a:lstStyle/>
        <a:p>
          <a:pPr algn="just"/>
          <a:endParaRPr lang="en-US" sz="1800">
            <a:latin typeface="Trebuchet MS" panose="020B0603020202020204" pitchFamily="34" charset="0"/>
          </a:endParaRPr>
        </a:p>
      </dgm:t>
    </dgm:pt>
    <dgm:pt modelId="{D232FECF-CB97-4999-9A3B-A9BDAB427AEE}" type="sibTrans" cxnId="{62D4135B-9663-4BFD-9E62-1879F0DDCD66}">
      <dgm:prSet/>
      <dgm:spPr/>
      <dgm:t>
        <a:bodyPr/>
        <a:lstStyle/>
        <a:p>
          <a:pPr algn="just"/>
          <a:endParaRPr lang="en-US" sz="1800">
            <a:latin typeface="Trebuchet MS" panose="020B0603020202020204" pitchFamily="34" charset="0"/>
          </a:endParaRPr>
        </a:p>
      </dgm:t>
    </dgm:pt>
    <dgm:pt modelId="{63F59DD5-B627-49F4-B29F-3F34451C75C2}">
      <dgm:prSet phldrT="[Text]" custT="1"/>
      <dgm:spPr>
        <a:noFill/>
      </dgm:spPr>
      <dgm:t>
        <a:bodyPr anchor="b"/>
        <a:lstStyle/>
        <a:p>
          <a:pPr algn="just"/>
          <a:r>
            <a:rPr lang="en-US" sz="1600" dirty="0">
              <a:latin typeface="Trebuchet MS" panose="020B0603020202020204" pitchFamily="34" charset="0"/>
              <a:cs typeface="Arial" pitchFamily="34" charset="0"/>
            </a:rPr>
            <a:t>Tax may not be payable at the company level, due to past accumulated losses</a:t>
          </a:r>
          <a:endParaRPr lang="en-US" sz="1600" dirty="0">
            <a:latin typeface="Trebuchet MS" panose="020B0603020202020204" pitchFamily="34" charset="0"/>
          </a:endParaRPr>
        </a:p>
      </dgm:t>
    </dgm:pt>
    <dgm:pt modelId="{C0A619E8-CA75-49E9-A9C9-B5AA6BED47D6}" type="parTrans" cxnId="{0F6A5BCA-F6A2-487C-B7DD-C66FC4C2E59E}">
      <dgm:prSet/>
      <dgm:spPr/>
      <dgm:t>
        <a:bodyPr/>
        <a:lstStyle/>
        <a:p>
          <a:endParaRPr lang="en-US" sz="1800"/>
        </a:p>
      </dgm:t>
    </dgm:pt>
    <dgm:pt modelId="{25B17378-B00F-4733-83A4-FADA58D3285B}" type="sibTrans" cxnId="{0F6A5BCA-F6A2-487C-B7DD-C66FC4C2E59E}">
      <dgm:prSet/>
      <dgm:spPr/>
      <dgm:t>
        <a:bodyPr/>
        <a:lstStyle/>
        <a:p>
          <a:endParaRPr lang="en-US" sz="1800"/>
        </a:p>
      </dgm:t>
    </dgm:pt>
    <dgm:pt modelId="{AF893CDB-E6D3-4929-B752-FB4FE637340C}">
      <dgm:prSet phldrT="[Text]" custT="1"/>
      <dgm:spPr>
        <a:noFill/>
      </dgm:spPr>
      <dgm:t>
        <a:bodyPr anchor="b"/>
        <a:lstStyle/>
        <a:p>
          <a:pPr algn="l"/>
          <a:r>
            <a:rPr lang="en-US" sz="1600" dirty="0">
              <a:latin typeface="Trebuchet MS" panose="020B0603020202020204" pitchFamily="34" charset="0"/>
              <a:cs typeface="Arial" pitchFamily="34" charset="0"/>
            </a:rPr>
            <a:t>This saving contributes to FFA</a:t>
          </a:r>
          <a:endParaRPr lang="en-US" sz="1600" dirty="0">
            <a:latin typeface="Trebuchet MS" panose="020B0603020202020204" pitchFamily="34" charset="0"/>
          </a:endParaRPr>
        </a:p>
      </dgm:t>
    </dgm:pt>
    <dgm:pt modelId="{6A66A7C9-AE98-4FA1-9D1C-A0448ED73835}" type="parTrans" cxnId="{12328ABE-2740-4A1A-9AC4-9EAB5FDE296E}">
      <dgm:prSet/>
      <dgm:spPr/>
      <dgm:t>
        <a:bodyPr/>
        <a:lstStyle/>
        <a:p>
          <a:endParaRPr lang="en-US"/>
        </a:p>
      </dgm:t>
    </dgm:pt>
    <dgm:pt modelId="{1DE2ACF6-65AF-4BA5-B2DE-F2EDBD76A6F7}" type="sibTrans" cxnId="{12328ABE-2740-4A1A-9AC4-9EAB5FDE296E}">
      <dgm:prSet/>
      <dgm:spPr/>
      <dgm:t>
        <a:bodyPr/>
        <a:lstStyle/>
        <a:p>
          <a:endParaRPr lang="en-US"/>
        </a:p>
      </dgm:t>
    </dgm:pt>
    <dgm:pt modelId="{80C5EC1E-C1B9-495D-8841-256792503CD5}">
      <dgm:prSet custT="1"/>
      <dgm:spPr>
        <a:solidFill>
          <a:schemeClr val="bg2">
            <a:lumMod val="40000"/>
            <a:lumOff val="60000"/>
          </a:schemeClr>
        </a:solidFill>
      </dgm:spPr>
      <dgm:t>
        <a:bodyPr/>
        <a:lstStyle/>
        <a:p>
          <a:r>
            <a:rPr lang="en-US" sz="1600" b="1" dirty="0">
              <a:solidFill>
                <a:schemeClr val="tx1"/>
              </a:solidFill>
              <a:latin typeface="Trebuchet MS" panose="020B0603020202020204" pitchFamily="34" charset="0"/>
            </a:rPr>
            <a:t>Expense Overrun</a:t>
          </a:r>
          <a:endParaRPr lang="en-IN" sz="1600" dirty="0"/>
        </a:p>
      </dgm:t>
    </dgm:pt>
    <dgm:pt modelId="{9783FE33-D177-4D69-8107-2FCE4B11F2D4}" type="parTrans" cxnId="{44A9EB80-533E-40DE-9CDD-75B42B810A11}">
      <dgm:prSet/>
      <dgm:spPr/>
      <dgm:t>
        <a:bodyPr/>
        <a:lstStyle/>
        <a:p>
          <a:endParaRPr lang="en-IN"/>
        </a:p>
      </dgm:t>
    </dgm:pt>
    <dgm:pt modelId="{FEC9E65A-511D-40E5-8DC5-AA3441B65779}" type="sibTrans" cxnId="{44A9EB80-533E-40DE-9CDD-75B42B810A11}">
      <dgm:prSet/>
      <dgm:spPr/>
      <dgm:t>
        <a:bodyPr/>
        <a:lstStyle/>
        <a:p>
          <a:endParaRPr lang="en-IN"/>
        </a:p>
      </dgm:t>
    </dgm:pt>
    <dgm:pt modelId="{7846E115-846C-4136-B825-55154298300B}">
      <dgm:prSet custT="1"/>
      <dgm:spPr>
        <a:noFill/>
      </dgm:spPr>
      <dgm:t>
        <a:bodyPr/>
        <a:lstStyle/>
        <a:p>
          <a:pPr algn="just"/>
          <a:r>
            <a:rPr lang="en-US" sz="1600" dirty="0">
              <a:latin typeface="Trebuchet MS" panose="020B0603020202020204" pitchFamily="34" charset="0"/>
              <a:cs typeface="Arial" pitchFamily="34" charset="0"/>
            </a:rPr>
            <a:t>Acquisition expenses higher than those implicit in benefit illustration may be allocated to FFA </a:t>
          </a:r>
          <a:endParaRPr lang="en-IN" sz="1600" dirty="0"/>
        </a:p>
      </dgm:t>
    </dgm:pt>
    <dgm:pt modelId="{D5F80775-E818-4948-809E-FE7D8B50F05A}" type="parTrans" cxnId="{75AAAC78-3831-46DD-A5AF-7C1666C04FA8}">
      <dgm:prSet/>
      <dgm:spPr/>
      <dgm:t>
        <a:bodyPr/>
        <a:lstStyle/>
        <a:p>
          <a:endParaRPr lang="en-IN"/>
        </a:p>
      </dgm:t>
    </dgm:pt>
    <dgm:pt modelId="{59CDC61F-F4F6-470C-9CB9-D92933EA5C23}" type="sibTrans" cxnId="{75AAAC78-3831-46DD-A5AF-7C1666C04FA8}">
      <dgm:prSet/>
      <dgm:spPr/>
      <dgm:t>
        <a:bodyPr/>
        <a:lstStyle/>
        <a:p>
          <a:endParaRPr lang="en-IN"/>
        </a:p>
      </dgm:t>
    </dgm:pt>
    <dgm:pt modelId="{4E19091C-BCBD-49A2-91DD-1579E80D7D21}">
      <dgm:prSet custT="1"/>
      <dgm:spPr>
        <a:noFill/>
      </dgm:spPr>
      <dgm:t>
        <a:bodyPr/>
        <a:lstStyle/>
        <a:p>
          <a:pPr algn="just"/>
          <a:r>
            <a:rPr lang="en-US" sz="1600" dirty="0">
              <a:latin typeface="Trebuchet MS" panose="020B0603020202020204" pitchFamily="34" charset="0"/>
            </a:rPr>
            <a:t>Expense overrun can be funded by shareholders and not charged to FFA</a:t>
          </a:r>
        </a:p>
      </dgm:t>
    </dgm:pt>
    <dgm:pt modelId="{7F994A31-96E5-45F4-9254-F9FB35922734}" type="parTrans" cxnId="{FA1A8832-5D29-4718-88FC-0B510F889FC7}">
      <dgm:prSet/>
      <dgm:spPr/>
      <dgm:t>
        <a:bodyPr/>
        <a:lstStyle/>
        <a:p>
          <a:endParaRPr lang="en-IN"/>
        </a:p>
      </dgm:t>
    </dgm:pt>
    <dgm:pt modelId="{61E7D00D-2A62-4D37-B579-3E6B3D082330}" type="sibTrans" cxnId="{FA1A8832-5D29-4718-88FC-0B510F889FC7}">
      <dgm:prSet/>
      <dgm:spPr/>
      <dgm:t>
        <a:bodyPr/>
        <a:lstStyle/>
        <a:p>
          <a:endParaRPr lang="en-IN"/>
        </a:p>
      </dgm:t>
    </dgm:pt>
    <dgm:pt modelId="{63F198B2-F887-4C4C-9918-B48561F05468}" type="pres">
      <dgm:prSet presAssocID="{A9BAFCB5-4EB9-4C5C-B8B5-B3E373DAD6A1}" presName="linear" presStyleCnt="0">
        <dgm:presLayoutVars>
          <dgm:dir/>
          <dgm:animLvl val="lvl"/>
          <dgm:resizeHandles val="exact"/>
        </dgm:presLayoutVars>
      </dgm:prSet>
      <dgm:spPr/>
    </dgm:pt>
    <dgm:pt modelId="{ACAE66B8-DB28-4B77-832F-6AE53C1CA9E9}" type="pres">
      <dgm:prSet presAssocID="{BA328EDF-DDB8-40F3-809E-E92933B097B1}" presName="parentLin" presStyleCnt="0"/>
      <dgm:spPr/>
    </dgm:pt>
    <dgm:pt modelId="{311A83DA-1801-40A7-A3B1-2B43E7390EA9}" type="pres">
      <dgm:prSet presAssocID="{BA328EDF-DDB8-40F3-809E-E92933B097B1}" presName="parentLeftMargin" presStyleLbl="node1" presStyleIdx="0" presStyleCnt="4"/>
      <dgm:spPr/>
    </dgm:pt>
    <dgm:pt modelId="{AC9E1554-943F-48D6-88F8-180A0EB4D105}" type="pres">
      <dgm:prSet presAssocID="{BA328EDF-DDB8-40F3-809E-E92933B097B1}" presName="parentText" presStyleLbl="node1" presStyleIdx="0" presStyleCnt="4">
        <dgm:presLayoutVars>
          <dgm:chMax val="0"/>
          <dgm:bulletEnabled val="1"/>
        </dgm:presLayoutVars>
      </dgm:prSet>
      <dgm:spPr/>
    </dgm:pt>
    <dgm:pt modelId="{B26C1ABC-845F-41D6-825E-1F1C0BAE5E35}" type="pres">
      <dgm:prSet presAssocID="{BA328EDF-DDB8-40F3-809E-E92933B097B1}" presName="negativeSpace" presStyleCnt="0"/>
      <dgm:spPr/>
    </dgm:pt>
    <dgm:pt modelId="{23F02579-3742-4AE9-99A9-A8F5FFB1BC31}" type="pres">
      <dgm:prSet presAssocID="{BA328EDF-DDB8-40F3-809E-E92933B097B1}" presName="childText" presStyleLbl="conFgAcc1" presStyleIdx="0" presStyleCnt="4" custScaleY="94006">
        <dgm:presLayoutVars>
          <dgm:bulletEnabled val="1"/>
        </dgm:presLayoutVars>
      </dgm:prSet>
      <dgm:spPr/>
    </dgm:pt>
    <dgm:pt modelId="{3C26E318-C7FC-48CF-8B71-A214CB9187B8}" type="pres">
      <dgm:prSet presAssocID="{0BA05AC9-E03D-4E8C-BACC-AA5163416216}" presName="spaceBetweenRectangles" presStyleCnt="0"/>
      <dgm:spPr/>
    </dgm:pt>
    <dgm:pt modelId="{290480D1-DC10-4BBF-B0DE-F3F210FF3EDB}" type="pres">
      <dgm:prSet presAssocID="{BD1412CA-06D0-4217-B3BA-69EB0765F72B}" presName="parentLin" presStyleCnt="0"/>
      <dgm:spPr/>
    </dgm:pt>
    <dgm:pt modelId="{153E6399-FBE6-4924-B5FC-E7FA81B8295C}" type="pres">
      <dgm:prSet presAssocID="{BD1412CA-06D0-4217-B3BA-69EB0765F72B}" presName="parentLeftMargin" presStyleLbl="node1" presStyleIdx="0" presStyleCnt="4"/>
      <dgm:spPr/>
    </dgm:pt>
    <dgm:pt modelId="{38E421DC-BD34-42E0-8BFF-0CE0D3E11062}" type="pres">
      <dgm:prSet presAssocID="{BD1412CA-06D0-4217-B3BA-69EB0765F72B}" presName="parentText" presStyleLbl="node1" presStyleIdx="1" presStyleCnt="4" custLinFactNeighborX="4425" custLinFactNeighborY="-32937">
        <dgm:presLayoutVars>
          <dgm:chMax val="0"/>
          <dgm:bulletEnabled val="1"/>
        </dgm:presLayoutVars>
      </dgm:prSet>
      <dgm:spPr/>
    </dgm:pt>
    <dgm:pt modelId="{9B66AE11-FE35-4395-9657-93D6BADC7A3F}" type="pres">
      <dgm:prSet presAssocID="{BD1412CA-06D0-4217-B3BA-69EB0765F72B}" presName="negativeSpace" presStyleCnt="0"/>
      <dgm:spPr/>
    </dgm:pt>
    <dgm:pt modelId="{B17189EC-4D4C-4404-8BDC-6FA9C48BDD8A}" type="pres">
      <dgm:prSet presAssocID="{BD1412CA-06D0-4217-B3BA-69EB0765F72B}" presName="childText" presStyleLbl="conFgAcc1" presStyleIdx="1" presStyleCnt="4" custScaleY="75559">
        <dgm:presLayoutVars>
          <dgm:bulletEnabled val="1"/>
        </dgm:presLayoutVars>
      </dgm:prSet>
      <dgm:spPr/>
    </dgm:pt>
    <dgm:pt modelId="{85F47B4D-F993-4CD0-9073-9CC295F6A13E}" type="pres">
      <dgm:prSet presAssocID="{2F969722-17E1-4C5E-95B1-1EB1263676D0}" presName="spaceBetweenRectangles" presStyleCnt="0"/>
      <dgm:spPr/>
    </dgm:pt>
    <dgm:pt modelId="{26B98475-F805-4B5F-9F21-302E275649A7}" type="pres">
      <dgm:prSet presAssocID="{C8655448-043F-4B07-B842-9D08DD4AD606}" presName="parentLin" presStyleCnt="0"/>
      <dgm:spPr/>
    </dgm:pt>
    <dgm:pt modelId="{1FF59259-4BAF-4E66-8F75-1D7DC61303E7}" type="pres">
      <dgm:prSet presAssocID="{C8655448-043F-4B07-B842-9D08DD4AD606}" presName="parentLeftMargin" presStyleLbl="node1" presStyleIdx="1" presStyleCnt="4"/>
      <dgm:spPr/>
    </dgm:pt>
    <dgm:pt modelId="{8CCF39CB-D675-4517-8761-47F339245D9D}" type="pres">
      <dgm:prSet presAssocID="{C8655448-043F-4B07-B842-9D08DD4AD606}" presName="parentText" presStyleLbl="node1" presStyleIdx="2" presStyleCnt="4" custScaleX="103161" custLinFactNeighborX="-241" custLinFactNeighborY="5632">
        <dgm:presLayoutVars>
          <dgm:chMax val="0"/>
          <dgm:bulletEnabled val="1"/>
        </dgm:presLayoutVars>
      </dgm:prSet>
      <dgm:spPr/>
    </dgm:pt>
    <dgm:pt modelId="{0D1834C3-DEE8-4A0E-BEE5-17176930F4A6}" type="pres">
      <dgm:prSet presAssocID="{C8655448-043F-4B07-B842-9D08DD4AD606}" presName="negativeSpace" presStyleCnt="0"/>
      <dgm:spPr/>
    </dgm:pt>
    <dgm:pt modelId="{FD5D3EBA-B760-4500-AB6B-64CC5E4C844C}" type="pres">
      <dgm:prSet presAssocID="{C8655448-043F-4B07-B842-9D08DD4AD606}" presName="childText" presStyleLbl="conFgAcc1" presStyleIdx="2" presStyleCnt="4">
        <dgm:presLayoutVars>
          <dgm:bulletEnabled val="1"/>
        </dgm:presLayoutVars>
      </dgm:prSet>
      <dgm:spPr/>
    </dgm:pt>
    <dgm:pt modelId="{BBE0E3A5-D0B2-488E-AEFB-1C8E9A1B6344}" type="pres">
      <dgm:prSet presAssocID="{03DEF23D-5A23-434D-9FBA-89815D1F0961}" presName="spaceBetweenRectangles" presStyleCnt="0"/>
      <dgm:spPr/>
    </dgm:pt>
    <dgm:pt modelId="{0A481303-72BB-4425-A7EC-E2546BACD18A}" type="pres">
      <dgm:prSet presAssocID="{80C5EC1E-C1B9-495D-8841-256792503CD5}" presName="parentLin" presStyleCnt="0"/>
      <dgm:spPr/>
    </dgm:pt>
    <dgm:pt modelId="{C4671406-C9C2-4444-9363-04B40A5A7E75}" type="pres">
      <dgm:prSet presAssocID="{80C5EC1E-C1B9-495D-8841-256792503CD5}" presName="parentLeftMargin" presStyleLbl="node1" presStyleIdx="2" presStyleCnt="4"/>
      <dgm:spPr/>
    </dgm:pt>
    <dgm:pt modelId="{A1501B4A-3C21-4CAE-B887-5F7831594D03}" type="pres">
      <dgm:prSet presAssocID="{80C5EC1E-C1B9-495D-8841-256792503CD5}" presName="parentText" presStyleLbl="node1" presStyleIdx="3" presStyleCnt="4" custScaleX="103149">
        <dgm:presLayoutVars>
          <dgm:chMax val="0"/>
          <dgm:bulletEnabled val="1"/>
        </dgm:presLayoutVars>
      </dgm:prSet>
      <dgm:spPr/>
    </dgm:pt>
    <dgm:pt modelId="{81618E76-D836-479C-843B-87C94C2865B5}" type="pres">
      <dgm:prSet presAssocID="{80C5EC1E-C1B9-495D-8841-256792503CD5}" presName="negativeSpace" presStyleCnt="0"/>
      <dgm:spPr/>
    </dgm:pt>
    <dgm:pt modelId="{970D4734-DD7B-4C11-88D6-F5E5978D39A5}" type="pres">
      <dgm:prSet presAssocID="{80C5EC1E-C1B9-495D-8841-256792503CD5}" presName="childText" presStyleLbl="conFgAcc1" presStyleIdx="3" presStyleCnt="4" custScaleY="90678" custLinFactNeighborY="13506">
        <dgm:presLayoutVars>
          <dgm:bulletEnabled val="1"/>
        </dgm:presLayoutVars>
      </dgm:prSet>
      <dgm:spPr/>
    </dgm:pt>
  </dgm:ptLst>
  <dgm:cxnLst>
    <dgm:cxn modelId="{09DDB607-BDD4-4B04-83AF-4D1587451999}" type="presOf" srcId="{BD1412CA-06D0-4217-B3BA-69EB0765F72B}" destId="{153E6399-FBE6-4924-B5FC-E7FA81B8295C}" srcOrd="0" destOrd="0" presId="urn:microsoft.com/office/officeart/2005/8/layout/list1"/>
    <dgm:cxn modelId="{91DF720D-26E4-421F-9921-3DE6CD247C09}" srcId="{A9BAFCB5-4EB9-4C5C-B8B5-B3E373DAD6A1}" destId="{C8655448-043F-4B07-B842-9D08DD4AD606}" srcOrd="2" destOrd="0" parTransId="{B1F3DCCC-31E0-41B2-B8B0-598B1510A278}" sibTransId="{03DEF23D-5A23-434D-9FBA-89815D1F0961}"/>
    <dgm:cxn modelId="{14098224-BE85-4943-87CF-9CBA428ED033}" type="presOf" srcId="{A9BAFCB5-4EB9-4C5C-B8B5-B3E373DAD6A1}" destId="{63F198B2-F887-4C4C-9918-B48561F05468}" srcOrd="0" destOrd="0" presId="urn:microsoft.com/office/officeart/2005/8/layout/list1"/>
    <dgm:cxn modelId="{6DECA624-8E81-4603-915C-E1C56A689F28}" type="presOf" srcId="{C8655448-043F-4B07-B842-9D08DD4AD606}" destId="{8CCF39CB-D675-4517-8761-47F339245D9D}" srcOrd="1" destOrd="0" presId="urn:microsoft.com/office/officeart/2005/8/layout/list1"/>
    <dgm:cxn modelId="{92FB9E2A-F63B-42D9-948A-73F8296637CC}" type="presOf" srcId="{7846E115-846C-4136-B825-55154298300B}" destId="{970D4734-DD7B-4C11-88D6-F5E5978D39A5}" srcOrd="0" destOrd="0" presId="urn:microsoft.com/office/officeart/2005/8/layout/list1"/>
    <dgm:cxn modelId="{1A36762E-8F07-4F60-8247-DCDF75BF64EB}" srcId="{BA328EDF-DDB8-40F3-809E-E92933B097B1}" destId="{839701B3-952A-4978-A245-D2254E2DC531}" srcOrd="0" destOrd="0" parTransId="{F03B5155-C20C-4E22-B462-C8F4F7B09F4E}" sibTransId="{00839EDC-8931-49DA-BBCF-E5FE7B4C189C}"/>
    <dgm:cxn modelId="{FA1A8832-5D29-4718-88FC-0B510F889FC7}" srcId="{80C5EC1E-C1B9-495D-8841-256792503CD5}" destId="{4E19091C-BCBD-49A2-91DD-1579E80D7D21}" srcOrd="1" destOrd="0" parTransId="{7F994A31-96E5-45F4-9254-F9FB35922734}" sibTransId="{61E7D00D-2A62-4D37-B579-3E6B3D082330}"/>
    <dgm:cxn modelId="{FAB90834-15FB-4958-85FB-78BCB28B69AC}" srcId="{BD1412CA-06D0-4217-B3BA-69EB0765F72B}" destId="{D48688F1-D9AD-43CF-B75F-EB972F04D01E}" srcOrd="0" destOrd="0" parTransId="{C1F69C17-DB4C-40DD-9AEF-4470C4D86DEF}" sibTransId="{51EFDFCF-C255-47C6-BA0D-70C8FBF943CF}"/>
    <dgm:cxn modelId="{62D4135B-9663-4BFD-9E62-1879F0DDCD66}" srcId="{C8655448-043F-4B07-B842-9D08DD4AD606}" destId="{EB5A935A-2389-4B3F-99B9-3D79C1F7A9D9}" srcOrd="0" destOrd="0" parTransId="{4E182838-3442-4559-B6DF-E6DDD53A72DF}" sibTransId="{D232FECF-CB97-4999-9A3B-A9BDAB427AEE}"/>
    <dgm:cxn modelId="{F6C3C36B-ED64-4A2A-8DFB-1D7D717F1E1C}" type="presOf" srcId="{4E19091C-BCBD-49A2-91DD-1579E80D7D21}" destId="{970D4734-DD7B-4C11-88D6-F5E5978D39A5}" srcOrd="0" destOrd="1" presId="urn:microsoft.com/office/officeart/2005/8/layout/list1"/>
    <dgm:cxn modelId="{E2AB776C-77D2-4468-8067-FCACD5541983}" type="presOf" srcId="{63F59DD5-B627-49F4-B29F-3F34451C75C2}" destId="{23F02579-3742-4AE9-99A9-A8F5FFB1BC31}" srcOrd="0" destOrd="1" presId="urn:microsoft.com/office/officeart/2005/8/layout/list1"/>
    <dgm:cxn modelId="{36A4F26F-0E71-4159-B224-FDD658EB1A96}" type="presOf" srcId="{BA328EDF-DDB8-40F3-809E-E92933B097B1}" destId="{311A83DA-1801-40A7-A3B1-2B43E7390EA9}" srcOrd="0" destOrd="0" presId="urn:microsoft.com/office/officeart/2005/8/layout/list1"/>
    <dgm:cxn modelId="{888EF177-6A61-4DDD-BDB0-03975956DF29}" type="presOf" srcId="{BD1412CA-06D0-4217-B3BA-69EB0765F72B}" destId="{38E421DC-BD34-42E0-8BFF-0CE0D3E11062}" srcOrd="1" destOrd="0" presId="urn:microsoft.com/office/officeart/2005/8/layout/list1"/>
    <dgm:cxn modelId="{75AAAC78-3831-46DD-A5AF-7C1666C04FA8}" srcId="{80C5EC1E-C1B9-495D-8841-256792503CD5}" destId="{7846E115-846C-4136-B825-55154298300B}" srcOrd="0" destOrd="0" parTransId="{D5F80775-E818-4948-809E-FE7D8B50F05A}" sibTransId="{59CDC61F-F4F6-470C-9CB9-D92933EA5C23}"/>
    <dgm:cxn modelId="{3B7DCE58-96FB-4B2C-8F31-7BD6EFBBD032}" type="presOf" srcId="{839701B3-952A-4978-A245-D2254E2DC531}" destId="{23F02579-3742-4AE9-99A9-A8F5FFB1BC31}" srcOrd="0" destOrd="0" presId="urn:microsoft.com/office/officeart/2005/8/layout/list1"/>
    <dgm:cxn modelId="{74741579-507C-4EAF-A518-DB85C817CDF5}" srcId="{A9BAFCB5-4EB9-4C5C-B8B5-B3E373DAD6A1}" destId="{BA328EDF-DDB8-40F3-809E-E92933B097B1}" srcOrd="0" destOrd="0" parTransId="{F2410AE1-4F54-4E9C-8882-63B3EBFDEF5A}" sibTransId="{0BA05AC9-E03D-4E8C-BACC-AA5163416216}"/>
    <dgm:cxn modelId="{1D7ADF80-27E6-4E14-9D1D-A33112F45EE5}" type="presOf" srcId="{AF893CDB-E6D3-4929-B752-FB4FE637340C}" destId="{23F02579-3742-4AE9-99A9-A8F5FFB1BC31}" srcOrd="0" destOrd="2" presId="urn:microsoft.com/office/officeart/2005/8/layout/list1"/>
    <dgm:cxn modelId="{44A9EB80-533E-40DE-9CDD-75B42B810A11}" srcId="{A9BAFCB5-4EB9-4C5C-B8B5-B3E373DAD6A1}" destId="{80C5EC1E-C1B9-495D-8841-256792503CD5}" srcOrd="3" destOrd="0" parTransId="{9783FE33-D177-4D69-8107-2FCE4B11F2D4}" sibTransId="{FEC9E65A-511D-40E5-8DC5-AA3441B65779}"/>
    <dgm:cxn modelId="{7BC19195-EB0C-46FE-9B12-65366CCF370A}" type="presOf" srcId="{D48688F1-D9AD-43CF-B75F-EB972F04D01E}" destId="{B17189EC-4D4C-4404-8BDC-6FA9C48BDD8A}" srcOrd="0" destOrd="0" presId="urn:microsoft.com/office/officeart/2005/8/layout/list1"/>
    <dgm:cxn modelId="{52F08BA2-3DC9-4867-A72C-0634980C4663}" type="presOf" srcId="{C8655448-043F-4B07-B842-9D08DD4AD606}" destId="{1FF59259-4BAF-4E66-8F75-1D7DC61303E7}" srcOrd="0" destOrd="0" presId="urn:microsoft.com/office/officeart/2005/8/layout/list1"/>
    <dgm:cxn modelId="{12328ABE-2740-4A1A-9AC4-9EAB5FDE296E}" srcId="{BA328EDF-DDB8-40F3-809E-E92933B097B1}" destId="{AF893CDB-E6D3-4929-B752-FB4FE637340C}" srcOrd="2" destOrd="0" parTransId="{6A66A7C9-AE98-4FA1-9D1C-A0448ED73835}" sibTransId="{1DE2ACF6-65AF-4BA5-B2DE-F2EDBD76A6F7}"/>
    <dgm:cxn modelId="{0F6A5BCA-F6A2-487C-B7DD-C66FC4C2E59E}" srcId="{BA328EDF-DDB8-40F3-809E-E92933B097B1}" destId="{63F59DD5-B627-49F4-B29F-3F34451C75C2}" srcOrd="1" destOrd="0" parTransId="{C0A619E8-CA75-49E9-A9C9-B5AA6BED47D6}" sibTransId="{25B17378-B00F-4733-83A4-FADA58D3285B}"/>
    <dgm:cxn modelId="{170527D2-F02C-4C3B-8365-FCB1BDA798F0}" srcId="{A9BAFCB5-4EB9-4C5C-B8B5-B3E373DAD6A1}" destId="{BD1412CA-06D0-4217-B3BA-69EB0765F72B}" srcOrd="1" destOrd="0" parTransId="{36D913C0-51DA-40B2-B329-59E4274BF5F8}" sibTransId="{2F969722-17E1-4C5E-95B1-1EB1263676D0}"/>
    <dgm:cxn modelId="{4E96ACD8-9D78-42D1-BB7D-9184540074C3}" type="presOf" srcId="{EB5A935A-2389-4B3F-99B9-3D79C1F7A9D9}" destId="{FD5D3EBA-B760-4500-AB6B-64CC5E4C844C}" srcOrd="0" destOrd="0" presId="urn:microsoft.com/office/officeart/2005/8/layout/list1"/>
    <dgm:cxn modelId="{AC26A7DA-5941-4ED7-893F-0BF80A9D3A17}" type="presOf" srcId="{BA328EDF-DDB8-40F3-809E-E92933B097B1}" destId="{AC9E1554-943F-48D6-88F8-180A0EB4D105}" srcOrd="1" destOrd="0" presId="urn:microsoft.com/office/officeart/2005/8/layout/list1"/>
    <dgm:cxn modelId="{59EFD9E0-D73D-499C-9451-133CE2646356}" type="presOf" srcId="{80C5EC1E-C1B9-495D-8841-256792503CD5}" destId="{A1501B4A-3C21-4CAE-B887-5F7831594D03}" srcOrd="1" destOrd="0" presId="urn:microsoft.com/office/officeart/2005/8/layout/list1"/>
    <dgm:cxn modelId="{F3832FF1-6079-46C7-B9C2-F7433B6A9AEA}" type="presOf" srcId="{80C5EC1E-C1B9-495D-8841-256792503CD5}" destId="{C4671406-C9C2-4444-9363-04B40A5A7E75}" srcOrd="0" destOrd="0" presId="urn:microsoft.com/office/officeart/2005/8/layout/list1"/>
    <dgm:cxn modelId="{4474E853-62D0-434D-8525-E44CCB22F17F}" type="presParOf" srcId="{63F198B2-F887-4C4C-9918-B48561F05468}" destId="{ACAE66B8-DB28-4B77-832F-6AE53C1CA9E9}" srcOrd="0" destOrd="0" presId="urn:microsoft.com/office/officeart/2005/8/layout/list1"/>
    <dgm:cxn modelId="{616A6D10-4126-468D-9CAF-844C81876A94}" type="presParOf" srcId="{ACAE66B8-DB28-4B77-832F-6AE53C1CA9E9}" destId="{311A83DA-1801-40A7-A3B1-2B43E7390EA9}" srcOrd="0" destOrd="0" presId="urn:microsoft.com/office/officeart/2005/8/layout/list1"/>
    <dgm:cxn modelId="{C39ED0AE-EDFC-41F4-AE0C-EAE3E038B0BD}" type="presParOf" srcId="{ACAE66B8-DB28-4B77-832F-6AE53C1CA9E9}" destId="{AC9E1554-943F-48D6-88F8-180A0EB4D105}" srcOrd="1" destOrd="0" presId="urn:microsoft.com/office/officeart/2005/8/layout/list1"/>
    <dgm:cxn modelId="{5951A260-959A-452F-87B4-BB45BD72611E}" type="presParOf" srcId="{63F198B2-F887-4C4C-9918-B48561F05468}" destId="{B26C1ABC-845F-41D6-825E-1F1C0BAE5E35}" srcOrd="1" destOrd="0" presId="urn:microsoft.com/office/officeart/2005/8/layout/list1"/>
    <dgm:cxn modelId="{137D576D-52FC-4BE5-BF89-693742487DC4}" type="presParOf" srcId="{63F198B2-F887-4C4C-9918-B48561F05468}" destId="{23F02579-3742-4AE9-99A9-A8F5FFB1BC31}" srcOrd="2" destOrd="0" presId="urn:microsoft.com/office/officeart/2005/8/layout/list1"/>
    <dgm:cxn modelId="{E6729D67-83EC-4ABB-A577-8A40C43380AF}" type="presParOf" srcId="{63F198B2-F887-4C4C-9918-B48561F05468}" destId="{3C26E318-C7FC-48CF-8B71-A214CB9187B8}" srcOrd="3" destOrd="0" presId="urn:microsoft.com/office/officeart/2005/8/layout/list1"/>
    <dgm:cxn modelId="{DAD8B0DE-98F8-4C1D-9A95-64B428CFFA26}" type="presParOf" srcId="{63F198B2-F887-4C4C-9918-B48561F05468}" destId="{290480D1-DC10-4BBF-B0DE-F3F210FF3EDB}" srcOrd="4" destOrd="0" presId="urn:microsoft.com/office/officeart/2005/8/layout/list1"/>
    <dgm:cxn modelId="{8CF6B37A-9A4F-484F-A927-A36AE86F6685}" type="presParOf" srcId="{290480D1-DC10-4BBF-B0DE-F3F210FF3EDB}" destId="{153E6399-FBE6-4924-B5FC-E7FA81B8295C}" srcOrd="0" destOrd="0" presId="urn:microsoft.com/office/officeart/2005/8/layout/list1"/>
    <dgm:cxn modelId="{989BDE51-444B-4FEE-A786-6A7ADECB6201}" type="presParOf" srcId="{290480D1-DC10-4BBF-B0DE-F3F210FF3EDB}" destId="{38E421DC-BD34-42E0-8BFF-0CE0D3E11062}" srcOrd="1" destOrd="0" presId="urn:microsoft.com/office/officeart/2005/8/layout/list1"/>
    <dgm:cxn modelId="{CC98CA7E-2F7D-4441-9908-AC386E57DF4E}" type="presParOf" srcId="{63F198B2-F887-4C4C-9918-B48561F05468}" destId="{9B66AE11-FE35-4395-9657-93D6BADC7A3F}" srcOrd="5" destOrd="0" presId="urn:microsoft.com/office/officeart/2005/8/layout/list1"/>
    <dgm:cxn modelId="{EBDD8E9A-4E4C-44D5-856C-18DAA5864E7F}" type="presParOf" srcId="{63F198B2-F887-4C4C-9918-B48561F05468}" destId="{B17189EC-4D4C-4404-8BDC-6FA9C48BDD8A}" srcOrd="6" destOrd="0" presId="urn:microsoft.com/office/officeart/2005/8/layout/list1"/>
    <dgm:cxn modelId="{6FDB5D84-7E55-4E98-9BCC-06E2229C37C0}" type="presParOf" srcId="{63F198B2-F887-4C4C-9918-B48561F05468}" destId="{85F47B4D-F993-4CD0-9073-9CC295F6A13E}" srcOrd="7" destOrd="0" presId="urn:microsoft.com/office/officeart/2005/8/layout/list1"/>
    <dgm:cxn modelId="{0033DC3E-64AA-44A8-AB3C-F29DDD4EDE99}" type="presParOf" srcId="{63F198B2-F887-4C4C-9918-B48561F05468}" destId="{26B98475-F805-4B5F-9F21-302E275649A7}" srcOrd="8" destOrd="0" presId="urn:microsoft.com/office/officeart/2005/8/layout/list1"/>
    <dgm:cxn modelId="{F1A570EE-4C76-4437-A465-8149AD3BB17A}" type="presParOf" srcId="{26B98475-F805-4B5F-9F21-302E275649A7}" destId="{1FF59259-4BAF-4E66-8F75-1D7DC61303E7}" srcOrd="0" destOrd="0" presId="urn:microsoft.com/office/officeart/2005/8/layout/list1"/>
    <dgm:cxn modelId="{6D3E110C-78BC-470E-B5CF-80A7BCED03C4}" type="presParOf" srcId="{26B98475-F805-4B5F-9F21-302E275649A7}" destId="{8CCF39CB-D675-4517-8761-47F339245D9D}" srcOrd="1" destOrd="0" presId="urn:microsoft.com/office/officeart/2005/8/layout/list1"/>
    <dgm:cxn modelId="{0EBBCF16-DB4C-4235-BD10-1BDC925787DD}" type="presParOf" srcId="{63F198B2-F887-4C4C-9918-B48561F05468}" destId="{0D1834C3-DEE8-4A0E-BEE5-17176930F4A6}" srcOrd="9" destOrd="0" presId="urn:microsoft.com/office/officeart/2005/8/layout/list1"/>
    <dgm:cxn modelId="{29EDB504-63C0-42EE-A9C1-D3A9FFE45EE3}" type="presParOf" srcId="{63F198B2-F887-4C4C-9918-B48561F05468}" destId="{FD5D3EBA-B760-4500-AB6B-64CC5E4C844C}" srcOrd="10" destOrd="0" presId="urn:microsoft.com/office/officeart/2005/8/layout/list1"/>
    <dgm:cxn modelId="{F88E422B-8DC4-4AD8-A96E-540509B10B66}" type="presParOf" srcId="{63F198B2-F887-4C4C-9918-B48561F05468}" destId="{BBE0E3A5-D0B2-488E-AEFB-1C8E9A1B6344}" srcOrd="11" destOrd="0" presId="urn:microsoft.com/office/officeart/2005/8/layout/list1"/>
    <dgm:cxn modelId="{9C56667E-4CBE-4F2D-88FA-C8DA6165CADB}" type="presParOf" srcId="{63F198B2-F887-4C4C-9918-B48561F05468}" destId="{0A481303-72BB-4425-A7EC-E2546BACD18A}" srcOrd="12" destOrd="0" presId="urn:microsoft.com/office/officeart/2005/8/layout/list1"/>
    <dgm:cxn modelId="{9A506F58-6651-4853-B3CF-A3C66C651F8D}" type="presParOf" srcId="{0A481303-72BB-4425-A7EC-E2546BACD18A}" destId="{C4671406-C9C2-4444-9363-04B40A5A7E75}" srcOrd="0" destOrd="0" presId="urn:microsoft.com/office/officeart/2005/8/layout/list1"/>
    <dgm:cxn modelId="{43AAD00D-24C7-43FA-A00E-B989568DC9CF}" type="presParOf" srcId="{0A481303-72BB-4425-A7EC-E2546BACD18A}" destId="{A1501B4A-3C21-4CAE-B887-5F7831594D03}" srcOrd="1" destOrd="0" presId="urn:microsoft.com/office/officeart/2005/8/layout/list1"/>
    <dgm:cxn modelId="{214DB79C-CDCA-4023-B9D2-208DE26B8237}" type="presParOf" srcId="{63F198B2-F887-4C4C-9918-B48561F05468}" destId="{81618E76-D836-479C-843B-87C94C2865B5}" srcOrd="13" destOrd="0" presId="urn:microsoft.com/office/officeart/2005/8/layout/list1"/>
    <dgm:cxn modelId="{52FB4257-3D45-431D-ADA8-020E8C092EC3}" type="presParOf" srcId="{63F198B2-F887-4C4C-9918-B48561F05468}" destId="{970D4734-DD7B-4C11-88D6-F5E5978D39A5}" srcOrd="14"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B8B445-CE8C-4CBB-8DAD-FFB9E7E4BC9E}">
      <dsp:nvSpPr>
        <dsp:cNvPr id="0" name=""/>
        <dsp:cNvSpPr/>
      </dsp:nvSpPr>
      <dsp:spPr>
        <a:xfrm>
          <a:off x="891531" y="14049"/>
          <a:ext cx="1773497" cy="2361183"/>
        </a:xfrm>
        <a:prstGeom prst="upArrow">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2A26CD-3CCB-4934-B7CC-84977743CCE5}">
      <dsp:nvSpPr>
        <dsp:cNvPr id="0" name=""/>
        <dsp:cNvSpPr/>
      </dsp:nvSpPr>
      <dsp:spPr>
        <a:xfrm>
          <a:off x="2491721" y="68875"/>
          <a:ext cx="4551680" cy="2361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0"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Premiums</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Investment Income</a:t>
          </a:r>
        </a:p>
      </dsp:txBody>
      <dsp:txXfrm>
        <a:off x="2491721" y="68875"/>
        <a:ext cx="4551680" cy="2361183"/>
      </dsp:txXfrm>
    </dsp:sp>
    <dsp:sp modelId="{DB238058-4A66-4C4D-A726-F4D657EC9658}">
      <dsp:nvSpPr>
        <dsp:cNvPr id="0" name=""/>
        <dsp:cNvSpPr/>
      </dsp:nvSpPr>
      <dsp:spPr>
        <a:xfrm>
          <a:off x="953088" y="2557949"/>
          <a:ext cx="1691045" cy="2361183"/>
        </a:xfrm>
        <a:prstGeom prst="downArrow">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39B772-C517-407A-A055-6AA05B400703}">
      <dsp:nvSpPr>
        <dsp:cNvPr id="0" name=""/>
        <dsp:cNvSpPr/>
      </dsp:nvSpPr>
      <dsp:spPr>
        <a:xfrm>
          <a:off x="2471401" y="2557949"/>
          <a:ext cx="5049542" cy="2361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0" rIns="128016" bIns="128016"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Benefit Outgo</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Expenses</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Commission</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Shareholder Transfer </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Cost of Guarantee and Cost of Capital</a:t>
          </a:r>
        </a:p>
        <a:p>
          <a:pPr marL="0" lvl="0" indent="0" algn="l" defTabSz="800100">
            <a:lnSpc>
              <a:spcPct val="90000"/>
            </a:lnSpc>
            <a:spcBef>
              <a:spcPct val="0"/>
            </a:spcBef>
            <a:spcAft>
              <a:spcPct val="35000"/>
            </a:spcAft>
            <a:buNone/>
          </a:pPr>
          <a:r>
            <a:rPr lang="en-US" sz="1800" kern="1200" dirty="0">
              <a:latin typeface="Trebuchet MS" panose="020B0603020202020204" pitchFamily="34" charset="0"/>
            </a:rPr>
            <a:t>Taxes</a:t>
          </a:r>
        </a:p>
      </dsp:txBody>
      <dsp:txXfrm>
        <a:off x="2471401" y="2557949"/>
        <a:ext cx="5049542" cy="2361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D5971-8765-4980-9F12-233FB97F8E07}">
      <dsp:nvSpPr>
        <dsp:cNvPr id="0" name=""/>
        <dsp:cNvSpPr/>
      </dsp:nvSpPr>
      <dsp:spPr>
        <a:xfrm>
          <a:off x="0" y="1005840"/>
          <a:ext cx="8610600" cy="134112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5A61C5-5E76-4C4C-ACC3-219000EC3A99}">
      <dsp:nvSpPr>
        <dsp:cNvPr id="0" name=""/>
        <dsp:cNvSpPr/>
      </dsp:nvSpPr>
      <dsp:spPr>
        <a:xfrm>
          <a:off x="3405" y="0"/>
          <a:ext cx="1488986" cy="134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kern="1200" dirty="0">
              <a:latin typeface="Trebuchet MS" panose="020B0603020202020204" pitchFamily="34" charset="0"/>
            </a:rPr>
            <a:t>Bonus Declaration</a:t>
          </a:r>
        </a:p>
      </dsp:txBody>
      <dsp:txXfrm>
        <a:off x="3405" y="0"/>
        <a:ext cx="1488986" cy="1341120"/>
      </dsp:txXfrm>
    </dsp:sp>
    <dsp:sp modelId="{271EE2FA-559C-4549-AD3B-08AB5D91ABCF}">
      <dsp:nvSpPr>
        <dsp:cNvPr id="0" name=""/>
        <dsp:cNvSpPr/>
      </dsp:nvSpPr>
      <dsp:spPr>
        <a:xfrm>
          <a:off x="580258" y="1508759"/>
          <a:ext cx="335280" cy="335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9D2B7C-C5B0-4B17-AB6D-765F19E7C06E}">
      <dsp:nvSpPr>
        <dsp:cNvPr id="0" name=""/>
        <dsp:cNvSpPr/>
      </dsp:nvSpPr>
      <dsp:spPr>
        <a:xfrm>
          <a:off x="1566841" y="2011680"/>
          <a:ext cx="1488986" cy="134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pitchFamily="34" charset="0"/>
            </a:rPr>
            <a:t>Maturity Value Calculation</a:t>
          </a:r>
        </a:p>
      </dsp:txBody>
      <dsp:txXfrm>
        <a:off x="1566841" y="2011680"/>
        <a:ext cx="1488986" cy="1341120"/>
      </dsp:txXfrm>
    </dsp:sp>
    <dsp:sp modelId="{2258ABCE-4022-45FB-8A66-742180DC0EF8}">
      <dsp:nvSpPr>
        <dsp:cNvPr id="0" name=""/>
        <dsp:cNvSpPr/>
      </dsp:nvSpPr>
      <dsp:spPr>
        <a:xfrm>
          <a:off x="2143694" y="1508759"/>
          <a:ext cx="335280" cy="335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C24CB8-DF18-41BE-BD64-243C948B9BBC}">
      <dsp:nvSpPr>
        <dsp:cNvPr id="0" name=""/>
        <dsp:cNvSpPr/>
      </dsp:nvSpPr>
      <dsp:spPr>
        <a:xfrm>
          <a:off x="3130276" y="0"/>
          <a:ext cx="1488986" cy="134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pitchFamily="34" charset="0"/>
            </a:rPr>
            <a:t>Surrender Value Calculation</a:t>
          </a:r>
        </a:p>
      </dsp:txBody>
      <dsp:txXfrm>
        <a:off x="3130276" y="0"/>
        <a:ext cx="1488986" cy="1341120"/>
      </dsp:txXfrm>
    </dsp:sp>
    <dsp:sp modelId="{1EE79407-0EEF-412B-851A-E9E9D1D4F57C}">
      <dsp:nvSpPr>
        <dsp:cNvPr id="0" name=""/>
        <dsp:cNvSpPr/>
      </dsp:nvSpPr>
      <dsp:spPr>
        <a:xfrm>
          <a:off x="3707130" y="1508759"/>
          <a:ext cx="335280" cy="335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92E90F-3087-48A4-B7F5-B2A615A341D2}">
      <dsp:nvSpPr>
        <dsp:cNvPr id="0" name=""/>
        <dsp:cNvSpPr/>
      </dsp:nvSpPr>
      <dsp:spPr>
        <a:xfrm>
          <a:off x="4693712" y="2011680"/>
          <a:ext cx="1488986" cy="134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pitchFamily="34" charset="0"/>
            </a:rPr>
            <a:t>Death Value Calculation</a:t>
          </a:r>
        </a:p>
      </dsp:txBody>
      <dsp:txXfrm>
        <a:off x="4693712" y="2011680"/>
        <a:ext cx="1488986" cy="1341120"/>
      </dsp:txXfrm>
    </dsp:sp>
    <dsp:sp modelId="{C6611B48-EB1E-47DC-98F7-B87B81A0BF54}">
      <dsp:nvSpPr>
        <dsp:cNvPr id="0" name=""/>
        <dsp:cNvSpPr/>
      </dsp:nvSpPr>
      <dsp:spPr>
        <a:xfrm>
          <a:off x="5270565" y="1508759"/>
          <a:ext cx="335280" cy="335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B3ADF3-EF46-4664-9327-861F06D72DB4}">
      <dsp:nvSpPr>
        <dsp:cNvPr id="0" name=""/>
        <dsp:cNvSpPr/>
      </dsp:nvSpPr>
      <dsp:spPr>
        <a:xfrm>
          <a:off x="6257148" y="0"/>
          <a:ext cx="1488986" cy="134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b" anchorCtr="0">
          <a:noAutofit/>
        </a:bodyPr>
        <a:lstStyle/>
        <a:p>
          <a:pPr marL="0" lvl="0" indent="0" algn="ctr" defTabSz="800100" rtl="0">
            <a:lnSpc>
              <a:spcPct val="90000"/>
            </a:lnSpc>
            <a:spcBef>
              <a:spcPct val="0"/>
            </a:spcBef>
            <a:spcAft>
              <a:spcPct val="35000"/>
            </a:spcAft>
            <a:buNone/>
          </a:pPr>
          <a:r>
            <a:rPr lang="en-US" sz="1800" kern="1200">
              <a:latin typeface="Trebuchet MS" panose="020B0603020202020204" pitchFamily="34" charset="0"/>
            </a:rPr>
            <a:t>Reserving</a:t>
          </a:r>
        </a:p>
      </dsp:txBody>
      <dsp:txXfrm>
        <a:off x="6257148" y="0"/>
        <a:ext cx="1488986" cy="1341120"/>
      </dsp:txXfrm>
    </dsp:sp>
    <dsp:sp modelId="{A09170E4-0B9F-4273-B490-5E136235654F}">
      <dsp:nvSpPr>
        <dsp:cNvPr id="0" name=""/>
        <dsp:cNvSpPr/>
      </dsp:nvSpPr>
      <dsp:spPr>
        <a:xfrm>
          <a:off x="6834001" y="1508759"/>
          <a:ext cx="335280" cy="33528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02579-3742-4AE9-99A9-A8F5FFB1BC31}">
      <dsp:nvSpPr>
        <dsp:cNvPr id="0" name=""/>
        <dsp:cNvSpPr/>
      </dsp:nvSpPr>
      <dsp:spPr>
        <a:xfrm>
          <a:off x="0" y="359948"/>
          <a:ext cx="8610600" cy="1453878"/>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437388" rIns="668278" bIns="113792" numCol="1" spcCol="1270" anchor="b"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rPr>
            <a:t>Declaration of terminal bonus rather than reversionary bonus will reduce guarantees and thereby reduce reserves</a:t>
          </a:r>
        </a:p>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rPr>
            <a:t>Entire surplus may not be distributed. Some portion may be retained as a cushion for adverse events or for smoothing purpose</a:t>
          </a:r>
        </a:p>
      </dsp:txBody>
      <dsp:txXfrm>
        <a:off x="0" y="359948"/>
        <a:ext cx="8610600" cy="1453878"/>
      </dsp:txXfrm>
    </dsp:sp>
    <dsp:sp modelId="{AC9E1554-943F-48D6-88F8-180A0EB4D105}">
      <dsp:nvSpPr>
        <dsp:cNvPr id="0" name=""/>
        <dsp:cNvSpPr/>
      </dsp:nvSpPr>
      <dsp:spPr>
        <a:xfrm>
          <a:off x="430530" y="50291"/>
          <a:ext cx="6027420" cy="619314"/>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just"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cs typeface="Arial" pitchFamily="34" charset="0"/>
            </a:rPr>
            <a:t>Deferral of Distribution of Surplus</a:t>
          </a:r>
          <a:endParaRPr lang="en-US" sz="1600" b="1" kern="1200" dirty="0">
            <a:solidFill>
              <a:schemeClr val="tx1"/>
            </a:solidFill>
            <a:latin typeface="Trebuchet MS" panose="020B0603020202020204" pitchFamily="34" charset="0"/>
          </a:endParaRPr>
        </a:p>
      </dsp:txBody>
      <dsp:txXfrm>
        <a:off x="460762" y="80523"/>
        <a:ext cx="5966956" cy="558850"/>
      </dsp:txXfrm>
    </dsp:sp>
    <dsp:sp modelId="{B17189EC-4D4C-4404-8BDC-6FA9C48BDD8A}">
      <dsp:nvSpPr>
        <dsp:cNvPr id="0" name=""/>
        <dsp:cNvSpPr/>
      </dsp:nvSpPr>
      <dsp:spPr>
        <a:xfrm>
          <a:off x="0" y="2236774"/>
          <a:ext cx="8610600" cy="1410017"/>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437388" rIns="668278" bIns="113792" numCol="1" spcCol="1270" anchor="t"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Surrender benefit should represent asset share: IRDAI (Non-Linked Insurance Products) Regulations, 2019</a:t>
          </a:r>
          <a:endParaRPr lang="en-US" sz="1600" kern="1200" dirty="0">
            <a:latin typeface="Trebuchet MS" panose="020B0603020202020204" pitchFamily="34" charset="0"/>
          </a:endParaRPr>
        </a:p>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Excess of asset share over surrender benefit is surrender profit</a:t>
          </a:r>
        </a:p>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Depends on bonus philosophy of the company</a:t>
          </a:r>
        </a:p>
        <a:p>
          <a:pPr marL="171450" lvl="1" indent="-171450" algn="just" defTabSz="711200">
            <a:lnSpc>
              <a:spcPct val="90000"/>
            </a:lnSpc>
            <a:spcBef>
              <a:spcPct val="0"/>
            </a:spcBef>
            <a:spcAft>
              <a:spcPct val="15000"/>
            </a:spcAft>
            <a:buChar char="•"/>
          </a:pPr>
          <a:endParaRPr lang="en-US" sz="1600" kern="1200" dirty="0">
            <a:latin typeface="Trebuchet MS" panose="020B0603020202020204" pitchFamily="34" charset="0"/>
          </a:endParaRPr>
        </a:p>
        <a:p>
          <a:pPr marL="171450" lvl="1" indent="-171450" algn="just" defTabSz="711200">
            <a:lnSpc>
              <a:spcPct val="90000"/>
            </a:lnSpc>
            <a:spcBef>
              <a:spcPct val="0"/>
            </a:spcBef>
            <a:spcAft>
              <a:spcPct val="15000"/>
            </a:spcAft>
            <a:buChar char="•"/>
          </a:pPr>
          <a:endParaRPr lang="en-US" sz="1600" kern="1200" dirty="0">
            <a:latin typeface="Trebuchet MS" panose="020B0603020202020204" pitchFamily="34" charset="0"/>
          </a:endParaRPr>
        </a:p>
      </dsp:txBody>
      <dsp:txXfrm>
        <a:off x="0" y="2236774"/>
        <a:ext cx="8610600" cy="1410017"/>
      </dsp:txXfrm>
    </dsp:sp>
    <dsp:sp modelId="{38E421DC-BD34-42E0-8BFF-0CE0D3E11062}">
      <dsp:nvSpPr>
        <dsp:cNvPr id="0" name=""/>
        <dsp:cNvSpPr/>
      </dsp:nvSpPr>
      <dsp:spPr>
        <a:xfrm>
          <a:off x="430530" y="1927117"/>
          <a:ext cx="6027420" cy="619314"/>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just"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Profits from surrendered policies</a:t>
          </a:r>
        </a:p>
      </dsp:txBody>
      <dsp:txXfrm>
        <a:off x="460762" y="1957349"/>
        <a:ext cx="5966956" cy="558850"/>
      </dsp:txXfrm>
    </dsp:sp>
    <dsp:sp modelId="{FD5D3EBA-B760-4500-AB6B-64CC5E4C844C}">
      <dsp:nvSpPr>
        <dsp:cNvPr id="0" name=""/>
        <dsp:cNvSpPr/>
      </dsp:nvSpPr>
      <dsp:spPr>
        <a:xfrm>
          <a:off x="0" y="4069738"/>
          <a:ext cx="8610600" cy="776503"/>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437388" rIns="668278" bIns="113792" numCol="1" spcCol="1270" anchor="t"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rPr>
            <a:t>Return earned on FFA itself contributes to growth in FFA</a:t>
          </a:r>
        </a:p>
      </dsp:txBody>
      <dsp:txXfrm>
        <a:off x="0" y="4069738"/>
        <a:ext cx="8610600" cy="776503"/>
      </dsp:txXfrm>
    </dsp:sp>
    <dsp:sp modelId="{8CCF39CB-D675-4517-8761-47F339245D9D}">
      <dsp:nvSpPr>
        <dsp:cNvPr id="0" name=""/>
        <dsp:cNvSpPr/>
      </dsp:nvSpPr>
      <dsp:spPr>
        <a:xfrm>
          <a:off x="430530" y="3760081"/>
          <a:ext cx="6217946" cy="619314"/>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just"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Investment return earned</a:t>
          </a:r>
        </a:p>
      </dsp:txBody>
      <dsp:txXfrm>
        <a:off x="460762" y="3790313"/>
        <a:ext cx="6157482" cy="5588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02579-3742-4AE9-99A9-A8F5FFB1BC31}">
      <dsp:nvSpPr>
        <dsp:cNvPr id="0" name=""/>
        <dsp:cNvSpPr/>
      </dsp:nvSpPr>
      <dsp:spPr>
        <a:xfrm>
          <a:off x="0" y="283899"/>
          <a:ext cx="8610600" cy="1308845"/>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249936" rIns="668278" bIns="113792" numCol="1" spcCol="1270" anchor="b"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Tax is payable on distributable surplus</a:t>
          </a:r>
          <a:endParaRPr lang="en-US" sz="1600" kern="1200" dirty="0">
            <a:latin typeface="Trebuchet MS" panose="020B0603020202020204" pitchFamily="34" charset="0"/>
          </a:endParaRPr>
        </a:p>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Tax may not be payable at the company level, due to past accumulated losses</a:t>
          </a:r>
          <a:endParaRPr lang="en-US" sz="1600" kern="1200" dirty="0">
            <a:latin typeface="Trebuchet MS" panose="020B0603020202020204" pitchFamily="34" charset="0"/>
          </a:endParaRPr>
        </a:p>
        <a:p>
          <a:pPr marL="171450" lvl="1" indent="-171450" algn="l"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This saving contributes to FFA</a:t>
          </a:r>
          <a:endParaRPr lang="en-US" sz="1600" kern="1200" dirty="0">
            <a:latin typeface="Trebuchet MS" panose="020B0603020202020204" pitchFamily="34" charset="0"/>
          </a:endParaRPr>
        </a:p>
      </dsp:txBody>
      <dsp:txXfrm>
        <a:off x="0" y="283899"/>
        <a:ext cx="8610600" cy="1308845"/>
      </dsp:txXfrm>
    </dsp:sp>
    <dsp:sp modelId="{AC9E1554-943F-48D6-88F8-180A0EB4D105}">
      <dsp:nvSpPr>
        <dsp:cNvPr id="0" name=""/>
        <dsp:cNvSpPr/>
      </dsp:nvSpPr>
      <dsp:spPr>
        <a:xfrm>
          <a:off x="430530" y="32979"/>
          <a:ext cx="6027420" cy="501840"/>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just"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Tax Credit </a:t>
          </a:r>
        </a:p>
      </dsp:txBody>
      <dsp:txXfrm>
        <a:off x="455028" y="57477"/>
        <a:ext cx="5978424" cy="452844"/>
      </dsp:txXfrm>
    </dsp:sp>
    <dsp:sp modelId="{B17189EC-4D4C-4404-8BDC-6FA9C48BDD8A}">
      <dsp:nvSpPr>
        <dsp:cNvPr id="0" name=""/>
        <dsp:cNvSpPr/>
      </dsp:nvSpPr>
      <dsp:spPr>
        <a:xfrm>
          <a:off x="0" y="1935465"/>
          <a:ext cx="8610600" cy="515888"/>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249936" rIns="668278" bIns="113792" numCol="1" spcCol="1270" anchor="b"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rPr>
            <a:t>Miscellaneous profits not allocated to the asset share, example  rider profits</a:t>
          </a:r>
        </a:p>
      </dsp:txBody>
      <dsp:txXfrm>
        <a:off x="0" y="1935465"/>
        <a:ext cx="8610600" cy="515888"/>
      </dsp:txXfrm>
    </dsp:sp>
    <dsp:sp modelId="{38E421DC-BD34-42E0-8BFF-0CE0D3E11062}">
      <dsp:nvSpPr>
        <dsp:cNvPr id="0" name=""/>
        <dsp:cNvSpPr/>
      </dsp:nvSpPr>
      <dsp:spPr>
        <a:xfrm>
          <a:off x="449580" y="1519253"/>
          <a:ext cx="6027420" cy="501840"/>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just"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Profits not allocated to asset share</a:t>
          </a:r>
        </a:p>
      </dsp:txBody>
      <dsp:txXfrm>
        <a:off x="474078" y="1543751"/>
        <a:ext cx="5978424" cy="452844"/>
      </dsp:txXfrm>
    </dsp:sp>
    <dsp:sp modelId="{FD5D3EBA-B760-4500-AB6B-64CC5E4C844C}">
      <dsp:nvSpPr>
        <dsp:cNvPr id="0" name=""/>
        <dsp:cNvSpPr/>
      </dsp:nvSpPr>
      <dsp:spPr>
        <a:xfrm>
          <a:off x="0" y="2794073"/>
          <a:ext cx="8610600" cy="682762"/>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249936" rIns="668278" bIns="113792" numCol="1" spcCol="1270" anchor="b"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Cost of capital and cost of guarantees deducted from asset share</a:t>
          </a:r>
          <a:endParaRPr lang="en-US" sz="1600" kern="1200" dirty="0">
            <a:latin typeface="Trebuchet MS" panose="020B0603020202020204" pitchFamily="34" charset="0"/>
          </a:endParaRPr>
        </a:p>
      </dsp:txBody>
      <dsp:txXfrm>
        <a:off x="0" y="2794073"/>
        <a:ext cx="8610600" cy="682762"/>
      </dsp:txXfrm>
    </dsp:sp>
    <dsp:sp modelId="{8CCF39CB-D675-4517-8761-47F339245D9D}">
      <dsp:nvSpPr>
        <dsp:cNvPr id="0" name=""/>
        <dsp:cNvSpPr/>
      </dsp:nvSpPr>
      <dsp:spPr>
        <a:xfrm>
          <a:off x="429492" y="2571417"/>
          <a:ext cx="6217946" cy="501840"/>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just"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Deductions from Asset share</a:t>
          </a:r>
        </a:p>
      </dsp:txBody>
      <dsp:txXfrm>
        <a:off x="453990" y="2595915"/>
        <a:ext cx="6168950" cy="452844"/>
      </dsp:txXfrm>
    </dsp:sp>
    <dsp:sp modelId="{970D4734-DD7B-4C11-88D6-F5E5978D39A5}">
      <dsp:nvSpPr>
        <dsp:cNvPr id="0" name=""/>
        <dsp:cNvSpPr/>
      </dsp:nvSpPr>
      <dsp:spPr>
        <a:xfrm>
          <a:off x="0" y="3852535"/>
          <a:ext cx="8610600" cy="1043998"/>
        </a:xfrm>
        <a:prstGeom prst="rect">
          <a:avLst/>
        </a:prstGeom>
        <a:no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68278" tIns="249936" rIns="668278" bIns="113792" numCol="1" spcCol="1270" anchor="t" anchorCtr="0">
          <a:noAutofit/>
        </a:bodyPr>
        <a:lstStyle/>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cs typeface="Arial" pitchFamily="34" charset="0"/>
            </a:rPr>
            <a:t>Acquisition expenses higher than those implicit in benefit illustration may be allocated to FFA </a:t>
          </a:r>
          <a:endParaRPr lang="en-IN" sz="1600" kern="1200" dirty="0"/>
        </a:p>
        <a:p>
          <a:pPr marL="171450" lvl="1" indent="-171450" algn="just" defTabSz="711200">
            <a:lnSpc>
              <a:spcPct val="90000"/>
            </a:lnSpc>
            <a:spcBef>
              <a:spcPct val="0"/>
            </a:spcBef>
            <a:spcAft>
              <a:spcPct val="15000"/>
            </a:spcAft>
            <a:buChar char="•"/>
          </a:pPr>
          <a:r>
            <a:rPr lang="en-US" sz="1600" kern="1200" dirty="0">
              <a:latin typeface="Trebuchet MS" panose="020B0603020202020204" pitchFamily="34" charset="0"/>
            </a:rPr>
            <a:t>Expense overrun can be funded by shareholders and not charged to FFA</a:t>
          </a:r>
        </a:p>
      </dsp:txBody>
      <dsp:txXfrm>
        <a:off x="0" y="3852535"/>
        <a:ext cx="8610600" cy="1043998"/>
      </dsp:txXfrm>
    </dsp:sp>
    <dsp:sp modelId="{A1501B4A-3C21-4CAE-B887-5F7831594D03}">
      <dsp:nvSpPr>
        <dsp:cNvPr id="0" name=""/>
        <dsp:cNvSpPr/>
      </dsp:nvSpPr>
      <dsp:spPr>
        <a:xfrm>
          <a:off x="430530" y="3568636"/>
          <a:ext cx="6217223" cy="501840"/>
        </a:xfrm>
        <a:prstGeom prst="roundRect">
          <a:avLst/>
        </a:prstGeom>
        <a:solidFill>
          <a:schemeClr val="bg2">
            <a:lumMod val="40000"/>
            <a:lumOff val="6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27822" tIns="0" rIns="227822" bIns="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Trebuchet MS" panose="020B0603020202020204" pitchFamily="34" charset="0"/>
            </a:rPr>
            <a:t>Expense Overrun</a:t>
          </a:r>
          <a:endParaRPr lang="en-IN" sz="1600" kern="1200" dirty="0"/>
        </a:p>
      </dsp:txBody>
      <dsp:txXfrm>
        <a:off x="455028" y="3593134"/>
        <a:ext cx="6168227"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0.38749</cdr:x>
      <cdr:y>0.42646</cdr:y>
    </cdr:from>
    <cdr:to>
      <cdr:x>0.6231</cdr:x>
      <cdr:y>0.54304</cdr:y>
    </cdr:to>
    <cdr:sp macro="" textlink="">
      <cdr:nvSpPr>
        <cdr:cNvPr id="2" name="TextBox 1"/>
        <cdr:cNvSpPr txBox="1"/>
      </cdr:nvSpPr>
      <cdr:spPr>
        <a:xfrm xmlns:a="http://schemas.openxmlformats.org/drawingml/2006/main">
          <a:off x="955358" y="1267121"/>
          <a:ext cx="580895" cy="3463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latin typeface="Trebuchet MS" panose="020B0603020202020204" pitchFamily="34" charset="0"/>
            </a:rPr>
            <a:t>Assets</a:t>
          </a:r>
        </a:p>
      </cdr:txBody>
    </cdr:sp>
  </cdr:relSizeAnchor>
</c:userShapes>
</file>

<file path=ppt/drawings/drawing2.xml><?xml version="1.0" encoding="utf-8"?>
<c:userShapes xmlns:c="http://schemas.openxmlformats.org/drawingml/2006/chart">
  <cdr:relSizeAnchor xmlns:cdr="http://schemas.openxmlformats.org/drawingml/2006/chartDrawing">
    <cdr:from>
      <cdr:x>0.45739</cdr:x>
      <cdr:y>0.18429</cdr:y>
    </cdr:from>
    <cdr:to>
      <cdr:x>0.74741</cdr:x>
      <cdr:y>0.30216</cdr:y>
    </cdr:to>
    <cdr:sp macro="" textlink="">
      <cdr:nvSpPr>
        <cdr:cNvPr id="3" name="TextBox 1"/>
        <cdr:cNvSpPr txBox="1"/>
      </cdr:nvSpPr>
      <cdr:spPr>
        <a:xfrm xmlns:a="http://schemas.openxmlformats.org/drawingml/2006/main">
          <a:off x="1179129" y="541490"/>
          <a:ext cx="747648" cy="346363"/>
        </a:xfrm>
        <a:prstGeom xmlns:a="http://schemas.openxmlformats.org/drawingml/2006/main" prst="rect">
          <a:avLst/>
        </a:prstGeom>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000" dirty="0">
              <a:solidFill>
                <a:schemeClr val="bg1"/>
              </a:solidFill>
              <a:latin typeface="Trebuchet MS" panose="020B0603020202020204" pitchFamily="34" charset="0"/>
            </a:rPr>
            <a:t>FFA</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BFE550-5FA7-4CF5-BAF3-FDE343D4856A}" type="datetimeFigureOut">
              <a:rPr lang="en-US" smtClean="0"/>
              <a:t>1/20/2021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7458C0-0E88-49FF-A07A-19D9B55B7280}" type="slidenum">
              <a:rPr lang="en-US" smtClean="0"/>
              <a:t>‹#›</a:t>
            </a:fld>
            <a:endParaRPr lang="en-US"/>
          </a:p>
        </p:txBody>
      </p:sp>
    </p:spTree>
    <p:extLst>
      <p:ext uri="{BB962C8B-B14F-4D97-AF65-F5344CB8AC3E}">
        <p14:creationId xmlns:p14="http://schemas.microsoft.com/office/powerpoint/2010/main" val="1362376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820934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86185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04769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485088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1658384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32932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25948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88462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720130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974119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968204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430253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080775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3410825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331427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245482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304635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15071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228769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78695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8846648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21121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167921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5847235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7249450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49195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36624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143399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688322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2712965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61990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237906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extLst>
      <p:ext uri="{BB962C8B-B14F-4D97-AF65-F5344CB8AC3E}">
        <p14:creationId xmlns:p14="http://schemas.microsoft.com/office/powerpoint/2010/main" val="336747724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extLst>
      <p:ext uri="{BB962C8B-B14F-4D97-AF65-F5344CB8AC3E}">
        <p14:creationId xmlns:p14="http://schemas.microsoft.com/office/powerpoint/2010/main" val="369452565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extLst>
      <p:ext uri="{BB962C8B-B14F-4D97-AF65-F5344CB8AC3E}">
        <p14:creationId xmlns:p14="http://schemas.microsoft.com/office/powerpoint/2010/main" val="169412054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9522584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extLst>
      <p:ext uri="{BB962C8B-B14F-4D97-AF65-F5344CB8AC3E}">
        <p14:creationId xmlns:p14="http://schemas.microsoft.com/office/powerpoint/2010/main" val="369930660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extLst>
      <p:ext uri="{BB962C8B-B14F-4D97-AF65-F5344CB8AC3E}">
        <p14:creationId xmlns:p14="http://schemas.microsoft.com/office/powerpoint/2010/main" val="364573326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00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extLst>
      <p:ext uri="{BB962C8B-B14F-4D97-AF65-F5344CB8AC3E}">
        <p14:creationId xmlns:p14="http://schemas.microsoft.com/office/powerpoint/2010/main" val="347930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4.jpg"/><Relationship Id="rId7" Type="http://schemas.openxmlformats.org/officeDocument/2006/relationships/diagramLayout" Target="../diagrams/layout3.xm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diagramData" Target="../diagrams/data3.xml"/><Relationship Id="rId5" Type="http://schemas.openxmlformats.org/officeDocument/2006/relationships/image" Target="../media/image6.png"/><Relationship Id="rId10" Type="http://schemas.microsoft.com/office/2007/relationships/diagramDrawing" Target="../diagrams/drawing3.xml"/><Relationship Id="rId4" Type="http://schemas.openxmlformats.org/officeDocument/2006/relationships/image" Target="../media/image5.png"/><Relationship Id="rId9" Type="http://schemas.openxmlformats.org/officeDocument/2006/relationships/diagramColors" Target="../diagrams/colors3.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jpg"/><Relationship Id="rId7" Type="http://schemas.openxmlformats.org/officeDocument/2006/relationships/diagramLayout" Target="../diagrams/layout4.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Data" Target="../diagrams/data4.xml"/><Relationship Id="rId5" Type="http://schemas.openxmlformats.org/officeDocument/2006/relationships/image" Target="../media/image6.png"/><Relationship Id="rId10" Type="http://schemas.microsoft.com/office/2007/relationships/diagramDrawing" Target="../diagrams/drawing4.xml"/><Relationship Id="rId4" Type="http://schemas.openxmlformats.org/officeDocument/2006/relationships/image" Target="../media/image5.png"/><Relationship Id="rId9" Type="http://schemas.openxmlformats.org/officeDocument/2006/relationships/diagramColors" Target="../diagrams/colors4.xml"/></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g"/><Relationship Id="rId7" Type="http://schemas.openxmlformats.org/officeDocument/2006/relationships/diagramLayout" Target="../diagrams/layout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png"/><Relationship Id="rId10" Type="http://schemas.microsoft.com/office/2007/relationships/diagramDrawing" Target="../diagrams/drawing1.xml"/><Relationship Id="rId4" Type="http://schemas.openxmlformats.org/officeDocument/2006/relationships/image" Target="../media/image5.png"/><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4.jpg"/><Relationship Id="rId7" Type="http://schemas.openxmlformats.org/officeDocument/2006/relationships/diagramLayout" Target="../diagrams/layout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Data" Target="../diagrams/data2.xml"/><Relationship Id="rId5" Type="http://schemas.openxmlformats.org/officeDocument/2006/relationships/image" Target="../media/image6.png"/><Relationship Id="rId10" Type="http://schemas.microsoft.com/office/2007/relationships/diagramDrawing" Target="../diagrams/drawing2.xml"/><Relationship Id="rId4" Type="http://schemas.openxmlformats.org/officeDocument/2006/relationships/image" Target="../media/image5.png"/><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7000" y="3479017"/>
            <a:ext cx="1588491" cy="1600200"/>
          </a:xfrm>
          <a:prstGeom prst="rect">
            <a:avLst/>
          </a:prstGeom>
        </p:spPr>
      </p:pic>
      <p:sp>
        <p:nvSpPr>
          <p:cNvPr id="4" name="Rectangle 150"/>
          <p:cNvSpPr txBox="1">
            <a:spLocks noChangeArrowheads="1"/>
          </p:cNvSpPr>
          <p:nvPr/>
        </p:nvSpPr>
        <p:spPr>
          <a:xfrm>
            <a:off x="838200" y="2019371"/>
            <a:ext cx="7774172"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Arial"/>
                <a:ea typeface="+mj-ea"/>
                <a:cs typeface="+mj-cs"/>
              </a:rPr>
              <a:t>Participating Business and FFA</a:t>
            </a:r>
            <a:endParaRPr kumimoji="0" lang="es-ES" altLang="en-US" sz="3600" b="1" i="0" u="none" strike="noStrike" kern="0" cap="none" spc="0" normalizeH="0" baseline="0" noProof="0" dirty="0">
              <a:ln>
                <a:noFill/>
              </a:ln>
              <a:solidFill>
                <a:srgbClr val="FFFFFF"/>
              </a:solidFill>
              <a:effectLst/>
              <a:uLnTx/>
              <a:uFillTx/>
              <a:latin typeface="Arial"/>
              <a:ea typeface="+mj-ea"/>
              <a:cs typeface="+mj-cs"/>
            </a:endParaRPr>
          </a:p>
        </p:txBody>
      </p:sp>
      <p:sp>
        <p:nvSpPr>
          <p:cNvPr id="5" name="Rectangle 168"/>
          <p:cNvSpPr>
            <a:spLocks noChangeArrowheads="1"/>
          </p:cNvSpPr>
          <p:nvPr/>
        </p:nvSpPr>
        <p:spPr bwMode="auto">
          <a:xfrm>
            <a:off x="152400" y="3467243"/>
            <a:ext cx="5184775"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Guide : B N Rangarajan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Presented By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Ankit </a:t>
            </a: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Sethi</a:t>
            </a:r>
            <a:endPar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Vishal </a:t>
            </a:r>
            <a:r>
              <a:rPr kumimoji="0" lang="en-US" altLang="en-US"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Vermani</a:t>
            </a:r>
            <a:endPar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Pallavi Agarwal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 </a:t>
            </a:r>
            <a:r>
              <a:rPr lang="en-US" altLang="en-US" sz="1800" b="1" dirty="0">
                <a:solidFill>
                  <a:srgbClr val="000000"/>
                </a:solidFill>
              </a:rPr>
              <a:t>K T </a:t>
            </a:r>
            <a:r>
              <a:rPr lang="en-US" altLang="en-US" sz="1800" b="1" dirty="0" err="1">
                <a:solidFill>
                  <a:srgbClr val="000000"/>
                </a:solidFill>
              </a:rPr>
              <a:t>Jayasager</a:t>
            </a:r>
            <a:endParaRPr kumimoji="0" lang="es-ES" alt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Rectangle 150"/>
          <p:cNvSpPr txBox="1">
            <a:spLocks noChangeArrowheads="1"/>
          </p:cNvSpPr>
          <p:nvPr/>
        </p:nvSpPr>
        <p:spPr>
          <a:xfrm>
            <a:off x="838200" y="533400"/>
            <a:ext cx="9197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34th India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Fellowship</a:t>
            </a:r>
            <a:r>
              <a:rPr kumimoji="0" lang="es-UY" altLang="en-US" sz="36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a:t>
            </a:r>
            <a:r>
              <a:rPr kumimoji="0" lang="es-UY" altLang="en-US" sz="36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Webinar</a:t>
            </a:r>
            <a:endParaRPr kumimoji="0" lang="es-UY"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s-UY"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Date: 23rd </a:t>
            </a:r>
            <a:r>
              <a:rPr kumimoji="0" lang="es-UY" altLang="en-US" sz="2500" b="1" i="0" u="none" strike="noStrike" kern="0" cap="none" spc="0" normalizeH="0" baseline="0" noProof="0" dirty="0" err="1">
                <a:ln>
                  <a:noFill/>
                </a:ln>
                <a:solidFill>
                  <a:srgbClr val="FFFFFF"/>
                </a:solidFill>
                <a:effectLst/>
                <a:uLnTx/>
                <a:uFillTx/>
                <a:latin typeface="Trebuchet MS" panose="020B0603020202020204" pitchFamily="34" charset="0"/>
                <a:ea typeface="+mj-ea"/>
                <a:cs typeface="+mj-cs"/>
              </a:rPr>
              <a:t>January</a:t>
            </a:r>
            <a:r>
              <a:rPr kumimoji="0" lang="es-UY"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rPr>
              <a:t> 2021</a:t>
            </a:r>
            <a:endParaRPr kumimoji="0" lang="es-ES" altLang="en-US" sz="2500" b="1" i="0" u="none" strike="noStrike" kern="0" cap="none" spc="0" normalizeH="0" baseline="0" noProof="0" dirty="0">
              <a:ln>
                <a:noFill/>
              </a:ln>
              <a:solidFill>
                <a:srgbClr val="FFFFFF"/>
              </a:solidFill>
              <a:effectLst/>
              <a:uLnTx/>
              <a:uFillTx/>
              <a:latin typeface="Trebuchet MS" panose="020B0603020202020204" pitchFamily="34" charset="0"/>
              <a:ea typeface="+mj-ea"/>
              <a:cs typeface="+mj-cs"/>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463109"/>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Acquisition Expenses Charged to Asset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7" y="1519693"/>
            <a:ext cx="8305800" cy="1508105"/>
          </a:xfrm>
          <a:prstGeom prst="rect">
            <a:avLst/>
          </a:prstGeom>
          <a:noFill/>
          <a:ln>
            <a:solidFill>
              <a:schemeClr val="tx1"/>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Market Practice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If competitors are charging the pricing acquisition expenses from asset share then charging actual (higher) acquisition expenses from asset share may make the product unattractive to the potential customers</a:t>
            </a:r>
          </a:p>
        </p:txBody>
      </p:sp>
      <p:sp>
        <p:nvSpPr>
          <p:cNvPr id="7" name="TextBox 6"/>
          <p:cNvSpPr txBox="1"/>
          <p:nvPr/>
        </p:nvSpPr>
        <p:spPr>
          <a:xfrm>
            <a:off x="2320637" y="3388180"/>
            <a:ext cx="8305800" cy="2739211"/>
          </a:xfrm>
          <a:prstGeom prst="rect">
            <a:avLst/>
          </a:prstGeom>
          <a:noFill/>
          <a:ln>
            <a:solidFill>
              <a:schemeClr val="tx1"/>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Expense Overrun – Initial Years of Operation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In long-term, we expect our actual acquisition expenses to be in line with the pricing acquisition expenses due to the increase in business written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Difference between this actual and pricing acquisition expenses is temporary and hence the funding of this differential expense is being done through FFA or by Shareholder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This further helps us in maintaining a stable FFA year on year</a:t>
            </a:r>
          </a:p>
        </p:txBody>
      </p:sp>
    </p:spTree>
    <p:extLst>
      <p:ext uri="{BB962C8B-B14F-4D97-AF65-F5344CB8AC3E}">
        <p14:creationId xmlns:p14="http://schemas.microsoft.com/office/powerpoint/2010/main" val="683247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319416"/>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Implications for debiting priced acquisition expenses from asset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pSp>
        <p:nvGrpSpPr>
          <p:cNvPr id="10" name="Group 9">
            <a:extLst>
              <a:ext uri="{FF2B5EF4-FFF2-40B4-BE49-F238E27FC236}">
                <a16:creationId xmlns:a16="http://schemas.microsoft.com/office/drawing/2014/main" id="{2B525814-F8FD-4E12-9755-11AF781DE96E}"/>
              </a:ext>
            </a:extLst>
          </p:cNvPr>
          <p:cNvGrpSpPr/>
          <p:nvPr/>
        </p:nvGrpSpPr>
        <p:grpSpPr>
          <a:xfrm>
            <a:off x="2373639" y="1570348"/>
            <a:ext cx="8610600" cy="612000"/>
            <a:chOff x="0" y="22902"/>
            <a:chExt cx="8610600" cy="1085760"/>
          </a:xfrm>
        </p:grpSpPr>
        <p:sp>
          <p:nvSpPr>
            <p:cNvPr id="20" name="Rectangle: Rounded Corners 19">
              <a:extLst>
                <a:ext uri="{FF2B5EF4-FFF2-40B4-BE49-F238E27FC236}">
                  <a16:creationId xmlns:a16="http://schemas.microsoft.com/office/drawing/2014/main" id="{1179874F-57F0-454A-8A16-9E239EEE1818}"/>
                </a:ext>
              </a:extLst>
            </p:cNvPr>
            <p:cNvSpPr/>
            <p:nvPr/>
          </p:nvSpPr>
          <p:spPr>
            <a:xfrm>
              <a:off x="0" y="22902"/>
              <a:ext cx="8610600" cy="1085760"/>
            </a:xfrm>
            <a:prstGeom prst="round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1" name="Rectangle: Rounded Corners 4">
              <a:extLst>
                <a:ext uri="{FF2B5EF4-FFF2-40B4-BE49-F238E27FC236}">
                  <a16:creationId xmlns:a16="http://schemas.microsoft.com/office/drawing/2014/main" id="{483367AD-9491-41A3-BB9B-1260C29C67FE}"/>
                </a:ext>
              </a:extLst>
            </p:cNvPr>
            <p:cNvSpPr txBox="1"/>
            <p:nvPr/>
          </p:nvSpPr>
          <p:spPr>
            <a:xfrm>
              <a:off x="53002" y="75904"/>
              <a:ext cx="8504596" cy="979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285750" marR="0" lvl="0" indent="-285750" algn="just" defTabSz="8890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Trebuchet MS" panose="020B0603020202020204" pitchFamily="34" charset="0"/>
                  <a:ea typeface="+mn-ea"/>
                  <a:cs typeface="+mn-cs"/>
                </a:rPr>
                <a:t>Higher asset share means higher benefits to the policyholders</a:t>
              </a:r>
            </a:p>
          </p:txBody>
        </p:sp>
      </p:grpSp>
      <p:grpSp>
        <p:nvGrpSpPr>
          <p:cNvPr id="25" name="Group 24">
            <a:extLst>
              <a:ext uri="{FF2B5EF4-FFF2-40B4-BE49-F238E27FC236}">
                <a16:creationId xmlns:a16="http://schemas.microsoft.com/office/drawing/2014/main" id="{2B525814-F8FD-4E12-9755-11AF781DE96E}"/>
              </a:ext>
            </a:extLst>
          </p:cNvPr>
          <p:cNvGrpSpPr/>
          <p:nvPr/>
        </p:nvGrpSpPr>
        <p:grpSpPr>
          <a:xfrm>
            <a:off x="2373639" y="2482553"/>
            <a:ext cx="8610600" cy="612000"/>
            <a:chOff x="0" y="22902"/>
            <a:chExt cx="8610600" cy="1085760"/>
          </a:xfrm>
        </p:grpSpPr>
        <p:sp>
          <p:nvSpPr>
            <p:cNvPr id="26" name="Rectangle: Rounded Corners 19">
              <a:extLst>
                <a:ext uri="{FF2B5EF4-FFF2-40B4-BE49-F238E27FC236}">
                  <a16:creationId xmlns:a16="http://schemas.microsoft.com/office/drawing/2014/main" id="{1179874F-57F0-454A-8A16-9E239EEE1818}"/>
                </a:ext>
              </a:extLst>
            </p:cNvPr>
            <p:cNvSpPr/>
            <p:nvPr/>
          </p:nvSpPr>
          <p:spPr>
            <a:xfrm>
              <a:off x="0" y="22902"/>
              <a:ext cx="8610600" cy="1085760"/>
            </a:xfrm>
            <a:prstGeom prst="round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7" name="Rectangle: Rounded Corners 4">
              <a:extLst>
                <a:ext uri="{FF2B5EF4-FFF2-40B4-BE49-F238E27FC236}">
                  <a16:creationId xmlns:a16="http://schemas.microsoft.com/office/drawing/2014/main" id="{483367AD-9491-41A3-BB9B-1260C29C67FE}"/>
                </a:ext>
              </a:extLst>
            </p:cNvPr>
            <p:cNvSpPr txBox="1"/>
            <p:nvPr/>
          </p:nvSpPr>
          <p:spPr>
            <a:xfrm>
              <a:off x="53002" y="75904"/>
              <a:ext cx="8504596" cy="979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Trebuchet MS" panose="020B0603020202020204" pitchFamily="34" charset="0"/>
                  <a:ea typeface="+mn-ea"/>
                  <a:cs typeface="+mn-cs"/>
                </a:rPr>
                <a:t>Consistency with policyholder reasonable expectation</a:t>
              </a:r>
            </a:p>
          </p:txBody>
        </p:sp>
      </p:grpSp>
      <p:grpSp>
        <p:nvGrpSpPr>
          <p:cNvPr id="28" name="Group 27">
            <a:extLst>
              <a:ext uri="{FF2B5EF4-FFF2-40B4-BE49-F238E27FC236}">
                <a16:creationId xmlns:a16="http://schemas.microsoft.com/office/drawing/2014/main" id="{EF38E0D8-C917-477B-A851-D4CD47B2B241}"/>
              </a:ext>
            </a:extLst>
          </p:cNvPr>
          <p:cNvGrpSpPr/>
          <p:nvPr/>
        </p:nvGrpSpPr>
        <p:grpSpPr>
          <a:xfrm>
            <a:off x="2320637" y="3393565"/>
            <a:ext cx="8610600" cy="612000"/>
            <a:chOff x="0" y="1275702"/>
            <a:chExt cx="8610600" cy="1085760"/>
          </a:xfrm>
        </p:grpSpPr>
        <p:sp>
          <p:nvSpPr>
            <p:cNvPr id="29" name="Rectangle: Rounded Corners 17">
              <a:extLst>
                <a:ext uri="{FF2B5EF4-FFF2-40B4-BE49-F238E27FC236}">
                  <a16:creationId xmlns:a16="http://schemas.microsoft.com/office/drawing/2014/main" id="{2BFC11A0-93BC-4A80-AB46-9B782996C537}"/>
                </a:ext>
              </a:extLst>
            </p:cNvPr>
            <p:cNvSpPr/>
            <p:nvPr/>
          </p:nvSpPr>
          <p:spPr>
            <a:xfrm>
              <a:off x="0" y="1275702"/>
              <a:ext cx="8610600" cy="1085760"/>
            </a:xfrm>
            <a:prstGeom prst="round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0" name="Rectangle: Rounded Corners 6">
              <a:extLst>
                <a:ext uri="{FF2B5EF4-FFF2-40B4-BE49-F238E27FC236}">
                  <a16:creationId xmlns:a16="http://schemas.microsoft.com/office/drawing/2014/main" id="{D8EE44A1-7051-4B75-B7A1-97509347C9C9}"/>
                </a:ext>
              </a:extLst>
            </p:cNvPr>
            <p:cNvSpPr txBox="1"/>
            <p:nvPr/>
          </p:nvSpPr>
          <p:spPr>
            <a:xfrm>
              <a:off x="53002" y="1328704"/>
              <a:ext cx="8504596" cy="979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285750" marR="0" lvl="0" indent="-285750" algn="just" defTabSz="889000" rtl="0" eaLnBrk="1" fontAlgn="auto" latinLnBrk="0" hangingPunct="1">
                <a:lnSpc>
                  <a:spcPct val="90000"/>
                </a:lnSpc>
                <a:spcBef>
                  <a:spcPct val="0"/>
                </a:spcBef>
                <a:spcAft>
                  <a:spcPct val="350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Trebuchet MS" panose="020B0603020202020204" pitchFamily="34" charset="0"/>
                  <a:ea typeface="+mn-ea"/>
                  <a:cs typeface="+mn-cs"/>
                </a:rPr>
                <a:t>Ensuring fairness across different generation of policyholders</a:t>
              </a:r>
            </a:p>
          </p:txBody>
        </p:sp>
      </p:grpSp>
      <p:grpSp>
        <p:nvGrpSpPr>
          <p:cNvPr id="33" name="Group 32">
            <a:extLst>
              <a:ext uri="{FF2B5EF4-FFF2-40B4-BE49-F238E27FC236}">
                <a16:creationId xmlns:a16="http://schemas.microsoft.com/office/drawing/2014/main" id="{393F5DBA-D4F8-4323-BD55-2314C4C9F6B9}"/>
              </a:ext>
            </a:extLst>
          </p:cNvPr>
          <p:cNvGrpSpPr/>
          <p:nvPr/>
        </p:nvGrpSpPr>
        <p:grpSpPr>
          <a:xfrm>
            <a:off x="2320637" y="4126074"/>
            <a:ext cx="8610600" cy="1140327"/>
            <a:chOff x="0" y="2429103"/>
            <a:chExt cx="8610600" cy="1267751"/>
          </a:xfrm>
        </p:grpSpPr>
        <p:sp>
          <p:nvSpPr>
            <p:cNvPr id="34" name="Rectangle: Rounded Corners 15">
              <a:extLst>
                <a:ext uri="{FF2B5EF4-FFF2-40B4-BE49-F238E27FC236}">
                  <a16:creationId xmlns:a16="http://schemas.microsoft.com/office/drawing/2014/main" id="{1D1BDD45-7D28-4E5A-85F5-889D20D9C90B}"/>
                </a:ext>
              </a:extLst>
            </p:cNvPr>
            <p:cNvSpPr/>
            <p:nvPr/>
          </p:nvSpPr>
          <p:spPr>
            <a:xfrm>
              <a:off x="0" y="2528502"/>
              <a:ext cx="8610600" cy="1085760"/>
            </a:xfrm>
            <a:prstGeom prst="round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000000">
                    <a:hueOff val="0"/>
                    <a:satOff val="0"/>
                    <a:lumOff val="0"/>
                    <a:alphaOff val="0"/>
                  </a:srgbClr>
                </a:solidFill>
                <a:effectLst/>
                <a:uLnTx/>
                <a:uFillTx/>
                <a:latin typeface="Times New Roman"/>
                <a:ea typeface="+mn-ea"/>
                <a:cs typeface="+mn-cs"/>
              </a:endParaRPr>
            </a:p>
          </p:txBody>
        </p:sp>
        <p:sp>
          <p:nvSpPr>
            <p:cNvPr id="35" name="Rectangle: Rounded Corners 8">
              <a:extLst>
                <a:ext uri="{FF2B5EF4-FFF2-40B4-BE49-F238E27FC236}">
                  <a16:creationId xmlns:a16="http://schemas.microsoft.com/office/drawing/2014/main" id="{0FAFBF84-70BE-42C9-A609-3FA69C1A4EE5}"/>
                </a:ext>
              </a:extLst>
            </p:cNvPr>
            <p:cNvSpPr txBox="1"/>
            <p:nvPr/>
          </p:nvSpPr>
          <p:spPr>
            <a:xfrm>
              <a:off x="53002" y="2429103"/>
              <a:ext cx="8504596" cy="126775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Trebuchet MS" panose="020B0603020202020204" pitchFamily="34" charset="0"/>
                  <a:ea typeface="+mn-ea"/>
                  <a:cs typeface="+mn-cs"/>
                </a:rPr>
                <a:t>Lower expense loading than actual would enhance return to the policyholders leading to more new business coming on to books which may reduce the “actual” per policy expense loading</a:t>
              </a:r>
              <a:endParaRPr kumimoji="0" lang="en-IN" sz="1600" b="0" i="0" u="none" strike="noStrike" kern="1200" cap="none" spc="0" normalizeH="0" baseline="0" noProof="0" dirty="0">
                <a:ln>
                  <a:noFill/>
                </a:ln>
                <a:solidFill>
                  <a:srgbClr val="000000">
                    <a:hueOff val="0"/>
                    <a:satOff val="0"/>
                    <a:lumOff val="0"/>
                    <a:alphaOff val="0"/>
                  </a:srgbClr>
                </a:solidFill>
                <a:effectLst/>
                <a:uLnTx/>
                <a:uFillTx/>
                <a:latin typeface="Times New Roman"/>
                <a:ea typeface="+mn-ea"/>
                <a:cs typeface="+mn-cs"/>
              </a:endParaRPr>
            </a:p>
          </p:txBody>
        </p:sp>
      </p:grpSp>
      <p:grpSp>
        <p:nvGrpSpPr>
          <p:cNvPr id="36" name="Group 35">
            <a:extLst>
              <a:ext uri="{FF2B5EF4-FFF2-40B4-BE49-F238E27FC236}">
                <a16:creationId xmlns:a16="http://schemas.microsoft.com/office/drawing/2014/main" id="{6110DB33-7FE1-458D-AF5C-2DA06F3E08C5}"/>
              </a:ext>
            </a:extLst>
          </p:cNvPr>
          <p:cNvGrpSpPr/>
          <p:nvPr/>
        </p:nvGrpSpPr>
        <p:grpSpPr>
          <a:xfrm>
            <a:off x="2320637" y="5424667"/>
            <a:ext cx="8610600" cy="612000"/>
            <a:chOff x="0" y="3781302"/>
            <a:chExt cx="8610600" cy="1085760"/>
          </a:xfrm>
        </p:grpSpPr>
        <p:sp>
          <p:nvSpPr>
            <p:cNvPr id="37" name="Rectangle: Rounded Corners 13">
              <a:extLst>
                <a:ext uri="{FF2B5EF4-FFF2-40B4-BE49-F238E27FC236}">
                  <a16:creationId xmlns:a16="http://schemas.microsoft.com/office/drawing/2014/main" id="{EAB67DE5-BC22-49C4-AB09-2B2D1A94ACFE}"/>
                </a:ext>
              </a:extLst>
            </p:cNvPr>
            <p:cNvSpPr/>
            <p:nvPr/>
          </p:nvSpPr>
          <p:spPr>
            <a:xfrm>
              <a:off x="0" y="3781302"/>
              <a:ext cx="8610600" cy="1085760"/>
            </a:xfrm>
            <a:prstGeom prst="roundRect">
              <a:avLst/>
            </a:prstGeom>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Rectangle: Rounded Corners 10">
              <a:extLst>
                <a:ext uri="{FF2B5EF4-FFF2-40B4-BE49-F238E27FC236}">
                  <a16:creationId xmlns:a16="http://schemas.microsoft.com/office/drawing/2014/main" id="{C23B8F11-0416-4773-A0CC-C6174CAA3D06}"/>
                </a:ext>
              </a:extLst>
            </p:cNvPr>
            <p:cNvSpPr txBox="1"/>
            <p:nvPr/>
          </p:nvSpPr>
          <p:spPr>
            <a:xfrm>
              <a:off x="53002" y="3834304"/>
              <a:ext cx="8504596" cy="97975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hueOff val="0"/>
                      <a:satOff val="0"/>
                      <a:lumOff val="0"/>
                      <a:alphaOff val="0"/>
                    </a:srgbClr>
                  </a:solidFill>
                  <a:effectLst/>
                  <a:uLnTx/>
                  <a:uFillTx/>
                  <a:latin typeface="Trebuchet MS" panose="020B0603020202020204" pitchFamily="34" charset="0"/>
                  <a:ea typeface="+mn-ea"/>
                  <a:cs typeface="+mn-cs"/>
                </a:rPr>
                <a:t>Dependency on future new business to determine existing asset share</a:t>
              </a:r>
            </a:p>
          </p:txBody>
        </p:sp>
      </p:grpSp>
    </p:spTree>
    <p:extLst>
      <p:ext uri="{BB962C8B-B14F-4D97-AF65-F5344CB8AC3E}">
        <p14:creationId xmlns:p14="http://schemas.microsoft.com/office/powerpoint/2010/main" val="1671524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319416"/>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Implications for debiting priced acquisition expenses from asset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Table 5"/>
          <p:cNvGraphicFramePr>
            <a:graphicFrameLocks noGrp="1"/>
          </p:cNvGraphicFramePr>
          <p:nvPr/>
        </p:nvGraphicFramePr>
        <p:xfrm>
          <a:off x="2320637" y="1423851"/>
          <a:ext cx="8652162" cy="4689566"/>
        </p:xfrm>
        <a:graphic>
          <a:graphicData uri="http://schemas.openxmlformats.org/drawingml/2006/table">
            <a:tbl>
              <a:tblPr firstRow="1" bandRow="1">
                <a:tableStyleId>{5DA37D80-6434-44D0-A028-1B22A696006F}</a:tableStyleId>
              </a:tblPr>
              <a:tblGrid>
                <a:gridCol w="4326081">
                  <a:extLst>
                    <a:ext uri="{9D8B030D-6E8A-4147-A177-3AD203B41FA5}">
                      <a16:colId xmlns:a16="http://schemas.microsoft.com/office/drawing/2014/main" val="54860592"/>
                    </a:ext>
                  </a:extLst>
                </a:gridCol>
                <a:gridCol w="4326081">
                  <a:extLst>
                    <a:ext uri="{9D8B030D-6E8A-4147-A177-3AD203B41FA5}">
                      <a16:colId xmlns:a16="http://schemas.microsoft.com/office/drawing/2014/main" val="1517090218"/>
                    </a:ext>
                  </a:extLst>
                </a:gridCol>
              </a:tblGrid>
              <a:tr h="4689566">
                <a:tc>
                  <a:txBody>
                    <a:bodyPr/>
                    <a:lstStyle/>
                    <a:p>
                      <a:pPr algn="ctr"/>
                      <a:r>
                        <a:rPr lang="en-US" u="sng" dirty="0">
                          <a:latin typeface="Trebuchet MS" panose="020B0603020202020204" pitchFamily="34" charset="0"/>
                        </a:rPr>
                        <a:t>Overruns</a:t>
                      </a:r>
                      <a:r>
                        <a:rPr lang="en-US" u="sng" baseline="0" dirty="0">
                          <a:latin typeface="Trebuchet MS" panose="020B0603020202020204" pitchFamily="34" charset="0"/>
                        </a:rPr>
                        <a:t> Funded through FFA</a:t>
                      </a:r>
                    </a:p>
                    <a:p>
                      <a:pPr marL="285750" indent="-285750" algn="l">
                        <a:buFont typeface="Arial" panose="020B0604020202020204" pitchFamily="34" charset="0"/>
                        <a:buChar char="•"/>
                      </a:pPr>
                      <a:endParaRPr lang="en-US" b="0" u="sng" baseline="0" dirty="0">
                        <a:latin typeface="Trebuchet MS" panose="020B0603020202020204" pitchFamily="34" charset="0"/>
                      </a:endParaRPr>
                    </a:p>
                    <a:p>
                      <a:pPr marL="285750" indent="-285750" algn="l">
                        <a:buFont typeface="Arial" panose="020B0604020202020204" pitchFamily="34" charset="0"/>
                        <a:buChar char="•"/>
                      </a:pPr>
                      <a:r>
                        <a:rPr lang="en-US" sz="1600" b="0" u="none" baseline="0" dirty="0">
                          <a:latin typeface="Trebuchet MS" panose="020B0603020202020204" pitchFamily="34" charset="0"/>
                        </a:rPr>
                        <a:t>Reduction in FFA to the extent of overruns charged </a:t>
                      </a:r>
                    </a:p>
                    <a:p>
                      <a:pPr marL="285750" indent="-285750" algn="l">
                        <a:buFont typeface="Arial" panose="020B0604020202020204" pitchFamily="34" charset="0"/>
                        <a:buChar char="•"/>
                      </a:pPr>
                      <a:endParaRPr lang="en-US" sz="1600" b="0" u="none" baseline="0" dirty="0">
                        <a:latin typeface="Trebuchet MS" panose="020B0603020202020204" pitchFamily="34" charset="0"/>
                      </a:endParaRPr>
                    </a:p>
                    <a:p>
                      <a:pPr marL="285750" indent="-285750" algn="l">
                        <a:buFont typeface="Arial" panose="020B0604020202020204" pitchFamily="34" charset="0"/>
                        <a:buChar char="•"/>
                      </a:pPr>
                      <a:r>
                        <a:rPr lang="en-US" sz="1600" b="0" u="none" baseline="0" dirty="0">
                          <a:latin typeface="Trebuchet MS" panose="020B0603020202020204" pitchFamily="34" charset="0"/>
                        </a:rPr>
                        <a:t>Reduction in Solvency Ratio of Par business and hence the company</a:t>
                      </a:r>
                    </a:p>
                    <a:p>
                      <a:pPr marL="0" indent="0" algn="l">
                        <a:buFont typeface="Arial" panose="020B0604020202020204" pitchFamily="34" charset="0"/>
                        <a:buNone/>
                      </a:pPr>
                      <a:endParaRPr lang="en-US" sz="1600" b="0" u="none" baseline="0" dirty="0">
                        <a:latin typeface="Trebuchet MS" panose="020B0603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600" b="0" u="none" dirty="0">
                          <a:latin typeface="Trebuchet MS" panose="020B0603020202020204" pitchFamily="34" charset="0"/>
                        </a:rPr>
                        <a:t>Depletion of FFA will start to limit risk appetite, investment strategy,  smoothing capacity, bonus earning capacity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0" u="none" dirty="0">
                        <a:latin typeface="Trebuchet MS" panose="020B0603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u="none" dirty="0">
                          <a:latin typeface="Trebuchet MS" panose="020B0603020202020204" pitchFamily="34" charset="0"/>
                        </a:rPr>
                        <a:t>Losses</a:t>
                      </a:r>
                      <a:r>
                        <a:rPr lang="en-US" sz="1600" b="0" u="none" baseline="0" dirty="0">
                          <a:latin typeface="Trebuchet MS" panose="020B0603020202020204" pitchFamily="34" charset="0"/>
                        </a:rPr>
                        <a:t> to the shareholder to the extent of 10% given the FFA doesn’t fall below a certain point</a:t>
                      </a:r>
                      <a:endParaRPr lang="en-US" sz="1600" b="0" u="none" dirty="0">
                        <a:latin typeface="Trebuchet MS" panose="020B0603020202020204" pitchFamily="34" charset="0"/>
                      </a:endParaRPr>
                    </a:p>
                    <a:p>
                      <a:pPr marL="285750" indent="-285750" algn="l">
                        <a:buFont typeface="Arial" panose="020B0604020202020204" pitchFamily="34" charset="0"/>
                        <a:buChar char="•"/>
                      </a:pPr>
                      <a:endParaRPr lang="en-US" u="sng" dirty="0">
                        <a:latin typeface="Trebuchet MS" panose="020B0603020202020204" pitchFamily="34" charset="0"/>
                      </a:endParaRPr>
                    </a:p>
                  </a:txBody>
                  <a:tcPr/>
                </a:tc>
                <a:tc>
                  <a:txBody>
                    <a:bodyPr/>
                    <a:lstStyle/>
                    <a:p>
                      <a:pPr algn="ctr"/>
                      <a:r>
                        <a:rPr lang="en-US" u="sng" dirty="0">
                          <a:latin typeface="Trebuchet MS" panose="020B0603020202020204" pitchFamily="34" charset="0"/>
                        </a:rPr>
                        <a:t>Overrun</a:t>
                      </a:r>
                      <a:r>
                        <a:rPr lang="en-US" u="sng" baseline="0" dirty="0">
                          <a:latin typeface="Trebuchet MS" panose="020B0603020202020204" pitchFamily="34" charset="0"/>
                        </a:rPr>
                        <a:t>s Funded by Shareholder</a:t>
                      </a:r>
                    </a:p>
                    <a:p>
                      <a:pPr marL="285750" indent="-285750" algn="l">
                        <a:buFont typeface="Arial" panose="020B0604020202020204" pitchFamily="34" charset="0"/>
                        <a:buChar char="•"/>
                      </a:pPr>
                      <a:endParaRPr lang="en-US" u="sng" baseline="0" dirty="0">
                        <a:latin typeface="Trebuchet MS" panose="020B0603020202020204" pitchFamily="34" charset="0"/>
                      </a:endParaRPr>
                    </a:p>
                    <a:p>
                      <a:pPr marL="285750" indent="-285750" algn="l">
                        <a:buFont typeface="Arial" panose="020B0604020202020204" pitchFamily="34" charset="0"/>
                        <a:buChar char="•"/>
                      </a:pPr>
                      <a:r>
                        <a:rPr lang="en-US" sz="1600" b="0" u="none" baseline="0" dirty="0">
                          <a:latin typeface="Trebuchet MS" panose="020B0603020202020204" pitchFamily="34" charset="0"/>
                        </a:rPr>
                        <a:t>Reduction in Net worth to the extent of overruns charged</a:t>
                      </a:r>
                    </a:p>
                    <a:p>
                      <a:pPr marL="285750" indent="-285750" algn="l">
                        <a:buFont typeface="Arial" panose="020B0604020202020204" pitchFamily="34" charset="0"/>
                        <a:buChar char="•"/>
                      </a:pPr>
                      <a:endParaRPr lang="en-US" sz="1600" b="0" u="none" baseline="0" dirty="0">
                        <a:latin typeface="Trebuchet MS" panose="020B0603020202020204" pitchFamily="34" charset="0"/>
                      </a:endParaRPr>
                    </a:p>
                    <a:p>
                      <a:pPr marL="285750" indent="-285750" algn="l">
                        <a:buFont typeface="Arial" panose="020B0604020202020204" pitchFamily="34" charset="0"/>
                        <a:buChar char="•"/>
                      </a:pPr>
                      <a:r>
                        <a:rPr lang="en-US" sz="1600" b="0" u="none" baseline="0" dirty="0">
                          <a:latin typeface="Trebuchet MS" panose="020B0603020202020204" pitchFamily="34" charset="0"/>
                        </a:rPr>
                        <a:t>Reduction in Solvency ratio of the company/non-par business due to reduction in net worth</a:t>
                      </a:r>
                    </a:p>
                    <a:p>
                      <a:pPr marL="285750" indent="-285750" algn="l">
                        <a:buFont typeface="Arial" panose="020B0604020202020204" pitchFamily="34" charset="0"/>
                        <a:buChar char="•"/>
                      </a:pPr>
                      <a:endParaRPr lang="en-US" sz="1600" b="0" u="none" baseline="0" dirty="0">
                        <a:latin typeface="Trebuchet MS" panose="020B0603020202020204" pitchFamily="34" charset="0"/>
                      </a:endParaRPr>
                    </a:p>
                    <a:p>
                      <a:pPr marL="285750" indent="-285750" algn="l">
                        <a:buFont typeface="Arial" panose="020B0604020202020204" pitchFamily="34" charset="0"/>
                        <a:buChar char="•"/>
                      </a:pPr>
                      <a:r>
                        <a:rPr lang="en-US" sz="1600" b="0" u="none" baseline="0" dirty="0">
                          <a:latin typeface="Trebuchet MS" panose="020B0603020202020204" pitchFamily="34" charset="0"/>
                        </a:rPr>
                        <a:t>Depletion of net worth will start to limit risk appetite, investment strategy and ability to write new business</a:t>
                      </a:r>
                    </a:p>
                    <a:p>
                      <a:pPr marL="285750" indent="-285750" algn="l">
                        <a:buFont typeface="Arial" panose="020B0604020202020204" pitchFamily="34" charset="0"/>
                        <a:buChar char="•"/>
                      </a:pPr>
                      <a:endParaRPr lang="en-US" sz="1600" u="none" baseline="0" dirty="0">
                        <a:latin typeface="Trebuchet MS" panose="020B0603020202020204" pitchFamily="34" charset="0"/>
                      </a:endParaRPr>
                    </a:p>
                    <a:p>
                      <a:pPr marL="285750" indent="-285750" algn="l">
                        <a:buFont typeface="Arial" panose="020B0604020202020204" pitchFamily="34" charset="0"/>
                        <a:buChar char="•"/>
                      </a:pPr>
                      <a:endParaRPr lang="en-US" sz="1600" b="0" u="none" dirty="0">
                        <a:latin typeface="Trebuchet MS" panose="020B0603020202020204" pitchFamily="34" charset="0"/>
                      </a:endParaRPr>
                    </a:p>
                  </a:txBody>
                  <a:tcPr/>
                </a:tc>
                <a:extLst>
                  <a:ext uri="{0D108BD9-81ED-4DB2-BD59-A6C34878D82A}">
                    <a16:rowId xmlns:a16="http://schemas.microsoft.com/office/drawing/2014/main" val="2284934275"/>
                  </a:ext>
                </a:extLst>
              </a:tr>
            </a:tbl>
          </a:graphicData>
        </a:graphic>
      </p:graphicFrame>
    </p:spTree>
    <p:extLst>
      <p:ext uri="{BB962C8B-B14F-4D97-AF65-F5344CB8AC3E}">
        <p14:creationId xmlns:p14="http://schemas.microsoft.com/office/powerpoint/2010/main" val="1019840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978330" y="2387703"/>
            <a:ext cx="714102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Bef>
                <a:spcPts val="600"/>
              </a:spcBef>
              <a:spcAft>
                <a:spcPts val="600"/>
              </a:spcAft>
              <a:defRPr/>
            </a:pPr>
            <a:r>
              <a:rPr lang="en-US" sz="2800" dirty="0">
                <a:solidFill>
                  <a:srgbClr val="000000">
                    <a:lumMod val="75000"/>
                  </a:srgbClr>
                </a:solidFill>
                <a:latin typeface="Trebuchet MS" panose="020B0603020202020204" pitchFamily="34" charset="0"/>
                <a:cs typeface="Arial" panose="020B0604020202020204" pitchFamily="34" charset="0"/>
              </a:rPr>
              <a:t>Expenses of Management and implication of higher than allowed expenses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410052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46811" y="463109"/>
            <a:ext cx="8379626"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a:ln>
                  <a:noFill/>
                </a:ln>
                <a:solidFill>
                  <a:schemeClr val="tx1"/>
                </a:solidFill>
                <a:effectLst/>
                <a:uLnTx/>
                <a:uFillTx/>
                <a:latin typeface="Trebuchet MS" panose="020B0603020202020204" pitchFamily="34" charset="0"/>
              </a:rPr>
              <a:t>Reasons for expenses being higher than allowed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7" y="1520707"/>
            <a:ext cx="8305800" cy="4179606"/>
          </a:xfrm>
          <a:prstGeom prst="rect">
            <a:avLst/>
          </a:prstGeom>
          <a:noFill/>
          <a:ln>
            <a:solidFill>
              <a:schemeClr val="tx1"/>
            </a:solidFill>
          </a:ln>
        </p:spPr>
        <p:txBody>
          <a:bodyPr wrap="square" rtlCol="0">
            <a:spAutoFit/>
          </a:bodyPr>
          <a:lstStyle/>
          <a:p>
            <a:pPr marL="342900" lvl="0" indent="-342900" algn="just" eaLnBrk="0" fontAlgn="base" hangingPunct="0">
              <a:spcBef>
                <a:spcPct val="20000"/>
              </a:spcBef>
              <a:spcAft>
                <a:spcPct val="0"/>
              </a:spcAft>
              <a:buFontTx/>
              <a:buChar char="•"/>
              <a:defRPr/>
            </a:pPr>
            <a:r>
              <a:rPr lang="en-US" altLang="en-US" sz="1600" kern="0" dirty="0">
                <a:solidFill>
                  <a:srgbClr val="000000"/>
                </a:solidFill>
                <a:latin typeface="Trebuchet MS" panose="020B0603020202020204" pitchFamily="34" charset="0"/>
              </a:rPr>
              <a:t>EOM regulations requires insurers to have Board approved expense allocation policy. Regulation also </a:t>
            </a:r>
            <a:r>
              <a:rPr lang="en-SG" altLang="en-US" sz="1600" kern="0" dirty="0">
                <a:solidFill>
                  <a:srgbClr val="000000"/>
                </a:solidFill>
                <a:latin typeface="Trebuchet MS" panose="020B0603020202020204" pitchFamily="34" charset="0"/>
              </a:rPr>
              <a:t>specifies </a:t>
            </a:r>
          </a:p>
          <a:p>
            <a:pPr marL="742950" lvl="1" indent="-285750" eaLnBrk="0" fontAlgn="base" hangingPunct="0">
              <a:spcAft>
                <a:spcPct val="0"/>
              </a:spcAft>
              <a:buFontTx/>
              <a:buChar char="-"/>
              <a:defRPr/>
            </a:pPr>
            <a:r>
              <a:rPr lang="en-US" altLang="en-US" sz="1600" kern="0" dirty="0">
                <a:latin typeface="Trebuchet MS" panose="020B0603020202020204" pitchFamily="34" charset="0"/>
              </a:rPr>
              <a:t>maximum expenses that can be spent by a life insurance company in India, </a:t>
            </a:r>
          </a:p>
          <a:p>
            <a:pPr marL="742950" lvl="1" indent="-285750" eaLnBrk="0" fontAlgn="base" hangingPunct="0">
              <a:spcAft>
                <a:spcPct val="0"/>
              </a:spcAft>
              <a:buFontTx/>
              <a:buChar char="-"/>
              <a:defRPr/>
            </a:pPr>
            <a:r>
              <a:rPr lang="en-US" altLang="en-US" sz="1600" kern="0" dirty="0">
                <a:latin typeface="Trebuchet MS" panose="020B0603020202020204" pitchFamily="34" charset="0"/>
              </a:rPr>
              <a:t>exemption conditions and </a:t>
            </a:r>
          </a:p>
          <a:p>
            <a:pPr marL="742950" lvl="1" indent="-285750" eaLnBrk="0" fontAlgn="base" hangingPunct="0">
              <a:spcAft>
                <a:spcPct val="0"/>
              </a:spcAft>
              <a:buFontTx/>
              <a:buChar char="–"/>
              <a:defRPr/>
            </a:pPr>
            <a:r>
              <a:rPr lang="en-US" altLang="en-US" sz="1600" kern="0" dirty="0">
                <a:solidFill>
                  <a:srgbClr val="000000"/>
                </a:solidFill>
                <a:latin typeface="Trebuchet MS" panose="020B0603020202020204" pitchFamily="34" charset="0"/>
              </a:rPr>
              <a:t>action for non-compliance including charging expenses to Shareholder’s Account, restriction on NB, removal of Managerial Personnel/Appointment of Administrator etc.</a:t>
            </a:r>
          </a:p>
          <a:p>
            <a:pPr marL="342900" lvl="0" indent="-342900" algn="just" eaLnBrk="0" fontAlgn="base" hangingPunct="0">
              <a:spcBef>
                <a:spcPts val="600"/>
              </a:spcBef>
              <a:spcAft>
                <a:spcPct val="0"/>
              </a:spcAft>
              <a:buFontTx/>
              <a:buChar char="•"/>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Possible reasons for having higher than allowed expenses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Initial years of operation</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High cost of operations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High expense channel</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High proportion of single/ limited pay policies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Low case size</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Lower than expected volume</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effectLst/>
                <a:uLnTx/>
                <a:uFillTx/>
                <a:latin typeface="Trebuchet MS" panose="020B0603020202020204" pitchFamily="34" charset="0"/>
              </a:rPr>
              <a:t>Capital expenditure/one-off costs</a:t>
            </a:r>
          </a:p>
        </p:txBody>
      </p:sp>
    </p:spTree>
    <p:extLst>
      <p:ext uri="{BB962C8B-B14F-4D97-AF65-F5344CB8AC3E}">
        <p14:creationId xmlns:p14="http://schemas.microsoft.com/office/powerpoint/2010/main" val="868934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463109"/>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rPr>
              <a:t>Importance of managing the expenses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2292935"/>
          </a:xfrm>
          <a:prstGeom prst="rect">
            <a:avLst/>
          </a:prstGeom>
          <a:noFill/>
          <a:ln>
            <a:solidFill>
              <a:schemeClr val="tx1"/>
            </a:solidFill>
          </a:ln>
        </p:spPr>
        <p:txBody>
          <a:bodyPr wrap="square" rtlCol="0">
            <a:spAutoFit/>
          </a:bodyPr>
          <a:lstStyle/>
          <a:p>
            <a:pPr marL="342900" marR="0" lvl="0" indent="-342900" algn="just" defTabSz="914400" rtl="0" eaLnBrk="0" fontAlgn="base" latinLnBrk="0" hangingPunct="0">
              <a:lnSpc>
                <a:spcPct val="100000"/>
              </a:lnSpc>
              <a:spcBef>
                <a:spcPts val="6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Higher than allowable expenses need to be represented to the regulator with business plan and time period required to bring expenses in line with the regulation</a:t>
            </a:r>
          </a:p>
          <a:p>
            <a:pPr marL="342900" marR="0" lvl="0" indent="-342900" algn="just" defTabSz="914400" rtl="0" eaLnBrk="0" fontAlgn="base" latinLnBrk="0" hangingPunct="0">
              <a:lnSpc>
                <a:spcPct val="100000"/>
              </a:lnSpc>
              <a:spcBef>
                <a:spcPts val="6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Non-compliance can lead to severe consequences including restriction on opening of new branches and restriction on NB.</a:t>
            </a:r>
          </a:p>
          <a:p>
            <a:pPr marL="342900" marR="0" lvl="0" indent="-342900" algn="just" defTabSz="914400" rtl="0" eaLnBrk="0" fontAlgn="base" latinLnBrk="0" hangingPunct="0">
              <a:lnSpc>
                <a:spcPct val="100000"/>
              </a:lnSpc>
              <a:spcBef>
                <a:spcPts val="6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Company needs to manage expenses well to avoid non-compliance actions</a:t>
            </a:r>
          </a:p>
          <a:p>
            <a:pPr marL="342900" marR="0" lvl="0" indent="-342900" algn="just" defTabSz="914400" rtl="0" eaLnBrk="0" fontAlgn="base" latinLnBrk="0" hangingPunct="0">
              <a:lnSpc>
                <a:spcPct val="100000"/>
              </a:lnSpc>
              <a:spcBef>
                <a:spcPts val="6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Also, participating products can be part of product strategy and if managed well, can bring good value to the shareholders. It is, therefore, beneficial for the company too to make its participating product strategy work</a:t>
            </a:r>
          </a:p>
        </p:txBody>
      </p:sp>
    </p:spTree>
    <p:extLst>
      <p:ext uri="{BB962C8B-B14F-4D97-AF65-F5344CB8AC3E}">
        <p14:creationId xmlns:p14="http://schemas.microsoft.com/office/powerpoint/2010/main" val="285486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463109"/>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a:ln>
                  <a:noFill/>
                </a:ln>
                <a:solidFill>
                  <a:srgbClr val="000000"/>
                </a:solidFill>
                <a:effectLst/>
                <a:uLnTx/>
                <a:uFillTx/>
                <a:latin typeface="Trebuchet MS" panose="020B0603020202020204" pitchFamily="34" charset="0"/>
              </a:rPr>
              <a:t>Medium to long term implication of higher than allowed Expenses (1/2)</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10908" y="1734714"/>
            <a:ext cx="8305800" cy="4413516"/>
          </a:xfrm>
          <a:prstGeom prst="rect">
            <a:avLst/>
          </a:prstGeom>
          <a:noFill/>
          <a:ln>
            <a:solidFill>
              <a:schemeClr val="tx1"/>
            </a:solidFill>
          </a:ln>
        </p:spPr>
        <p:txBody>
          <a:bodyPr wrap="square" rtlCol="0">
            <a:spAutoFit/>
          </a:bodyPr>
          <a:lstStyle/>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Higher than allowed expenses will have direct impact on shareholder’s profit as excess expenses are being reallocated to SH fund</a:t>
            </a: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US" altLang="en-US" sz="1600" kern="0" dirty="0">
                <a:solidFill>
                  <a:srgbClr val="000000"/>
                </a:solidFill>
                <a:latin typeface="Trebuchet MS" panose="020B0603020202020204" pitchFamily="34" charset="0"/>
              </a:rPr>
              <a:t>FFA may build up as excess expenses are being charged to SH. This FFA may have to be distributed to PH too.</a:t>
            </a: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US" altLang="en-US" sz="1600" kern="0" dirty="0">
                <a:solidFill>
                  <a:srgbClr val="000000"/>
                </a:solidFill>
                <a:latin typeface="Trebuchet MS" panose="020B0603020202020204" pitchFamily="34" charset="0"/>
              </a:rPr>
              <a:t>Higher than allowed expenses will impact solvency position of the company. </a:t>
            </a: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US" altLang="en-US" sz="1600" kern="0" dirty="0">
                <a:solidFill>
                  <a:srgbClr val="000000"/>
                </a:solidFill>
                <a:latin typeface="Trebuchet MS" panose="020B0603020202020204" pitchFamily="34" charset="0"/>
              </a:rPr>
              <a:t>New benefit illustration requires illustrations to be reviewed annually. The Company will be at competitive disadvantage if bonuses are revised down as a result of not managing the expenses well. </a:t>
            </a: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ndParaRP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Company might have to redraw its distribution channel strategy to reduce cost while considering impact on business and employees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1500" b="0" i="0" u="none" strike="noStrike" kern="0" cap="none" spc="0" normalizeH="0" baseline="0" noProof="0" dirty="0">
                <a:ln>
                  <a:noFill/>
                </a:ln>
                <a:solidFill>
                  <a:srgbClr val="000000"/>
                </a:solidFill>
                <a:effectLst/>
                <a:uLnTx/>
                <a:uFillTx/>
                <a:latin typeface="Trebuchet MS" panose="020B0603020202020204" pitchFamily="34" charset="0"/>
              </a:rPr>
              <a:t>Need to consider if company’s channel cost is higher than its competitors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1500" b="0" i="0" u="none" strike="noStrike" kern="0" cap="none" spc="0" normalizeH="0" baseline="0" noProof="0" dirty="0">
                <a:ln>
                  <a:noFill/>
                </a:ln>
                <a:solidFill>
                  <a:srgbClr val="000000"/>
                </a:solidFill>
                <a:effectLst/>
                <a:uLnTx/>
                <a:uFillTx/>
                <a:latin typeface="Trebuchet MS" panose="020B0603020202020204" pitchFamily="34" charset="0"/>
              </a:rPr>
              <a:t>What can be done to reduce cost? </a:t>
            </a:r>
          </a:p>
          <a:p>
            <a:pPr marL="1143000" marR="0" lvl="2"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1500" b="0" i="0" u="none" strike="noStrike" kern="0" cap="none" spc="0" normalizeH="0" baseline="0" noProof="0" dirty="0">
                <a:ln>
                  <a:noFill/>
                </a:ln>
                <a:solidFill>
                  <a:srgbClr val="000000"/>
                </a:solidFill>
                <a:effectLst/>
                <a:uLnTx/>
                <a:uFillTx/>
                <a:latin typeface="Trebuchet MS" panose="020B0603020202020204" pitchFamily="34" charset="0"/>
              </a:rPr>
              <a:t>Reduce overheads e.g. moving office to less expensive property, outsourcing  </a:t>
            </a:r>
          </a:p>
          <a:p>
            <a:pPr marL="1143000" marR="0" lvl="2"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1500" b="0" i="0" u="none" strike="noStrike" kern="0" cap="none" spc="0" normalizeH="0" baseline="0" noProof="0" dirty="0">
                <a:ln>
                  <a:noFill/>
                </a:ln>
                <a:solidFill>
                  <a:srgbClr val="000000"/>
                </a:solidFill>
                <a:effectLst/>
                <a:uLnTx/>
                <a:uFillTx/>
                <a:latin typeface="Trebuchet MS" panose="020B0603020202020204" pitchFamily="34" charset="0"/>
              </a:rPr>
              <a:t>Reduction in commission or other remuneration – it might affect sale</a:t>
            </a:r>
          </a:p>
          <a:p>
            <a:pPr marL="1143000" marR="0" lvl="2" indent="-228600" algn="l" defTabSz="914400" rtl="0" eaLnBrk="0" fontAlgn="base" latinLnBrk="0" hangingPunct="0">
              <a:lnSpc>
                <a:spcPct val="100000"/>
              </a:lnSpc>
              <a:spcBef>
                <a:spcPct val="20000"/>
              </a:spcBef>
              <a:spcAft>
                <a:spcPct val="0"/>
              </a:spcAft>
              <a:buClrTx/>
              <a:buSzTx/>
              <a:buFontTx/>
              <a:buChar char="•"/>
              <a:tabLst/>
              <a:defRPr/>
            </a:pPr>
            <a:r>
              <a:rPr kumimoji="0" lang="en-US" altLang="en-US" sz="1500" b="0" i="0" u="none" strike="noStrike" kern="0" cap="none" spc="0" normalizeH="0" baseline="0" noProof="0" dirty="0">
                <a:ln>
                  <a:noFill/>
                </a:ln>
                <a:solidFill>
                  <a:srgbClr val="000000"/>
                </a:solidFill>
                <a:effectLst/>
                <a:uLnTx/>
                <a:uFillTx/>
                <a:latin typeface="Trebuchet MS" panose="020B0603020202020204" pitchFamily="34" charset="0"/>
              </a:rPr>
              <a:t>Are there too many layers?</a:t>
            </a:r>
          </a:p>
          <a:p>
            <a:pPr marL="742950" marR="0" lvl="1" indent="-285750" algn="l" defTabSz="914400" rtl="0" eaLnBrk="0" fontAlgn="base" latinLnBrk="0" hangingPunct="0">
              <a:lnSpc>
                <a:spcPct val="100000"/>
              </a:lnSpc>
              <a:spcBef>
                <a:spcPct val="20000"/>
              </a:spcBef>
              <a:spcAft>
                <a:spcPct val="0"/>
              </a:spcAft>
              <a:buClrTx/>
              <a:buSzTx/>
              <a:buFontTx/>
              <a:buChar char="–"/>
              <a:tabLst/>
              <a:defRPr/>
            </a:pPr>
            <a:r>
              <a:rPr kumimoji="0" lang="en-US" altLang="en-US" sz="1500" b="0" i="0" u="none" strike="noStrike" kern="0" cap="none" spc="0" normalizeH="0" baseline="0" noProof="0" dirty="0">
                <a:ln>
                  <a:noFill/>
                </a:ln>
                <a:solidFill>
                  <a:srgbClr val="000000"/>
                </a:solidFill>
                <a:effectLst/>
                <a:uLnTx/>
                <a:uFillTx/>
                <a:latin typeface="Trebuchet MS" panose="020B0603020202020204" pitchFamily="34" charset="0"/>
              </a:rPr>
              <a:t>Move to/increase sale from less expensive channel e.g. Digital</a:t>
            </a:r>
          </a:p>
        </p:txBody>
      </p:sp>
    </p:spTree>
    <p:extLst>
      <p:ext uri="{BB962C8B-B14F-4D97-AF65-F5344CB8AC3E}">
        <p14:creationId xmlns:p14="http://schemas.microsoft.com/office/powerpoint/2010/main" val="3246524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463109"/>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000" b="0" i="0" u="none" strike="noStrike" kern="0" cap="none" spc="0" normalizeH="0" baseline="0" noProof="0" dirty="0">
                <a:ln>
                  <a:noFill/>
                </a:ln>
                <a:solidFill>
                  <a:srgbClr val="000000"/>
                </a:solidFill>
                <a:effectLst/>
                <a:uLnTx/>
                <a:uFillTx/>
                <a:latin typeface="Trebuchet MS" panose="020B0603020202020204" pitchFamily="34" charset="0"/>
              </a:rPr>
              <a:t>Medium to long term implication of higher than allowed Expenses (2/2)</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2412968"/>
          </a:xfrm>
          <a:prstGeom prst="rect">
            <a:avLst/>
          </a:prstGeom>
          <a:noFill/>
          <a:ln>
            <a:solidFill>
              <a:schemeClr val="tx1"/>
            </a:solidFill>
          </a:ln>
        </p:spPr>
        <p:txBody>
          <a:bodyPr wrap="square" rtlCol="0">
            <a:spAutoFit/>
          </a:bodyPr>
          <a:lstStyle/>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Company might also have to rework its product strategy </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Increase case size of the policies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Write longer term policies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Write more products that have lower expenses</a:t>
            </a:r>
          </a:p>
          <a:p>
            <a:pPr marL="742950" marR="0" lvl="1" indent="-285750" algn="just" defTabSz="914400" rtl="0" eaLnBrk="0" fontAlgn="base" latinLnBrk="0" hangingPunct="0">
              <a:lnSpc>
                <a:spcPct val="100000"/>
              </a:lnSpc>
              <a:spcBef>
                <a:spcPct val="20000"/>
              </a:spcBef>
              <a:spcAft>
                <a:spcPct val="0"/>
              </a:spcAft>
              <a:buClrTx/>
              <a:buSzTx/>
              <a:buFontTx/>
              <a:buChar char="–"/>
              <a:tabLst/>
              <a:defRPr/>
            </a:pPr>
            <a:r>
              <a:rPr kumimoji="0" lang="en-US" altLang="en-US" sz="1600" b="0" i="0" u="none" strike="noStrike" kern="0" cap="none" spc="0" normalizeH="0" baseline="0" noProof="0" dirty="0" err="1">
                <a:ln>
                  <a:noFill/>
                </a:ln>
                <a:effectLst/>
                <a:uLnTx/>
                <a:uFillTx/>
                <a:latin typeface="Trebuchet MS" panose="020B0603020202020204" pitchFamily="34" charset="0"/>
              </a:rPr>
              <a:t>Acq</a:t>
            </a:r>
            <a:r>
              <a:rPr kumimoji="0" lang="en-US" altLang="en-US" sz="1600" b="0" i="0" u="none" strike="noStrike" kern="0" cap="none" spc="0" normalizeH="0" baseline="0" noProof="0" dirty="0">
                <a:ln>
                  <a:noFill/>
                </a:ln>
                <a:effectLst/>
                <a:uLnTx/>
                <a:uFillTx/>
                <a:latin typeface="Trebuchet MS" panose="020B0603020202020204" pitchFamily="34" charset="0"/>
              </a:rPr>
              <a:t>/maintenance commission split</a:t>
            </a:r>
          </a:p>
          <a:p>
            <a:pPr marL="342900" marR="0" lvl="0" indent="-342900" algn="just" defTabSz="914400" rtl="0" eaLnBrk="0" fontAlgn="base" latinLnBrk="0" hangingPunct="0">
              <a:lnSpc>
                <a:spcPct val="100000"/>
              </a:lnSpc>
              <a:spcBef>
                <a:spcPts val="6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On the positive side, if insurer is new, it can be made a marketing point</a:t>
            </a:r>
          </a:p>
          <a:p>
            <a:pPr marL="342900" marR="0" lvl="0" indent="-342900" algn="just" defTabSz="914400" rtl="0" eaLnBrk="0" fontAlgn="base" latinLnBrk="0" hangingPunct="0">
              <a:lnSpc>
                <a:spcPct val="100000"/>
              </a:lnSpc>
              <a:spcBef>
                <a:spcPts val="600"/>
              </a:spcBef>
              <a:spcAft>
                <a:spcPct val="0"/>
              </a:spcAft>
              <a:buClrTx/>
              <a:buSzTx/>
              <a:buFontTx/>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rPr>
              <a:t>In the long run, it can be seen as lack of financial discipline by the company which can lead to bad press</a:t>
            </a:r>
          </a:p>
        </p:txBody>
      </p:sp>
    </p:spTree>
    <p:extLst>
      <p:ext uri="{BB962C8B-B14F-4D97-AF65-F5344CB8AC3E}">
        <p14:creationId xmlns:p14="http://schemas.microsoft.com/office/powerpoint/2010/main" val="786087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3074022" y="2867560"/>
            <a:ext cx="714102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Bef>
                <a:spcPts val="600"/>
              </a:spcBef>
              <a:spcAft>
                <a:spcPts val="600"/>
              </a:spcAft>
              <a:defRPr/>
            </a:pPr>
            <a:r>
              <a:rPr lang="en-US" sz="4000" dirty="0">
                <a:solidFill>
                  <a:srgbClr val="000000">
                    <a:lumMod val="75000"/>
                  </a:srgbClr>
                </a:solidFill>
                <a:latin typeface="Trebuchet MS" panose="020B0603020202020204" pitchFamily="34" charset="0"/>
                <a:cs typeface="Arial" panose="020B0604020202020204" pitchFamily="34" charset="0"/>
              </a:rPr>
              <a:t>FFA: Built up and Allocation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620165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What is FFA?</a:t>
            </a:r>
          </a:p>
        </p:txBody>
      </p:sp>
      <p:sp>
        <p:nvSpPr>
          <p:cNvPr id="4" name="Rectangle 3"/>
          <p:cNvSpPr txBox="1">
            <a:spLocks noChangeArrowheads="1"/>
          </p:cNvSpPr>
          <p:nvPr/>
        </p:nvSpPr>
        <p:spPr>
          <a:xfrm>
            <a:off x="2462638" y="1610872"/>
            <a:ext cx="8724900" cy="4392000"/>
          </a:xfrm>
          <a:prstGeom prst="rect">
            <a:avLst/>
          </a:prstGeom>
          <a:ln>
            <a:solidFill>
              <a:schemeClr val="tx1"/>
            </a:solid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ct val="0"/>
              </a:spcBef>
              <a:defRPr/>
            </a:pPr>
            <a:r>
              <a:rPr kumimoji="0" lang="en-US" sz="1600" b="0" i="0" u="none" strike="noStrike" kern="1200" cap="none" spc="0" normalizeH="0" baseline="0" noProof="0" dirty="0">
                <a:ln>
                  <a:noFill/>
                </a:ln>
                <a:solidFill>
                  <a:srgbClr val="000000">
                    <a:lumMod val="75000"/>
                  </a:srgbClr>
                </a:solidFill>
                <a:effectLst/>
                <a:uLnTx/>
                <a:uFillTx/>
                <a:latin typeface="Trebuchet MS" panose="020B0603020202020204" pitchFamily="34" charset="0"/>
                <a:cs typeface="Arial" panose="020B0604020202020204" pitchFamily="34" charset="0"/>
              </a:rPr>
              <a:t>IRDAI (Preparation of Financial Statements and Auditor’s Report of Insurance Companies) Regulations, 2002 defines FFA </a:t>
            </a:r>
            <a:r>
              <a:rPr kumimoji="0" lang="en-US" sz="1600" b="0" i="1" u="none" strike="noStrike" kern="1200" cap="none" spc="0" normalizeH="0" baseline="0" noProof="0" dirty="0">
                <a:ln>
                  <a:noFill/>
                </a:ln>
                <a:solidFill>
                  <a:srgbClr val="000000">
                    <a:lumMod val="75000"/>
                  </a:srgbClr>
                </a:solidFill>
                <a:effectLst/>
                <a:uLnTx/>
                <a:uFillTx/>
                <a:latin typeface="Trebuchet MS" panose="020B0603020202020204" pitchFamily="34" charset="0"/>
                <a:cs typeface="Arial" panose="020B0604020202020204" pitchFamily="34" charset="0"/>
              </a:rPr>
              <a:t>as “The FFA shall represent all funds, the allocation of which, either to the policyholders or to the shareholders, has not been determined by the end of the financial year”</a:t>
            </a:r>
          </a:p>
          <a:p>
            <a:pPr marL="0" marR="0" lvl="0" indent="0" algn="just" defTabSz="914400" rtl="0" eaLnBrk="0" fontAlgn="base" latinLnBrk="0" hangingPunct="0">
              <a:lnSpc>
                <a:spcPct val="100000"/>
              </a:lnSpc>
              <a:spcBef>
                <a:spcPct val="0"/>
              </a:spcBef>
              <a:spcAft>
                <a:spcPct val="0"/>
              </a:spcAft>
              <a:buClrTx/>
              <a:buSzTx/>
              <a:buFontTx/>
              <a:buNone/>
              <a:tabLst/>
              <a:defRPr/>
            </a:pPr>
            <a:endParaRPr lang="en-US" sz="1600" i="1" dirty="0">
              <a:solidFill>
                <a:srgbClr val="000000">
                  <a:lumMod val="75000"/>
                </a:srgbClr>
              </a:solidFill>
              <a:latin typeface="Trebuchet MS" panose="020B0603020202020204" pitchFamily="34" charset="0"/>
              <a:cs typeface="Arial" panose="020B0604020202020204" pitchFamily="34" charset="0"/>
            </a:endParaRPr>
          </a:p>
          <a:p>
            <a:pPr algn="just">
              <a:spcBef>
                <a:spcPct val="0"/>
              </a:spcBef>
              <a:defRPr/>
            </a:pPr>
            <a:r>
              <a:rPr lang="en-US" sz="1600" noProof="0" dirty="0">
                <a:solidFill>
                  <a:srgbClr val="000000">
                    <a:lumMod val="75000"/>
                  </a:srgbClr>
                </a:solidFill>
                <a:latin typeface="Trebuchet MS" panose="020B0603020202020204" pitchFamily="34" charset="0"/>
                <a:cs typeface="Arial" panose="020B0604020202020204" pitchFamily="34" charset="0"/>
              </a:rPr>
              <a:t>In other words, FFA is excess of assets over statutory liabilities</a:t>
            </a:r>
            <a:endParaRPr kumimoji="0" lang="en-US" sz="1600" b="0" u="none" strike="noStrike" kern="1200" cap="none" spc="0" normalizeH="0" baseline="0" noProof="0" dirty="0">
              <a:ln>
                <a:noFill/>
              </a:ln>
              <a:solidFill>
                <a:srgbClr val="000000">
                  <a:lumMod val="75000"/>
                </a:srgbClr>
              </a:solidFill>
              <a:effectLst/>
              <a:uLnTx/>
              <a:uFillTx/>
              <a:latin typeface="Trebuchet MS" panose="020B0603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lang="en-US" sz="1600" i="1" dirty="0">
              <a:solidFill>
                <a:srgbClr val="000000">
                  <a:lumMod val="75000"/>
                </a:srgbClr>
              </a:solidFill>
              <a:latin typeface="Trebuchet MS" panose="020B0603020202020204" pitchFamily="34" charset="0"/>
              <a:cs typeface="Arial" panose="020B0604020202020204" pitchFamily="34" charset="0"/>
            </a:endParaRPr>
          </a:p>
          <a:p>
            <a:pPr marL="0" lvl="0" indent="0" algn="just" eaLnBrk="1" fontAlgn="auto" hangingPunct="1">
              <a:spcBef>
                <a:spcPts val="0"/>
              </a:spcBef>
              <a:spcAft>
                <a:spcPts val="0"/>
              </a:spcAft>
              <a:buNone/>
              <a:defRPr/>
            </a:pPr>
            <a:r>
              <a:rPr lang="en-IN" sz="1600" b="1" dirty="0">
                <a:solidFill>
                  <a:srgbClr val="000000"/>
                </a:solidFill>
                <a:latin typeface="Trebuchet MS" panose="020B0603020202020204" pitchFamily="34" charset="0"/>
              </a:rPr>
              <a:t>Role of FFA</a:t>
            </a:r>
          </a:p>
          <a:p>
            <a:pPr lvl="1" algn="just" eaLnBrk="1" fontAlgn="auto" hangingPunct="1">
              <a:spcBef>
                <a:spcPts val="0"/>
              </a:spcBef>
              <a:spcAft>
                <a:spcPts val="0"/>
              </a:spcAft>
              <a:buFont typeface="Arial" panose="020B0604020202020204" pitchFamily="34" charset="0"/>
              <a:buChar char="•"/>
              <a:defRPr/>
            </a:pPr>
            <a:r>
              <a:rPr lang="en-IN" sz="1600" dirty="0">
                <a:solidFill>
                  <a:srgbClr val="000000"/>
                </a:solidFill>
                <a:latin typeface="Trebuchet MS" panose="020B0603020202020204" pitchFamily="34" charset="0"/>
              </a:rPr>
              <a:t>Investment flexibility</a:t>
            </a:r>
          </a:p>
          <a:p>
            <a:pPr lvl="1" algn="just">
              <a:buFont typeface="Arial" panose="020B0604020202020204" pitchFamily="34" charset="0"/>
              <a:buChar char="•"/>
              <a:defRPr/>
            </a:pPr>
            <a:r>
              <a:rPr lang="en-IN" sz="1600" dirty="0">
                <a:solidFill>
                  <a:srgbClr val="000000"/>
                </a:solidFill>
                <a:latin typeface="Trebuchet MS" panose="020B0603020202020204" pitchFamily="34" charset="0"/>
              </a:rPr>
              <a:t>Facilitate smoothing</a:t>
            </a:r>
          </a:p>
          <a:p>
            <a:pPr lvl="1" algn="just" eaLnBrk="1" fontAlgn="auto" hangingPunct="1">
              <a:spcBef>
                <a:spcPts val="0"/>
              </a:spcBef>
              <a:spcAft>
                <a:spcPts val="0"/>
              </a:spcAft>
              <a:buFont typeface="Arial" panose="020B0604020202020204" pitchFamily="34" charset="0"/>
              <a:buChar char="•"/>
              <a:defRPr/>
            </a:pPr>
            <a:r>
              <a:rPr lang="en-IN" sz="1600" dirty="0">
                <a:solidFill>
                  <a:srgbClr val="000000"/>
                </a:solidFill>
                <a:latin typeface="Trebuchet MS" panose="020B0603020202020204" pitchFamily="34" charset="0"/>
              </a:rPr>
              <a:t>Funding new business capital strain</a:t>
            </a:r>
          </a:p>
          <a:p>
            <a:pPr lvl="1" algn="just" eaLnBrk="1" fontAlgn="auto" hangingPunct="1">
              <a:spcBef>
                <a:spcPts val="0"/>
              </a:spcBef>
              <a:spcAft>
                <a:spcPts val="0"/>
              </a:spcAft>
              <a:buFont typeface="Arial" panose="020B0604020202020204" pitchFamily="34" charset="0"/>
              <a:buChar char="•"/>
              <a:defRPr/>
            </a:pPr>
            <a:r>
              <a:rPr lang="en-IN" sz="1600" dirty="0">
                <a:solidFill>
                  <a:srgbClr val="000000"/>
                </a:solidFill>
                <a:latin typeface="Trebuchet MS" panose="020B0603020202020204" pitchFamily="34" charset="0"/>
              </a:rPr>
              <a:t>Improving solvency ratio</a:t>
            </a:r>
          </a:p>
          <a:p>
            <a:pPr lvl="1" algn="just" eaLnBrk="1" fontAlgn="auto" hangingPunct="1">
              <a:spcBef>
                <a:spcPts val="0"/>
              </a:spcBef>
              <a:spcAft>
                <a:spcPts val="0"/>
              </a:spcAft>
              <a:buFont typeface="Arial" panose="020B0604020202020204" pitchFamily="34" charset="0"/>
              <a:buChar char="•"/>
              <a:defRPr/>
            </a:pPr>
            <a:r>
              <a:rPr lang="en-IN" sz="1600" dirty="0">
                <a:solidFill>
                  <a:srgbClr val="000000"/>
                </a:solidFill>
                <a:latin typeface="Trebuchet MS" panose="020B0603020202020204" pitchFamily="34" charset="0"/>
              </a:rPr>
              <a:t>Lower cost of reinsurance</a:t>
            </a:r>
          </a:p>
          <a:p>
            <a:pPr lvl="1" algn="just">
              <a:buFont typeface="Arial" panose="020B0604020202020204" pitchFamily="34" charset="0"/>
              <a:buChar char="•"/>
              <a:defRPr/>
            </a:pPr>
            <a:r>
              <a:rPr lang="en-US" sz="1600" dirty="0">
                <a:latin typeface="Trebuchet MS" panose="020B0603020202020204" pitchFamily="34" charset="0"/>
              </a:rPr>
              <a:t>Cushion against adverse events</a:t>
            </a:r>
          </a:p>
          <a:p>
            <a:pPr algn="just">
              <a:buFont typeface="Arial" panose="020B0604020202020204" pitchFamily="34" charset="0"/>
              <a:buChar char="•"/>
              <a:defRPr/>
            </a:pPr>
            <a:endParaRPr lang="en-US" sz="1600" dirty="0">
              <a:latin typeface="Trebuchet MS" panose="020B0603020202020204" pitchFamily="34" charset="0"/>
            </a:endParaRPr>
          </a:p>
          <a:p>
            <a:pPr algn="just"/>
            <a:r>
              <a:rPr lang="en-US" sz="1600" i="1" dirty="0">
                <a:latin typeface="Trebuchet MS" panose="020B0603020202020204" pitchFamily="34" charset="0"/>
              </a:rPr>
              <a:t>GN6 requires the Appointed Actuary to consider whether the surplus/deficit from various sources to form part of the asset shares or is maintained within FFA</a:t>
            </a:r>
            <a:endParaRPr lang="en-US" sz="1600" dirty="0">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6" name="Chart 5"/>
          <p:cNvGraphicFramePr>
            <a:graphicFrameLocks/>
          </p:cNvGraphicFramePr>
          <p:nvPr>
            <p:extLst>
              <p:ext uri="{D42A27DB-BD31-4B8C-83A1-F6EECF244321}">
                <p14:modId xmlns:p14="http://schemas.microsoft.com/office/powerpoint/2010/main" val="4250788042"/>
              </p:ext>
            </p:extLst>
          </p:nvPr>
        </p:nvGraphicFramePr>
        <p:xfrm>
          <a:off x="8576561" y="2487461"/>
          <a:ext cx="2465504" cy="29712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7" name="Chart 6"/>
          <p:cNvGraphicFramePr>
            <a:graphicFrameLocks/>
          </p:cNvGraphicFramePr>
          <p:nvPr>
            <p:extLst>
              <p:ext uri="{D42A27DB-BD31-4B8C-83A1-F6EECF244321}">
                <p14:modId xmlns:p14="http://schemas.microsoft.com/office/powerpoint/2010/main" val="920701611"/>
              </p:ext>
            </p:extLst>
          </p:nvPr>
        </p:nvGraphicFramePr>
        <p:xfrm>
          <a:off x="9350814" y="2520365"/>
          <a:ext cx="2577941" cy="2938326"/>
        </p:xfrm>
        <a:graphic>
          <a:graphicData uri="http://schemas.openxmlformats.org/drawingml/2006/chart">
            <c:chart xmlns:c="http://schemas.openxmlformats.org/drawingml/2006/chart" xmlns:r="http://schemas.openxmlformats.org/officeDocument/2006/relationships" r:id="rId7"/>
          </a:graphicData>
        </a:graphic>
      </p:graphicFrame>
      <p:sp>
        <p:nvSpPr>
          <p:cNvPr id="8" name="TextBox 1"/>
          <p:cNvSpPr txBox="1"/>
          <p:nvPr/>
        </p:nvSpPr>
        <p:spPr>
          <a:xfrm>
            <a:off x="10377545" y="4350327"/>
            <a:ext cx="747648" cy="3463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000" dirty="0">
                <a:latin typeface="Trebuchet MS" panose="020B0603020202020204" pitchFamily="34" charset="0"/>
              </a:rPr>
              <a:t>Liabilities</a:t>
            </a:r>
          </a:p>
        </p:txBody>
      </p:sp>
    </p:spTree>
    <p:extLst>
      <p:ext uri="{BB962C8B-B14F-4D97-AF65-F5344CB8AC3E}">
        <p14:creationId xmlns:p14="http://schemas.microsoft.com/office/powerpoint/2010/main" val="160093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Agenda</a:t>
            </a:r>
          </a:p>
        </p:txBody>
      </p:sp>
      <p:sp>
        <p:nvSpPr>
          <p:cNvPr id="4" name="Rectangle 3"/>
          <p:cNvSpPr txBox="1">
            <a:spLocks noChangeArrowheads="1"/>
          </p:cNvSpPr>
          <p:nvPr/>
        </p:nvSpPr>
        <p:spPr>
          <a:xfrm>
            <a:off x="2438400" y="1706667"/>
            <a:ext cx="8724900" cy="2813082"/>
          </a:xfrm>
          <a:prstGeom prst="rect">
            <a:avLst/>
          </a:prstGeom>
          <a:ln>
            <a:solidFill>
              <a:schemeClr val="tx1"/>
            </a:solid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600"/>
              </a:spcBef>
              <a:spcAft>
                <a:spcPts val="600"/>
              </a:spcAft>
              <a:defRPr/>
            </a:pPr>
            <a:r>
              <a:rPr lang="en-US" sz="2000" noProof="0" dirty="0">
                <a:solidFill>
                  <a:srgbClr val="000000">
                    <a:lumMod val="75000"/>
                  </a:srgbClr>
                </a:solidFill>
                <a:latin typeface="Trebuchet MS" panose="020B0603020202020204" pitchFamily="34" charset="0"/>
                <a:cs typeface="Arial" panose="020B0604020202020204" pitchFamily="34" charset="0"/>
              </a:rPr>
              <a:t>Basic concepts : Asset share and Fund for Future Appropriation (FFA)</a:t>
            </a:r>
          </a:p>
          <a:p>
            <a:pPr algn="just">
              <a:spcBef>
                <a:spcPts val="600"/>
              </a:spcBef>
              <a:spcAft>
                <a:spcPts val="600"/>
              </a:spcAft>
              <a:defRPr/>
            </a:pPr>
            <a:r>
              <a:rPr kumimoji="0" lang="en-US" sz="2000" b="0" u="none" strike="noStrike" kern="1200" cap="none" spc="0" normalizeH="0" baseline="0" dirty="0">
                <a:ln>
                  <a:noFill/>
                </a:ln>
                <a:solidFill>
                  <a:srgbClr val="000000">
                    <a:lumMod val="75000"/>
                  </a:srgbClr>
                </a:solidFill>
                <a:effectLst/>
                <a:uLnTx/>
                <a:uFillTx/>
                <a:latin typeface="Trebuchet MS" panose="020B0603020202020204" pitchFamily="34" charset="0"/>
                <a:cs typeface="Arial" panose="020B0604020202020204" pitchFamily="34" charset="0"/>
              </a:rPr>
              <a:t>Reasons &amp; Implication of </a:t>
            </a:r>
            <a:r>
              <a:rPr lang="en-US" altLang="en-US" sz="2000" kern="0" dirty="0">
                <a:latin typeface="Trebuchet MS" panose="020B0603020202020204" pitchFamily="34" charset="0"/>
              </a:rPr>
              <a:t>debiting priced acquisition expenses from asset share</a:t>
            </a:r>
          </a:p>
          <a:p>
            <a:pPr>
              <a:spcBef>
                <a:spcPts val="600"/>
              </a:spcBef>
              <a:spcAft>
                <a:spcPts val="600"/>
              </a:spcAft>
              <a:defRPr/>
            </a:pPr>
            <a:r>
              <a:rPr lang="en-US" sz="2000" dirty="0">
                <a:solidFill>
                  <a:srgbClr val="000000">
                    <a:lumMod val="75000"/>
                  </a:srgbClr>
                </a:solidFill>
                <a:latin typeface="Trebuchet MS" panose="020B0603020202020204" pitchFamily="34" charset="0"/>
                <a:cs typeface="Arial" panose="020B0604020202020204" pitchFamily="34" charset="0"/>
              </a:rPr>
              <a:t>Expenses of Management and implication of higher than allowed expenses </a:t>
            </a:r>
          </a:p>
          <a:p>
            <a:pPr algn="just">
              <a:spcBef>
                <a:spcPts val="600"/>
              </a:spcBef>
              <a:spcAft>
                <a:spcPts val="600"/>
              </a:spcAft>
              <a:defRPr/>
            </a:pPr>
            <a:r>
              <a:rPr lang="en-US" sz="2000" dirty="0">
                <a:solidFill>
                  <a:srgbClr val="000000">
                    <a:lumMod val="75000"/>
                  </a:srgbClr>
                </a:solidFill>
                <a:latin typeface="Trebuchet MS" panose="020B0603020202020204" pitchFamily="34" charset="0"/>
                <a:cs typeface="Arial" panose="020B0604020202020204" pitchFamily="34" charset="0"/>
              </a:rPr>
              <a:t>FFA in more details : Built up and Allocation</a:t>
            </a:r>
          </a:p>
          <a:p>
            <a:pPr algn="just">
              <a:spcBef>
                <a:spcPts val="600"/>
              </a:spcBef>
              <a:spcAft>
                <a:spcPts val="600"/>
              </a:spcAft>
              <a:defRPr/>
            </a:pPr>
            <a:r>
              <a:rPr lang="en-US" sz="2000" dirty="0">
                <a:solidFill>
                  <a:srgbClr val="000000">
                    <a:lumMod val="75000"/>
                  </a:srgbClr>
                </a:solidFill>
                <a:latin typeface="Trebuchet MS" panose="020B0603020202020204" pitchFamily="34" charset="0"/>
                <a:cs typeface="Arial" panose="020B0604020202020204" pitchFamily="34" charset="0"/>
              </a:rPr>
              <a:t>Solvency management in declining FFA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89014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FFA Built up (1/2)</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7" name="Diagram 6"/>
          <p:cNvGraphicFramePr/>
          <p:nvPr>
            <p:extLst>
              <p:ext uri="{D42A27DB-BD31-4B8C-83A1-F6EECF244321}">
                <p14:modId xmlns:p14="http://schemas.microsoft.com/office/powerpoint/2010/main" val="4118637328"/>
              </p:ext>
            </p:extLst>
          </p:nvPr>
        </p:nvGraphicFramePr>
        <p:xfrm>
          <a:off x="1790700" y="1658436"/>
          <a:ext cx="8610600" cy="489653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297F4574-300C-4590-B068-677F78FCBCD6}"/>
              </a:ext>
            </a:extLst>
          </p:cNvPr>
          <p:cNvSpPr txBox="1"/>
          <p:nvPr/>
        </p:nvSpPr>
        <p:spPr>
          <a:xfrm>
            <a:off x="1790700" y="1347444"/>
            <a:ext cx="8610600" cy="338554"/>
          </a:xfrm>
          <a:prstGeom prst="rect">
            <a:avLst/>
          </a:prstGeom>
          <a:noFill/>
        </p:spPr>
        <p:txBody>
          <a:bodyPr wrap="square" rtlCol="0">
            <a:spAutoFit/>
          </a:bodyPr>
          <a:lstStyle/>
          <a:p>
            <a:pPr marL="285750" indent="-285750">
              <a:buFont typeface="Arial" panose="020B0604020202020204" pitchFamily="34" charset="0"/>
              <a:buChar char="•"/>
            </a:pPr>
            <a:r>
              <a:rPr lang="en-GB" sz="1600" dirty="0">
                <a:latin typeface="Trebuchet MS" panose="020B0603020202020204" pitchFamily="34" charset="0"/>
              </a:rPr>
              <a:t>Depends on sources of surplus are distributed to PHs or maintained within FFA</a:t>
            </a:r>
            <a:endParaRPr lang="en-IN" sz="1600" dirty="0">
              <a:latin typeface="Trebuchet MS" panose="020B0603020202020204" pitchFamily="34" charset="0"/>
            </a:endParaRPr>
          </a:p>
        </p:txBody>
      </p:sp>
    </p:spTree>
    <p:extLst>
      <p:ext uri="{BB962C8B-B14F-4D97-AF65-F5344CB8AC3E}">
        <p14:creationId xmlns:p14="http://schemas.microsoft.com/office/powerpoint/2010/main" val="16154619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FFA Built up (2/2)</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7" name="Diagram 6"/>
          <p:cNvGraphicFramePr/>
          <p:nvPr>
            <p:extLst>
              <p:ext uri="{D42A27DB-BD31-4B8C-83A1-F6EECF244321}">
                <p14:modId xmlns:p14="http://schemas.microsoft.com/office/powerpoint/2010/main" val="2996416589"/>
              </p:ext>
            </p:extLst>
          </p:nvPr>
        </p:nvGraphicFramePr>
        <p:xfrm>
          <a:off x="1790700" y="1275666"/>
          <a:ext cx="8610600" cy="489653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679680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Appropriate level </a:t>
            </a:r>
            <a:r>
              <a:rPr lang="en-US" altLang="en-US" kern="0" dirty="0">
                <a:solidFill>
                  <a:srgbClr val="000000"/>
                </a:solidFill>
                <a:latin typeface="Trebuchet MS" panose="020B0603020202020204" pitchFamily="34" charset="0"/>
              </a:rPr>
              <a:t>of </a:t>
            </a: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FFA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4524315"/>
          </a:xfrm>
          <a:prstGeom prst="rect">
            <a:avLst/>
          </a:prstGeom>
          <a:noFill/>
          <a:ln>
            <a:solidFill>
              <a:schemeClr val="tx1"/>
            </a:solidFill>
          </a:ln>
        </p:spPr>
        <p:txBody>
          <a:bodyPr wrap="square" rtlCol="0">
            <a:spAutoFit/>
          </a:bodyPr>
          <a:lstStyle/>
          <a:p>
            <a:pPr marL="285750" indent="-285750" algn="just">
              <a:buClr>
                <a:schemeClr val="tx1"/>
              </a:buClr>
              <a:buFont typeface="Arial" panose="020B0604020202020204" pitchFamily="34" charset="0"/>
              <a:buChar char="•"/>
            </a:pPr>
            <a:r>
              <a:rPr lang="en-US" sz="1600" dirty="0">
                <a:latin typeface="Trebuchet MS" panose="020B0603020202020204" pitchFamily="34" charset="0"/>
                <a:cs typeface="Arial" pitchFamily="34" charset="0"/>
              </a:rPr>
              <a:t>There is no defined practice or Regulation describing an appropriate level of FFA </a:t>
            </a:r>
          </a:p>
          <a:p>
            <a:pPr marL="285750" indent="-285750" algn="just">
              <a:buClr>
                <a:schemeClr val="tx1"/>
              </a:buClr>
              <a:buFont typeface="Arial" panose="020B0604020202020204" pitchFamily="34" charset="0"/>
              <a:buChar char="•"/>
            </a:pPr>
            <a:endParaRPr lang="en-US" sz="1600" dirty="0">
              <a:latin typeface="Trebuchet MS" panose="020B0603020202020204" pitchFamily="34" charset="0"/>
              <a:cs typeface="Arial" pitchFamily="34" charset="0"/>
            </a:endParaRPr>
          </a:p>
          <a:p>
            <a:pPr marL="285750" indent="-285750" algn="just">
              <a:buClr>
                <a:schemeClr val="tx1"/>
              </a:buClr>
              <a:buFont typeface="Arial" panose="020B0604020202020204" pitchFamily="34" charset="0"/>
              <a:buChar char="•"/>
            </a:pPr>
            <a:r>
              <a:rPr lang="en-US" sz="1600" dirty="0">
                <a:latin typeface="Trebuchet MS" panose="020B0603020202020204" pitchFamily="34" charset="0"/>
                <a:cs typeface="Arial" pitchFamily="34" charset="0"/>
              </a:rPr>
              <a:t>Below points can be considered while determining level of FFA to be maintained:</a:t>
            </a:r>
          </a:p>
          <a:p>
            <a:pPr marL="285750" indent="-285750" algn="just">
              <a:buClr>
                <a:schemeClr val="tx1"/>
              </a:buClr>
              <a:buFont typeface="Arial" panose="020B0604020202020204" pitchFamily="34" charset="0"/>
              <a:buChar char="•"/>
            </a:pPr>
            <a:endParaRPr lang="en-US" sz="1600" dirty="0">
              <a:latin typeface="Trebuchet MS" panose="020B0603020202020204" pitchFamily="34" charset="0"/>
              <a:cs typeface="Arial" pitchFamily="34" charset="0"/>
            </a:endParaRPr>
          </a:p>
          <a:p>
            <a:pPr marL="742950" lvl="1" indent="-285750" algn="just">
              <a:buClr>
                <a:schemeClr val="tx1"/>
              </a:buClr>
              <a:buFont typeface="Arial" panose="020B0604020202020204" pitchFamily="34" charset="0"/>
              <a:buChar char="•"/>
            </a:pPr>
            <a:r>
              <a:rPr lang="en-US" sz="1600" dirty="0">
                <a:latin typeface="Trebuchet MS" panose="020B0603020202020204" pitchFamily="34" charset="0"/>
                <a:cs typeface="Arial" pitchFamily="34" charset="0"/>
              </a:rPr>
              <a:t>FFA is used for supporting solvency. Therefore, FFA can be maintained at a level which helps achieves the solvency target</a:t>
            </a:r>
          </a:p>
          <a:p>
            <a:pPr marL="1200150" lvl="2" indent="-285750" algn="just">
              <a:buClr>
                <a:schemeClr val="tx1"/>
              </a:buClr>
              <a:buFont typeface="Arial" panose="020B0604020202020204" pitchFamily="34" charset="0"/>
              <a:buChar char="•"/>
            </a:pPr>
            <a:r>
              <a:rPr lang="en-US" sz="1600" dirty="0">
                <a:latin typeface="Trebuchet MS" panose="020B0603020202020204" pitchFamily="34" charset="0"/>
                <a:cs typeface="Arial" pitchFamily="34" charset="0"/>
              </a:rPr>
              <a:t>Company should not be over reliable on FFA for higher solvency</a:t>
            </a:r>
          </a:p>
          <a:p>
            <a:pPr marL="1200150" lvl="2" indent="-285750" algn="just">
              <a:buClr>
                <a:schemeClr val="tx1"/>
              </a:buClr>
              <a:buFont typeface="Arial" panose="020B0604020202020204" pitchFamily="34" charset="0"/>
              <a:buChar char="•"/>
            </a:pPr>
            <a:r>
              <a:rPr lang="en-US" sz="1600" dirty="0">
                <a:latin typeface="Trebuchet MS" panose="020B0603020202020204" pitchFamily="34" charset="0"/>
                <a:cs typeface="Arial" pitchFamily="34" charset="0"/>
              </a:rPr>
              <a:t>Should not use FFA for solvency benefit at the cost of policyholder benefit</a:t>
            </a:r>
          </a:p>
          <a:p>
            <a:pPr marL="742950" lvl="1" indent="-285750" algn="just">
              <a:buClr>
                <a:schemeClr val="tx1"/>
              </a:buClr>
              <a:buFont typeface="Arial" panose="020B0604020202020204" pitchFamily="34" charset="0"/>
              <a:buChar char="•"/>
            </a:pPr>
            <a:endParaRPr lang="en-US" sz="1600" dirty="0">
              <a:latin typeface="Trebuchet MS" panose="020B0603020202020204" pitchFamily="34" charset="0"/>
              <a:cs typeface="Arial" pitchFamily="34" charset="0"/>
            </a:endParaRPr>
          </a:p>
          <a:p>
            <a:pPr marL="742950" lvl="1" indent="-285750" algn="just">
              <a:buClr>
                <a:schemeClr val="tx1"/>
              </a:buClr>
              <a:buFont typeface="Arial" panose="020B0604020202020204" pitchFamily="34" charset="0"/>
              <a:buChar char="•"/>
            </a:pPr>
            <a:r>
              <a:rPr lang="en-US" sz="1600" dirty="0">
                <a:latin typeface="Trebuchet MS" panose="020B0603020202020204" pitchFamily="34" charset="0"/>
                <a:cs typeface="Arial" pitchFamily="34" charset="0"/>
              </a:rPr>
              <a:t>PRE is created on declaration of stable bonus rates. Higher level of FFA needs to be maintained to sustain this PRE even in case of adverse events</a:t>
            </a:r>
          </a:p>
          <a:p>
            <a:pPr marL="742950" lvl="1" indent="-285750" algn="just">
              <a:buClr>
                <a:schemeClr val="tx1"/>
              </a:buClr>
              <a:buFont typeface="Arial" panose="020B0604020202020204" pitchFamily="34" charset="0"/>
              <a:buChar char="•"/>
            </a:pPr>
            <a:endParaRPr lang="en-US" sz="1600" dirty="0">
              <a:latin typeface="Trebuchet MS" panose="020B0603020202020204" pitchFamily="34" charset="0"/>
              <a:cs typeface="Arial" pitchFamily="34" charset="0"/>
            </a:endParaRPr>
          </a:p>
          <a:p>
            <a:pPr marL="742950" lvl="1" indent="-285750" algn="just">
              <a:buClr>
                <a:schemeClr val="tx1"/>
              </a:buClr>
              <a:buFont typeface="Arial" panose="020B0604020202020204" pitchFamily="34" charset="0"/>
              <a:buChar char="•"/>
              <a:defRPr/>
            </a:pPr>
            <a:r>
              <a:rPr lang="en-US" sz="1600" dirty="0">
                <a:solidFill>
                  <a:srgbClr val="000000"/>
                </a:solidFill>
                <a:latin typeface="Trebuchet MS" panose="020B0603020202020204" pitchFamily="34" charset="0"/>
                <a:cs typeface="Arial" pitchFamily="34" charset="0"/>
              </a:rPr>
              <a:t>Higher FFA allows greater ability to take risks, e.g. – investment strategy, level of reinsurance required etc. The desired level of risk appetite will guide in deciding the ideal level of FFA</a:t>
            </a:r>
          </a:p>
          <a:p>
            <a:pPr marL="742950" lvl="1" indent="-285750" algn="just">
              <a:buClr>
                <a:schemeClr val="tx1"/>
              </a:buClr>
              <a:buFont typeface="Arial" panose="020B0604020202020204" pitchFamily="34" charset="0"/>
              <a:buChar char="•"/>
              <a:defRPr/>
            </a:pPr>
            <a:endParaRPr lang="en-US" sz="1600" dirty="0">
              <a:solidFill>
                <a:srgbClr val="000000"/>
              </a:solidFill>
              <a:latin typeface="Trebuchet MS" panose="020B0603020202020204" pitchFamily="34" charset="0"/>
              <a:cs typeface="Arial" pitchFamily="34" charset="0"/>
            </a:endParaRPr>
          </a:p>
          <a:p>
            <a:pPr marL="285750" indent="-285750" algn="just">
              <a:buClr>
                <a:schemeClr val="tx1"/>
              </a:buClr>
              <a:buFont typeface="Arial" panose="020B0604020202020204" pitchFamily="34" charset="0"/>
              <a:buChar char="•"/>
              <a:defRPr/>
            </a:pPr>
            <a:r>
              <a:rPr lang="en-US" sz="1600" i="1" dirty="0">
                <a:solidFill>
                  <a:srgbClr val="000000"/>
                </a:solidFill>
                <a:latin typeface="Trebuchet MS" panose="020B0603020202020204" pitchFamily="34" charset="0"/>
                <a:cs typeface="Arial" pitchFamily="34" charset="0"/>
              </a:rPr>
              <a:t>IRDAI “Non-Linked Products Regulations, 2019” requires the Treatment of Fund for future appropriation to be included in the WPC report</a:t>
            </a:r>
          </a:p>
        </p:txBody>
      </p:sp>
    </p:spTree>
    <p:extLst>
      <p:ext uri="{BB962C8B-B14F-4D97-AF65-F5344CB8AC3E}">
        <p14:creationId xmlns:p14="http://schemas.microsoft.com/office/powerpoint/2010/main" val="7404066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Appropriate level </a:t>
            </a:r>
            <a:r>
              <a:rPr lang="en-US" altLang="en-US" kern="0" dirty="0">
                <a:solidFill>
                  <a:srgbClr val="000000"/>
                </a:solidFill>
                <a:latin typeface="Trebuchet MS" panose="020B0603020202020204" pitchFamily="34" charset="0"/>
              </a:rPr>
              <a:t>of </a:t>
            </a: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FFA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3539430"/>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cs typeface="Arial" pitchFamily="34" charset="0"/>
              </a:rPr>
              <a:t>Decision on ideal level of FFA is subjective and requires a lot of expertise and judgment of the management especially the Appointed Actuary</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cs typeface="Arial"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cs typeface="Arial" pitchFamily="34" charset="0"/>
              </a:rPr>
              <a:t>Company needs to have a defined philosophy on the level of FFA to be maintained, e.g. defined level of FFA as a % of Par fund, FFA as a % of RSM etc.</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cs typeface="Arial"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cs typeface="Arial" pitchFamily="34" charset="0"/>
              </a:rPr>
              <a:t>If there is excess FFA, it can be distributed directly or indirectly to policyholders</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cs typeface="Arial"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cs typeface="Arial" pitchFamily="34" charset="0"/>
              </a:rPr>
              <a:t>Company may not want to allocate entire FFA except in case of winding up of the company or closure of participating fund to new business</a:t>
            </a:r>
          </a:p>
          <a:p>
            <a:pPr marL="285750" indent="-285750" algn="just">
              <a:buFont typeface="Arial" panose="020B0604020202020204" pitchFamily="34" charset="0"/>
              <a:buChar char="•"/>
            </a:pPr>
            <a:endParaRPr lang="en-US" sz="1600" dirty="0">
              <a:solidFill>
                <a:srgbClr val="000000"/>
              </a:solidFill>
              <a:latin typeface="Trebuchet MS" panose="020B0603020202020204" pitchFamily="34" charset="0"/>
              <a:cs typeface="Arial" pitchFamily="34" charset="0"/>
            </a:endParaRPr>
          </a:p>
          <a:p>
            <a:pPr marL="285750" indent="-285750" algn="just">
              <a:buFont typeface="Arial" panose="020B0604020202020204" pitchFamily="34" charset="0"/>
              <a:buChar char="•"/>
            </a:pPr>
            <a:r>
              <a:rPr lang="en-US" sz="1600" dirty="0">
                <a:solidFill>
                  <a:srgbClr val="000000"/>
                </a:solidFill>
                <a:latin typeface="Trebuchet MS" panose="020B0603020202020204" pitchFamily="34" charset="0"/>
                <a:cs typeface="Arial" pitchFamily="34" charset="0"/>
              </a:rPr>
              <a:t>Any decision taken needs to maintain a balance between shareholder and policyholder needs</a:t>
            </a:r>
          </a:p>
          <a:p>
            <a:pPr marL="285750" lvl="0" indent="-285750" algn="just">
              <a:buClr>
                <a:srgbClr val="0070C0"/>
              </a:buClr>
              <a:buFont typeface="Wingdings" pitchFamily="2" charset="2"/>
              <a:buChar char="Ø"/>
              <a:defRPr/>
            </a:pPr>
            <a:endParaRPr lang="en-US" sz="1600" dirty="0">
              <a:solidFill>
                <a:srgbClr val="000000"/>
              </a:solidFill>
              <a:latin typeface="Trebuchet MS" panose="020B0603020202020204" pitchFamily="34" charset="0"/>
              <a:cs typeface="Arial" pitchFamily="34" charset="0"/>
            </a:endParaRPr>
          </a:p>
        </p:txBody>
      </p:sp>
    </p:spTree>
    <p:extLst>
      <p:ext uri="{BB962C8B-B14F-4D97-AF65-F5344CB8AC3E}">
        <p14:creationId xmlns:p14="http://schemas.microsoft.com/office/powerpoint/2010/main" val="3966603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4000" kern="0" dirty="0">
                <a:solidFill>
                  <a:srgbClr val="000000"/>
                </a:solidFill>
                <a:latin typeface="Trebuchet MS" panose="020B0603020202020204" pitchFamily="34" charset="0"/>
              </a:rPr>
              <a:t>Methods of Allocation of FFA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09494" y="1409728"/>
            <a:ext cx="8305800" cy="5148000"/>
          </a:xfrm>
          <a:prstGeom prst="rect">
            <a:avLst/>
          </a:prstGeom>
          <a:noFill/>
          <a:ln>
            <a:solidFill>
              <a:schemeClr val="tx1"/>
            </a:solidFill>
          </a:ln>
        </p:spPr>
        <p:txBody>
          <a:bodyPr wrap="square" rtlCol="0">
            <a:spAutoFit/>
          </a:bodyPr>
          <a:lstStyle/>
          <a:p>
            <a:pPr marL="285750" indent="-285750" algn="just">
              <a:buFont typeface="Arial" panose="020B0604020202020204" pitchFamily="34" charset="0"/>
              <a:buChar char="•"/>
            </a:pPr>
            <a:r>
              <a:rPr lang="en-US" sz="1600" dirty="0">
                <a:latin typeface="Trebuchet MS" panose="020B0603020202020204" pitchFamily="34" charset="0"/>
              </a:rPr>
              <a:t>On reaching the threshold limit of FFA, it can be used to:</a:t>
            </a:r>
          </a:p>
          <a:p>
            <a:pPr marL="285750"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Support a higher risk investment strategy</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Change the bonus or smoothing philosophy</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Reduce expenses charged to asset shares</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Offer product with high guarantees</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Sell a loss making product subject to Regulatory approval</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Transfer ‘non-participating’ liabilities and backing assets out of participating fund subject to Regulatory approval, e.g. – reduced paid-up policies’ liabilities</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algn="just"/>
            <a:r>
              <a:rPr lang="en-US" sz="1600" dirty="0">
                <a:latin typeface="Trebuchet MS" panose="020B0603020202020204" pitchFamily="34" charset="0"/>
              </a:rPr>
              <a:t>These are the nature of “indirect” distributions. FFA can also be distributed in a more “direct” way by making:</a:t>
            </a:r>
          </a:p>
          <a:p>
            <a:pPr algn="just"/>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Enhancements to asset shares, and/or</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marL="742950" lvl="1" indent="-285750" algn="just">
              <a:buFont typeface="Arial" panose="020B0604020202020204" pitchFamily="34" charset="0"/>
              <a:buChar char="•"/>
            </a:pPr>
            <a:r>
              <a:rPr lang="en-US" sz="1600" dirty="0">
                <a:latin typeface="Trebuchet MS" panose="020B0603020202020204" pitchFamily="34" charset="0"/>
              </a:rPr>
              <a:t>Additional regular or final bonuses</a:t>
            </a:r>
          </a:p>
          <a:p>
            <a:pPr marL="742950" lvl="1" indent="-285750" algn="just">
              <a:buFont typeface="Arial" panose="020B0604020202020204" pitchFamily="34" charset="0"/>
              <a:buChar char="•"/>
            </a:pPr>
            <a:endParaRPr lang="en-US" sz="1600" dirty="0">
              <a:latin typeface="Trebuchet MS" panose="020B0603020202020204" pitchFamily="34" charset="0"/>
            </a:endParaRPr>
          </a:p>
          <a:p>
            <a:pPr lvl="1" algn="just"/>
            <a:endParaRPr lang="en-US" sz="1600" dirty="0">
              <a:latin typeface="Trebuchet MS" panose="020B0603020202020204" pitchFamily="34" charset="0"/>
            </a:endParaRPr>
          </a:p>
        </p:txBody>
      </p:sp>
    </p:spTree>
    <p:extLst>
      <p:ext uri="{BB962C8B-B14F-4D97-AF65-F5344CB8AC3E}">
        <p14:creationId xmlns:p14="http://schemas.microsoft.com/office/powerpoint/2010/main" val="463164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sz="3800" kern="0" dirty="0">
                <a:solidFill>
                  <a:srgbClr val="000000"/>
                </a:solidFill>
                <a:latin typeface="Trebuchet MS" panose="020B0603020202020204" pitchFamily="34" charset="0"/>
              </a:rPr>
              <a:t>Desirable features of Allocation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2800767"/>
          </a:xfrm>
          <a:prstGeom prst="rect">
            <a:avLst/>
          </a:prstGeom>
          <a:noFill/>
          <a:ln>
            <a:solidFill>
              <a:schemeClr val="tx1"/>
            </a:solidFill>
          </a:ln>
        </p:spPr>
        <p:txBody>
          <a:bodyPr wrap="square" rtlCol="0">
            <a:spAutoFit/>
          </a:bodyPr>
          <a:lstStyle/>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Consistent with Regulations and company’s policy</a:t>
            </a:r>
          </a:p>
          <a:p>
            <a:pPr marL="285750" lvl="0" indent="-285750" algn="just">
              <a:buFont typeface="Arial" panose="020B0604020202020204" pitchFamily="34" charset="0"/>
              <a:buChar char="•"/>
              <a:defRPr/>
            </a:pPr>
            <a:endParaRPr lang="en-US" sz="16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Approved by With Profits Committee and Board</a:t>
            </a:r>
          </a:p>
          <a:p>
            <a:pPr marL="285750" lvl="0" indent="-285750" algn="just">
              <a:buFont typeface="Arial" panose="020B0604020202020204" pitchFamily="34" charset="0"/>
              <a:buChar char="•"/>
              <a:defRPr/>
            </a:pPr>
            <a:endParaRPr lang="en-US" sz="16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Applied consistently across all policyholders</a:t>
            </a:r>
          </a:p>
          <a:p>
            <a:pPr marL="285750" lvl="0" indent="-285750" algn="just">
              <a:buFont typeface="Arial" panose="020B0604020202020204" pitchFamily="34" charset="0"/>
              <a:buChar char="•"/>
              <a:defRPr/>
            </a:pPr>
            <a:endParaRPr lang="en-US" sz="16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Straightforward to implement</a:t>
            </a:r>
          </a:p>
          <a:p>
            <a:pPr marL="285750" lvl="0" indent="-285750" algn="just">
              <a:buFont typeface="Arial" panose="020B0604020202020204" pitchFamily="34" charset="0"/>
              <a:buChar char="•"/>
              <a:defRPr/>
            </a:pPr>
            <a:endParaRPr lang="en-US" sz="16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Easy to explain to policyholders</a:t>
            </a:r>
          </a:p>
          <a:p>
            <a:pPr marL="285750" lvl="0" indent="-285750" algn="just">
              <a:buFont typeface="Arial" panose="020B0604020202020204" pitchFamily="34" charset="0"/>
              <a:buChar char="•"/>
              <a:defRPr/>
            </a:pPr>
            <a:endParaRPr lang="en-US" sz="16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Reflect the contribution made by policyholders to the built up of FFA</a:t>
            </a:r>
          </a:p>
        </p:txBody>
      </p:sp>
    </p:spTree>
    <p:extLst>
      <p:ext uri="{BB962C8B-B14F-4D97-AF65-F5344CB8AC3E}">
        <p14:creationId xmlns:p14="http://schemas.microsoft.com/office/powerpoint/2010/main" val="339312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lvl="0" algn="l">
              <a:defRPr/>
            </a:pPr>
            <a:r>
              <a:rPr lang="en-US" altLang="en-US" kern="0" dirty="0">
                <a:solidFill>
                  <a:srgbClr val="000000"/>
                </a:solidFill>
                <a:latin typeface="Trebuchet MS" panose="020B0603020202020204" pitchFamily="34" charset="0"/>
              </a:rPr>
              <a:t>Factors to be considered</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3970318"/>
          </a:xfrm>
          <a:prstGeom prst="rect">
            <a:avLst/>
          </a:prstGeom>
          <a:noFill/>
          <a:ln>
            <a:solidFill>
              <a:schemeClr val="tx1"/>
            </a:solidFill>
          </a:ln>
        </p:spPr>
        <p:txBody>
          <a:bodyPr wrap="square" rtlCol="0">
            <a:spAutoFit/>
          </a:bodyPr>
          <a:lstStyle/>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Pace of distribution</a:t>
            </a:r>
          </a:p>
          <a:p>
            <a:pPr marL="742950" lvl="1" indent="-285750" algn="just">
              <a:buFont typeface="Arial" panose="020B0604020202020204" pitchFamily="34" charset="0"/>
              <a:buChar char="•"/>
              <a:defRPr/>
            </a:pPr>
            <a:r>
              <a:rPr lang="en-US" sz="1600" dirty="0">
                <a:latin typeface="Trebuchet MS" panose="020B0603020202020204" pitchFamily="34" charset="0"/>
                <a:cs typeface="Arial" pitchFamily="34" charset="0"/>
              </a:rPr>
              <a:t>Distributed too quickly – security of remaining policyholders might be at risk</a:t>
            </a:r>
          </a:p>
          <a:p>
            <a:pPr marL="742950" lvl="1" indent="-285750" algn="just">
              <a:buFont typeface="Arial" panose="020B0604020202020204" pitchFamily="34" charset="0"/>
              <a:buChar char="•"/>
              <a:defRPr/>
            </a:pPr>
            <a:r>
              <a:rPr lang="en-US" sz="1600" dirty="0">
                <a:latin typeface="Trebuchet MS" panose="020B0603020202020204" pitchFamily="34" charset="0"/>
                <a:cs typeface="Arial" pitchFamily="34" charset="0"/>
              </a:rPr>
              <a:t>Distributed too slowly – small number of remaining policies may receive high share of FFA distribution</a:t>
            </a:r>
          </a:p>
          <a:p>
            <a:pPr marL="285750" lvl="0" indent="-285750" algn="just">
              <a:buFont typeface="Arial" panose="020B0604020202020204" pitchFamily="34" charset="0"/>
              <a:buChar char="•"/>
              <a:defRPr/>
            </a:pPr>
            <a:endParaRPr lang="en-US" sz="12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Equitable and fair distribution of surplus between different generations of policyholders</a:t>
            </a:r>
          </a:p>
          <a:p>
            <a:pPr marL="285750" lvl="0" indent="-285750" algn="just">
              <a:buFont typeface="Arial" panose="020B0604020202020204" pitchFamily="34" charset="0"/>
              <a:buChar char="•"/>
              <a:defRPr/>
            </a:pPr>
            <a:endParaRPr lang="en-US" sz="1200" dirty="0">
              <a:latin typeface="Trebuchet MS" panose="020B0603020202020204" pitchFamily="34" charset="0"/>
              <a:cs typeface="Arial" pitchFamily="34" charset="0"/>
            </a:endParaRPr>
          </a:p>
          <a:p>
            <a:pPr marL="285750" indent="-285750" algn="just">
              <a:buFont typeface="Arial" panose="020B0604020202020204" pitchFamily="34" charset="0"/>
              <a:buChar char="•"/>
              <a:defRPr/>
            </a:pPr>
            <a:r>
              <a:rPr lang="en-US" sz="1600" dirty="0">
                <a:solidFill>
                  <a:schemeClr val="tx1"/>
                </a:solidFill>
                <a:latin typeface="Trebuchet MS" panose="020B0603020202020204" pitchFamily="34" charset="0"/>
                <a:cs typeface="Arial" panose="020B0604020202020204" pitchFamily="34" charset="0"/>
              </a:rPr>
              <a:t>IRDAI (Distribution of Surplus) Regulations, 2002 states that the shareholders shall be allocated </a:t>
            </a:r>
            <a:r>
              <a:rPr lang="en-US" sz="1600" i="1" dirty="0">
                <a:solidFill>
                  <a:schemeClr val="tx1"/>
                </a:solidFill>
                <a:latin typeface="Trebuchet MS" panose="020B0603020202020204" pitchFamily="34" charset="0"/>
                <a:cs typeface="Arial" panose="020B0604020202020204" pitchFamily="34" charset="0"/>
              </a:rPr>
              <a:t>“1/9</a:t>
            </a:r>
            <a:r>
              <a:rPr lang="en-US" sz="1600" i="1" baseline="30000" dirty="0">
                <a:solidFill>
                  <a:schemeClr val="tx1"/>
                </a:solidFill>
                <a:latin typeface="Trebuchet MS" panose="020B0603020202020204" pitchFamily="34" charset="0"/>
                <a:cs typeface="Arial" panose="020B0604020202020204" pitchFamily="34" charset="0"/>
              </a:rPr>
              <a:t>th</a:t>
            </a:r>
            <a:r>
              <a:rPr lang="en-US" sz="1600" i="1" dirty="0">
                <a:solidFill>
                  <a:schemeClr val="tx1"/>
                </a:solidFill>
                <a:latin typeface="Trebuchet MS" panose="020B0603020202020204" pitchFamily="34" charset="0"/>
                <a:cs typeface="Arial" panose="020B0604020202020204" pitchFamily="34" charset="0"/>
              </a:rPr>
              <a:t> of the surplus allocated to the participating policyholders”. </a:t>
            </a:r>
            <a:r>
              <a:rPr lang="en-US" sz="1600" dirty="0">
                <a:solidFill>
                  <a:schemeClr val="tx1"/>
                </a:solidFill>
                <a:latin typeface="Trebuchet MS" panose="020B0603020202020204" pitchFamily="34" charset="0"/>
                <a:cs typeface="Arial" panose="020B0604020202020204" pitchFamily="34" charset="0"/>
              </a:rPr>
              <a:t>Hence, any FFA distributed by way of bonus to PHs will result in increase in transfers to SH</a:t>
            </a:r>
          </a:p>
          <a:p>
            <a:pPr marL="285750" lvl="0" indent="-285750" algn="just">
              <a:buFont typeface="Arial" panose="020B0604020202020204" pitchFamily="34" charset="0"/>
              <a:buChar char="•"/>
              <a:defRPr/>
            </a:pPr>
            <a:endParaRPr lang="en-US" sz="12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Supportable investment strategy</a:t>
            </a:r>
          </a:p>
          <a:p>
            <a:pPr marL="285750" lvl="0" indent="-285750" algn="just">
              <a:buFont typeface="Arial" panose="020B0604020202020204" pitchFamily="34" charset="0"/>
              <a:buChar char="•"/>
              <a:defRPr/>
            </a:pPr>
            <a:endParaRPr lang="en-US" sz="1200" dirty="0">
              <a:latin typeface="Trebuchet MS" panose="020B0603020202020204" pitchFamily="34" charset="0"/>
              <a:cs typeface="Arial" pitchFamily="34" charset="0"/>
            </a:endParaRPr>
          </a:p>
          <a:p>
            <a:pPr marL="285750" lvl="0" indent="-285750" algn="just">
              <a:buFont typeface="Arial" panose="020B0604020202020204" pitchFamily="34" charset="0"/>
              <a:buChar char="•"/>
              <a:defRPr/>
            </a:pPr>
            <a:r>
              <a:rPr lang="en-US" sz="1600" dirty="0">
                <a:latin typeface="Trebuchet MS" panose="020B0603020202020204" pitchFamily="34" charset="0"/>
                <a:cs typeface="Arial" pitchFamily="34" charset="0"/>
              </a:rPr>
              <a:t>Extent of smoothing possible on bonus distribution</a:t>
            </a:r>
          </a:p>
          <a:p>
            <a:pPr marL="285750" lvl="0" indent="-285750" algn="just">
              <a:buFont typeface="Arial" panose="020B0604020202020204" pitchFamily="34" charset="0"/>
              <a:buChar char="•"/>
              <a:defRPr/>
            </a:pPr>
            <a:endParaRPr lang="en-US" sz="1200" dirty="0">
              <a:latin typeface="Trebuchet MS" panose="020B0603020202020204" pitchFamily="34" charset="0"/>
              <a:cs typeface="Arial" pitchFamily="34" charset="0"/>
            </a:endParaRPr>
          </a:p>
          <a:p>
            <a:pPr marL="285750" indent="-285750" algn="just">
              <a:buFont typeface="Arial" panose="020B0604020202020204" pitchFamily="34" charset="0"/>
              <a:buChar char="•"/>
              <a:defRPr/>
            </a:pPr>
            <a:r>
              <a:rPr lang="en-US" sz="1600" dirty="0">
                <a:latin typeface="Trebuchet MS" panose="020B0603020202020204" pitchFamily="34" charset="0"/>
                <a:cs typeface="Arial" pitchFamily="34" charset="0"/>
              </a:rPr>
              <a:t>Solvency position after distribution of surplus</a:t>
            </a:r>
          </a:p>
        </p:txBody>
      </p:sp>
    </p:spTree>
    <p:extLst>
      <p:ext uri="{BB962C8B-B14F-4D97-AF65-F5344CB8AC3E}">
        <p14:creationId xmlns:p14="http://schemas.microsoft.com/office/powerpoint/2010/main" val="3526011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584926" y="2699335"/>
            <a:ext cx="9079817"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Bef>
                <a:spcPts val="600"/>
              </a:spcBef>
              <a:spcAft>
                <a:spcPts val="600"/>
              </a:spcAft>
              <a:defRPr/>
            </a:pPr>
            <a:r>
              <a:rPr lang="en-US" sz="4000" dirty="0">
                <a:solidFill>
                  <a:srgbClr val="000000">
                    <a:lumMod val="75000"/>
                  </a:srgbClr>
                </a:solidFill>
                <a:latin typeface="Trebuchet MS" panose="020B0603020202020204" pitchFamily="34" charset="0"/>
                <a:cs typeface="Arial" panose="020B0604020202020204" pitchFamily="34" charset="0"/>
              </a:rPr>
              <a:t>Solvency management in declining FFA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152543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400" kern="0" dirty="0">
                <a:solidFill>
                  <a:schemeClr val="tx1"/>
                </a:solidFill>
                <a:latin typeface="Trebuchet MS" panose="020B0603020202020204" pitchFamily="34" charset="0"/>
              </a:rPr>
              <a:t>Solvency Management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6" y="1793082"/>
            <a:ext cx="8305800" cy="3181833"/>
          </a:xfrm>
          <a:prstGeom prst="rect">
            <a:avLst/>
          </a:prstGeom>
          <a:noFill/>
          <a:ln>
            <a:solidFill>
              <a:schemeClr val="tx1"/>
            </a:solidFill>
          </a:ln>
        </p:spPr>
        <p:txBody>
          <a:bodyPr wrap="square" rtlCol="0">
            <a:spAutoFit/>
          </a:bodyPr>
          <a:lstStyle/>
          <a:p>
            <a:pPr algn="just">
              <a:lnSpc>
                <a:spcPct val="115000"/>
              </a:lnSpc>
            </a:pPr>
            <a:r>
              <a:rPr lang="en-US" altLang="en-US" b="1" kern="0" dirty="0">
                <a:latin typeface="Trebuchet MS" panose="020B0603020202020204" pitchFamily="34" charset="0"/>
              </a:rPr>
              <a:t>With Profits Governance- General Principles:</a:t>
            </a:r>
          </a:p>
          <a:p>
            <a:pPr marL="285750" indent="-285750">
              <a:spcBef>
                <a:spcPts val="0"/>
              </a:spcBef>
              <a:buFont typeface="Arial" panose="020B0604020202020204" pitchFamily="34" charset="0"/>
              <a:buChar char="•"/>
            </a:pPr>
            <a:endParaRPr lang="en-US" altLang="en-US" sz="1600" kern="0" dirty="0">
              <a:latin typeface="Trebuchet MS" panose="020B0603020202020204" pitchFamily="34" charset="0"/>
            </a:endParaRPr>
          </a:p>
          <a:p>
            <a:pPr marL="742950" lvl="1"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meet the contractual obligations to the with-profits policyholders </a:t>
            </a:r>
          </a:p>
          <a:p>
            <a:pPr marL="742950" lvl="1" indent="-285750">
              <a:lnSpc>
                <a:spcPct val="115000"/>
              </a:lnSpc>
              <a:buFont typeface="Arial" panose="020B0604020202020204" pitchFamily="34" charset="0"/>
              <a:buChar char="•"/>
            </a:pP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meet the solvency and capital adequacy as required by IRDAI</a:t>
            </a:r>
          </a:p>
          <a:p>
            <a:pPr marL="742950" lvl="1" indent="-285750">
              <a:lnSpc>
                <a:spcPct val="115000"/>
              </a:lnSpc>
              <a:buFont typeface="Arial" panose="020B0604020202020204" pitchFamily="34" charset="0"/>
              <a:buChar char="•"/>
            </a:pP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treat policyholders fairly and meet the reasonable expectations of with-profits policyholders</a:t>
            </a:r>
          </a:p>
          <a:p>
            <a:pPr marL="742950" lvl="1" indent="-285750">
              <a:lnSpc>
                <a:spcPct val="115000"/>
              </a:lnSpc>
              <a:buFont typeface="Arial" panose="020B0604020202020204" pitchFamily="34" charset="0"/>
              <a:buChar char="•"/>
            </a:pP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maximise the financial returns to the with-profits policyholders and shareholders</a:t>
            </a:r>
          </a:p>
        </p:txBody>
      </p:sp>
    </p:spTree>
    <p:extLst>
      <p:ext uri="{BB962C8B-B14F-4D97-AF65-F5344CB8AC3E}">
        <p14:creationId xmlns:p14="http://schemas.microsoft.com/office/powerpoint/2010/main" val="1412664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400" kern="0" dirty="0">
                <a:solidFill>
                  <a:schemeClr val="tx1"/>
                </a:solidFill>
                <a:latin typeface="Trebuchet MS" panose="020B0603020202020204" pitchFamily="34" charset="0"/>
              </a:rPr>
              <a:t>Solvency Management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09494" y="1420220"/>
            <a:ext cx="8305800" cy="3218766"/>
          </a:xfrm>
          <a:prstGeom prst="rect">
            <a:avLst/>
          </a:prstGeom>
          <a:noFill/>
          <a:ln>
            <a:solidFill>
              <a:schemeClr val="tx1"/>
            </a:solidFill>
          </a:ln>
        </p:spPr>
        <p:txBody>
          <a:bodyPr wrap="square" rtlCol="0">
            <a:spAutoFit/>
          </a:bodyPr>
          <a:lstStyle/>
          <a:p>
            <a:pPr algn="just">
              <a:lnSpc>
                <a:spcPct val="115000"/>
              </a:lnSpc>
            </a:pPr>
            <a:r>
              <a:rPr lang="en-US" altLang="en-US" b="1" kern="0" dirty="0">
                <a:latin typeface="Trebuchet MS" panose="020B0603020202020204" pitchFamily="34" charset="0"/>
              </a:rPr>
              <a:t>Solvency without FFA</a:t>
            </a:r>
          </a:p>
          <a:p>
            <a:pPr algn="just">
              <a:lnSpc>
                <a:spcPct val="115000"/>
              </a:lnSpc>
            </a:pPr>
            <a:endParaRPr lang="en-US" altLang="en-US" b="1" kern="0" dirty="0">
              <a:latin typeface="Trebuchet MS" panose="020B0603020202020204" pitchFamily="34" charset="0"/>
            </a:endParaRPr>
          </a:p>
          <a:p>
            <a:pPr marL="285750" indent="-285750" algn="just">
              <a:lnSpc>
                <a:spcPct val="115000"/>
              </a:lnSpc>
              <a:buFont typeface="Arial" panose="020B0604020202020204" pitchFamily="34" charset="0"/>
              <a:buChar char="•"/>
            </a:pPr>
            <a:r>
              <a:rPr lang="en-IN" sz="1800" dirty="0">
                <a:latin typeface="Trebuchet MS" panose="020B0603020202020204" pitchFamily="34" charset="0"/>
                <a:cs typeface="Times New Roman" panose="02020603050405020304" pitchFamily="18" charset="0"/>
              </a:rPr>
              <a:t>AA Should have regard to whether there is a significant increase in statutory/ realistic solvency (GN 6)</a:t>
            </a:r>
          </a:p>
          <a:p>
            <a:pPr algn="just">
              <a:lnSpc>
                <a:spcPct val="115000"/>
              </a:lnSpc>
            </a:pPr>
            <a:endParaRPr lang="en-US" altLang="en-US" b="1" kern="0" dirty="0">
              <a:latin typeface="Trebuchet MS" panose="020B0603020202020204" pitchFamily="34" charset="0"/>
            </a:endParaRPr>
          </a:p>
          <a:p>
            <a:pPr marL="285750" indent="-285750" algn="just">
              <a:lnSpc>
                <a:spcPct val="115000"/>
              </a:lnSpc>
              <a:buFont typeface="Arial" panose="020B0604020202020204" pitchFamily="34" charset="0"/>
              <a:buChar char="•"/>
            </a:pPr>
            <a:r>
              <a:rPr lang="en-IN" sz="1800" dirty="0">
                <a:effectLst/>
                <a:latin typeface="Trebuchet MS" panose="020B0603020202020204" pitchFamily="34" charset="0"/>
                <a:ea typeface="Calibri" panose="020F0502020204030204" pitchFamily="34" charset="0"/>
                <a:cs typeface="Times New Roman" panose="02020603050405020304" pitchFamily="18" charset="0"/>
              </a:rPr>
              <a:t>What is the current and projected solvency positions with and without FFA?</a:t>
            </a:r>
          </a:p>
          <a:p>
            <a:pPr marL="285750" indent="-285750" algn="just">
              <a:lnSpc>
                <a:spcPct val="115000"/>
              </a:lnSpc>
              <a:buFont typeface="Arial" panose="020B0604020202020204" pitchFamily="34" charset="0"/>
              <a:buChar char="•"/>
            </a:pPr>
            <a:endParaRPr lang="en-IN" sz="1800" dirty="0">
              <a:effectLst/>
              <a:latin typeface="Trebuchet MS" panose="020B0603020202020204" pitchFamily="34" charset="0"/>
              <a:ea typeface="Calibri" panose="020F0502020204030204" pitchFamily="34"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IN" dirty="0">
                <a:latin typeface="Trebuchet MS" panose="020B0603020202020204" pitchFamily="34" charset="0"/>
                <a:ea typeface="Calibri" panose="020F0502020204030204" pitchFamily="34" charset="0"/>
                <a:cs typeface="Times New Roman" panose="02020603050405020304" pitchFamily="18" charset="0"/>
              </a:rPr>
              <a:t>If the current and projected solvency without FFA is acceptable, allocation of FFA is not a concern</a:t>
            </a:r>
            <a:endParaRPr lang="en-IN" sz="1800" dirty="0">
              <a:effectLst/>
              <a:latin typeface="Trebuchet MS" panose="020B0603020202020204" pitchFamily="34" charset="0"/>
              <a:ea typeface="Calibri" panose="020F0502020204030204" pitchFamily="34" charset="0"/>
              <a:cs typeface="Times New Roman" panose="02020603050405020304" pitchFamily="18" charset="0"/>
            </a:endParaRPr>
          </a:p>
          <a:p>
            <a:pPr algn="just">
              <a:lnSpc>
                <a:spcPct val="115000"/>
              </a:lnSpc>
            </a:pPr>
            <a:endParaRPr lang="en-US" altLang="en-US" sz="1600" kern="0" dirty="0">
              <a:latin typeface="Trebuchet MS" panose="020B0603020202020204" pitchFamily="34" charset="0"/>
            </a:endParaRPr>
          </a:p>
        </p:txBody>
      </p:sp>
      <p:sp>
        <p:nvSpPr>
          <p:cNvPr id="7" name="TextBox 6">
            <a:extLst>
              <a:ext uri="{FF2B5EF4-FFF2-40B4-BE49-F238E27FC236}">
                <a16:creationId xmlns:a16="http://schemas.microsoft.com/office/drawing/2014/main" id="{4F7AD38A-5D70-476D-8452-4342E9C91F3D}"/>
              </a:ext>
            </a:extLst>
          </p:cNvPr>
          <p:cNvSpPr txBox="1"/>
          <p:nvPr/>
        </p:nvSpPr>
        <p:spPr>
          <a:xfrm>
            <a:off x="2309494" y="4753323"/>
            <a:ext cx="8305800" cy="1776320"/>
          </a:xfrm>
          <a:prstGeom prst="rect">
            <a:avLst/>
          </a:prstGeom>
          <a:noFill/>
          <a:ln>
            <a:solidFill>
              <a:schemeClr val="tx1"/>
            </a:solidFill>
          </a:ln>
        </p:spPr>
        <p:txBody>
          <a:bodyPr wrap="square" rtlCol="0">
            <a:spAutoFit/>
          </a:bodyPr>
          <a:lstStyle/>
          <a:p>
            <a:pPr algn="just">
              <a:lnSpc>
                <a:spcPct val="115000"/>
              </a:lnSpc>
              <a:spcAft>
                <a:spcPts val="1000"/>
              </a:spcAft>
            </a:pPr>
            <a:r>
              <a:rPr lang="en-IN" b="1" kern="0" dirty="0">
                <a:latin typeface="Trebuchet MS" panose="020B0603020202020204" pitchFamily="34" charset="0"/>
              </a:rPr>
              <a:t>Reserving:</a:t>
            </a:r>
          </a:p>
          <a:p>
            <a:pPr indent="-285750" algn="just">
              <a:lnSpc>
                <a:spcPct val="115000"/>
              </a:lnSpc>
              <a:spcAft>
                <a:spcPts val="1000"/>
              </a:spcAft>
              <a:buFont typeface="Arial" panose="020B0604020202020204" pitchFamily="34" charset="0"/>
              <a:buChar char="•"/>
            </a:pPr>
            <a:r>
              <a:rPr lang="en-IN" sz="1600" dirty="0">
                <a:latin typeface="Trebuchet MS" panose="020B0603020202020204" pitchFamily="34" charset="0"/>
                <a:cs typeface="Times New Roman" panose="02020603050405020304" pitchFamily="18" charset="0"/>
              </a:rPr>
              <a:t>Is the Company allowing appropriate allowance for TB in reserves (</a:t>
            </a:r>
            <a:r>
              <a:rPr lang="en-IN" sz="1600" b="1" dirty="0">
                <a:latin typeface="Trebuchet MS" panose="020B0603020202020204" pitchFamily="34" charset="0"/>
                <a:cs typeface="Times New Roman" panose="02020603050405020304" pitchFamily="18" charset="0"/>
              </a:rPr>
              <a:t>IRDA ALSM     Regulations</a:t>
            </a:r>
            <a:r>
              <a:rPr lang="en-IN" sz="1600" dirty="0">
                <a:latin typeface="Trebuchet MS" panose="020B0603020202020204" pitchFamily="34" charset="0"/>
                <a:cs typeface="Times New Roman" panose="02020603050405020304" pitchFamily="18" charset="0"/>
              </a:rPr>
              <a:t>)? </a:t>
            </a:r>
          </a:p>
          <a:p>
            <a:pPr indent="-285750" algn="just">
              <a:lnSpc>
                <a:spcPct val="115000"/>
              </a:lnSpc>
              <a:spcAft>
                <a:spcPts val="1000"/>
              </a:spcAft>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Appropriate </a:t>
            </a:r>
            <a:r>
              <a:rPr lang="en-IN" sz="1600" dirty="0">
                <a:latin typeface="Trebuchet MS" panose="020B0603020202020204" pitchFamily="34" charset="0"/>
                <a:ea typeface="Calibri" panose="020F0502020204030204" pitchFamily="34" charset="0"/>
                <a:cs typeface="Times New Roman" panose="02020603050405020304" pitchFamily="18" charset="0"/>
              </a:rPr>
              <a:t>allowance for TB in reserves helps g</a:t>
            </a:r>
            <a:r>
              <a:rPr lang="en-IN" sz="1600" dirty="0">
                <a:effectLst/>
                <a:latin typeface="Trebuchet MS" panose="020B0603020202020204" pitchFamily="34" charset="0"/>
                <a:ea typeface="Calibri" panose="020F0502020204030204" pitchFamily="34" charset="0"/>
                <a:cs typeface="Times New Roman" panose="02020603050405020304" pitchFamily="18" charset="0"/>
              </a:rPr>
              <a:t>radual increase in liability and thus protecting the solvency  position against sudden pay-out of future terminal bonus</a:t>
            </a:r>
          </a:p>
        </p:txBody>
      </p:sp>
    </p:spTree>
    <p:extLst>
      <p:ext uri="{BB962C8B-B14F-4D97-AF65-F5344CB8AC3E}">
        <p14:creationId xmlns:p14="http://schemas.microsoft.com/office/powerpoint/2010/main" val="187329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978330" y="2387703"/>
            <a:ext cx="714102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Bef>
                <a:spcPts val="600"/>
              </a:spcBef>
              <a:spcAft>
                <a:spcPts val="600"/>
              </a:spcAft>
              <a:defRPr/>
            </a:pPr>
            <a:r>
              <a:rPr lang="en-US" sz="2500" dirty="0">
                <a:solidFill>
                  <a:srgbClr val="000000">
                    <a:lumMod val="75000"/>
                  </a:srgbClr>
                </a:solidFill>
                <a:latin typeface="Trebuchet MS" panose="020B0603020202020204" pitchFamily="34" charset="0"/>
                <a:cs typeface="Arial" panose="020B0604020202020204" pitchFamily="34" charset="0"/>
              </a:rPr>
              <a:t>Basic concepts : Asset share and Fund for Future Appropriation (FFA)</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550739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Declining Solvency- Courses of action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31269" y="1622961"/>
            <a:ext cx="8305800" cy="3398687"/>
          </a:xfrm>
          <a:prstGeom prst="rect">
            <a:avLst/>
          </a:prstGeom>
          <a:noFill/>
          <a:ln>
            <a:solidFill>
              <a:schemeClr val="tx1"/>
            </a:solidFill>
          </a:ln>
        </p:spPr>
        <p:txBody>
          <a:bodyPr wrap="square" rtlCol="0">
            <a:spAutoFit/>
          </a:bodyPr>
          <a:lstStyle/>
          <a:p>
            <a:pPr algn="just">
              <a:lnSpc>
                <a:spcPct val="115000"/>
              </a:lnSpc>
            </a:pPr>
            <a:r>
              <a:rPr lang="en-IN" b="1" kern="0" dirty="0">
                <a:latin typeface="Trebuchet MS" panose="020B0603020202020204" pitchFamily="34" charset="0"/>
              </a:rPr>
              <a:t>Financial Projection and Stress Testing:</a:t>
            </a:r>
          </a:p>
          <a:p>
            <a:pPr algn="just">
              <a:lnSpc>
                <a:spcPct val="115000"/>
              </a:lnSpc>
            </a:pPr>
            <a:endParaRPr lang="en-IN" sz="1400" b="1" kern="0" dirty="0">
              <a:latin typeface="Trebuchet MS" panose="020B0603020202020204" pitchFamily="34" charset="0"/>
            </a:endParaRPr>
          </a:p>
          <a:p>
            <a:pPr marL="285750" indent="-285750" algn="just">
              <a:lnSpc>
                <a:spcPct val="115000"/>
              </a:lnSpc>
              <a:buFont typeface="Arial" panose="020B0604020202020204" pitchFamily="34" charset="0"/>
              <a:buChar char="•"/>
            </a:pPr>
            <a:endParaRPr lang="en-IN" sz="1400" dirty="0">
              <a:latin typeface="Trebuchet MS" panose="020B0603020202020204" pitchFamily="34"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IN" sz="1600" dirty="0">
                <a:latin typeface="Trebuchet MS" panose="020B0603020202020204" pitchFamily="34" charset="0"/>
                <a:cs typeface="Times New Roman" panose="02020603050405020304" pitchFamily="18" charset="0"/>
              </a:rPr>
              <a:t>Project future FFA considering all future cash-flows including future sales- this should be ongoing process, particularly in the current pandemic situation</a:t>
            </a:r>
          </a:p>
          <a:p>
            <a:pPr marL="285750" indent="-285750" algn="just">
              <a:lnSpc>
                <a:spcPct val="115000"/>
              </a:lnSpc>
              <a:buFont typeface="Arial" panose="020B0604020202020204" pitchFamily="34" charset="0"/>
              <a:buChar char="•"/>
            </a:pPr>
            <a:endParaRPr lang="en-IN" sz="1600" dirty="0">
              <a:latin typeface="Trebuchet MS" panose="020B0603020202020204" pitchFamily="34"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IN" sz="1600" dirty="0">
                <a:latin typeface="Trebuchet MS" panose="020B0603020202020204" pitchFamily="34" charset="0"/>
                <a:cs typeface="Times New Roman" panose="02020603050405020304" pitchFamily="18" charset="0"/>
              </a:rPr>
              <a:t>Stress test the emergence of future profits by changing the future experience under different scenarios – Expenses, lapses, mortality, investment return, Sales</a:t>
            </a:r>
          </a:p>
          <a:p>
            <a:pPr marL="285750" indent="-285750" algn="just">
              <a:lnSpc>
                <a:spcPct val="115000"/>
              </a:lnSpc>
              <a:buFont typeface="Arial" panose="020B0604020202020204" pitchFamily="34" charset="0"/>
              <a:buChar char="•"/>
            </a:pPr>
            <a:endParaRPr lang="en-IN" sz="1600" dirty="0">
              <a:latin typeface="Trebuchet MS" panose="020B0603020202020204" pitchFamily="34" charset="0"/>
              <a:cs typeface="Times New Roman" panose="02020603050405020304" pitchFamily="18" charset="0"/>
            </a:endParaRPr>
          </a:p>
          <a:p>
            <a:pPr marL="285750" indent="-285750" algn="just">
              <a:lnSpc>
                <a:spcPct val="115000"/>
              </a:lnSpc>
              <a:buFont typeface="Arial" panose="020B0604020202020204" pitchFamily="34" charset="0"/>
              <a:buChar char="•"/>
            </a:pPr>
            <a:r>
              <a:rPr lang="en-IN" sz="1600" dirty="0">
                <a:latin typeface="Trebuchet MS" panose="020B0603020202020204" pitchFamily="34" charset="0"/>
                <a:cs typeface="Times New Roman" panose="02020603050405020304" pitchFamily="18" charset="0"/>
              </a:rPr>
              <a:t>Analyse the impact on future solvency position- this</a:t>
            </a:r>
            <a:r>
              <a:rPr lang="en-IN" sz="1600" dirty="0">
                <a:effectLst/>
                <a:latin typeface="Trebuchet MS" panose="020B0603020202020204" pitchFamily="34" charset="0"/>
                <a:ea typeface="Calibri" panose="020F0502020204030204" pitchFamily="34" charset="0"/>
                <a:cs typeface="Times New Roman" panose="02020603050405020304" pitchFamily="18" charset="0"/>
              </a:rPr>
              <a:t> helps in identifying the issues early, so that corrective action can be taken well in advance</a:t>
            </a:r>
          </a:p>
          <a:p>
            <a:pPr marL="285750" indent="-285750" algn="just">
              <a:lnSpc>
                <a:spcPct val="115000"/>
              </a:lnSpc>
              <a:buFont typeface="Arial" panose="020B0604020202020204" pitchFamily="34" charset="0"/>
              <a:buChar char="•"/>
            </a:pPr>
            <a:endParaRPr lang="en-IN" sz="1400" dirty="0">
              <a:effectLst/>
              <a:latin typeface="Trebuchet MS" panose="020B06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8854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Declining Solvency- Courses of action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31269" y="1622961"/>
            <a:ext cx="8305800" cy="4390882"/>
          </a:xfrm>
          <a:prstGeom prst="rect">
            <a:avLst/>
          </a:prstGeom>
          <a:noFill/>
          <a:ln>
            <a:solidFill>
              <a:schemeClr val="tx1"/>
            </a:solidFill>
          </a:ln>
        </p:spPr>
        <p:txBody>
          <a:bodyPr wrap="square" rtlCol="0">
            <a:spAutoFit/>
          </a:bodyPr>
          <a:lstStyle/>
          <a:p>
            <a:pPr algn="just">
              <a:lnSpc>
                <a:spcPct val="115000"/>
              </a:lnSpc>
            </a:pPr>
            <a:r>
              <a:rPr lang="en-IN" b="1" kern="0" dirty="0">
                <a:latin typeface="Trebuchet MS" panose="020B0603020202020204" pitchFamily="34" charset="0"/>
              </a:rPr>
              <a:t>Allocation of surplus:</a:t>
            </a:r>
          </a:p>
          <a:p>
            <a:pPr algn="just">
              <a:lnSpc>
                <a:spcPct val="115000"/>
              </a:lnSpc>
            </a:pPr>
            <a:endParaRPr lang="en-IN" sz="1400" b="1" kern="0" dirty="0">
              <a:latin typeface="Trebuchet MS" panose="020B0603020202020204" pitchFamily="34" charset="0"/>
            </a:endParaRPr>
          </a:p>
          <a:p>
            <a:pPr marL="285750" lvl="0" indent="-285750" algn="just">
              <a:lnSpc>
                <a:spcPct val="115000"/>
              </a:lnSpc>
              <a:spcAft>
                <a:spcPts val="1000"/>
              </a:spcAft>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Treatment of FFA- is it in line with WPC Report ? (</a:t>
            </a:r>
            <a:r>
              <a:rPr lang="en-IN" sz="1600" b="1" dirty="0">
                <a:effectLst/>
                <a:latin typeface="Trebuchet MS" panose="020B0603020202020204" pitchFamily="34" charset="0"/>
                <a:ea typeface="Calibri" panose="020F0502020204030204" pitchFamily="34" charset="0"/>
                <a:cs typeface="Times New Roman" panose="02020603050405020304" pitchFamily="18" charset="0"/>
              </a:rPr>
              <a:t>Prod. Reg. 2019</a:t>
            </a:r>
            <a:r>
              <a:rPr lang="en-IN" sz="1600" dirty="0">
                <a:effectLst/>
                <a:latin typeface="Trebuchet MS" panose="020B0603020202020204" pitchFamily="34" charset="0"/>
                <a:ea typeface="Calibri" panose="020F0502020204030204" pitchFamily="34" charset="0"/>
                <a:cs typeface="Times New Roman" panose="02020603050405020304" pitchFamily="18" charset="0"/>
              </a:rPr>
              <a:t>)</a:t>
            </a:r>
          </a:p>
          <a:p>
            <a:pPr marL="285750" indent="-285750" algn="just">
              <a:lnSpc>
                <a:spcPct val="115000"/>
              </a:lnSpc>
              <a:spcAft>
                <a:spcPts val="1000"/>
              </a:spcAft>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Treatment of FFA- is it in line with PPFM? </a:t>
            </a:r>
          </a:p>
          <a:p>
            <a:pPr marL="285750" indent="-285750" algn="just">
              <a:lnSpc>
                <a:spcPct val="115000"/>
              </a:lnSpc>
              <a:spcAft>
                <a:spcPts val="1000"/>
              </a:spcAft>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Setting Bonus rates- Ratio of asset share to Maturity</a:t>
            </a:r>
            <a:r>
              <a:rPr lang="en-IN" sz="1600" dirty="0">
                <a:latin typeface="Trebuchet MS" panose="020B0603020202020204" pitchFamily="34" charset="0"/>
                <a:ea typeface="Calibri" panose="020F0502020204030204" pitchFamily="34" charset="0"/>
                <a:cs typeface="Times New Roman" panose="02020603050405020304" pitchFamily="18" charset="0"/>
              </a:rPr>
              <a:t>/ Surrender value should be within a specified range as per the bonus philosophy (GN 6)</a:t>
            </a:r>
          </a:p>
          <a:p>
            <a:pPr marL="285750" indent="-285750" algn="just">
              <a:lnSpc>
                <a:spcPct val="115000"/>
              </a:lnSpc>
              <a:spcAft>
                <a:spcPts val="1000"/>
              </a:spcAft>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Is it possible to rationalise </a:t>
            </a:r>
            <a:r>
              <a:rPr lang="en-IN" sz="1600" dirty="0">
                <a:latin typeface="Trebuchet MS" panose="020B0603020202020204" pitchFamily="34" charset="0"/>
                <a:ea typeface="Calibri" panose="020F0502020204030204" pitchFamily="34" charset="0"/>
                <a:cs typeface="Times New Roman" panose="02020603050405020304" pitchFamily="18" charset="0"/>
              </a:rPr>
              <a:t>distribution E.g. Different rates for NB to reflect current interest rates</a:t>
            </a:r>
          </a:p>
          <a:p>
            <a:pPr marL="285750" indent="-285750" algn="just">
              <a:lnSpc>
                <a:spcPct val="115000"/>
              </a:lnSpc>
              <a:spcAft>
                <a:spcPts val="1000"/>
              </a:spcAft>
              <a:buFont typeface="Arial" panose="020B0604020202020204" pitchFamily="34" charset="0"/>
              <a:buChar char="•"/>
            </a:pPr>
            <a:r>
              <a:rPr lang="en-IN" sz="1600" dirty="0">
                <a:latin typeface="Trebuchet MS" panose="020B0603020202020204" pitchFamily="34" charset="0"/>
                <a:ea typeface="Calibri" panose="020F0502020204030204" pitchFamily="34" charset="0"/>
                <a:cs typeface="Times New Roman" panose="02020603050405020304" pitchFamily="18" charset="0"/>
              </a:rPr>
              <a:t>If any particular item of Surplus/deficit do not belong to the Par Fund and should not be re-distributed to either the current/ future generations of policyholders, these items should be specifically identified (GN 6)</a:t>
            </a:r>
          </a:p>
          <a:p>
            <a:pPr marL="285750" indent="-285750" algn="just">
              <a:lnSpc>
                <a:spcPct val="115000"/>
              </a:lnSpc>
              <a:spcAft>
                <a:spcPts val="1000"/>
              </a:spcAft>
              <a:buFont typeface="Arial" panose="020B0604020202020204" pitchFamily="34" charset="0"/>
              <a:buChar char="•"/>
            </a:pPr>
            <a:r>
              <a:rPr lang="en-IN" sz="1600" dirty="0">
                <a:latin typeface="Trebuchet MS" panose="020B0603020202020204" pitchFamily="34" charset="0"/>
                <a:ea typeface="Calibri" panose="020F0502020204030204" pitchFamily="34" charset="0"/>
                <a:cs typeface="Times New Roman" panose="02020603050405020304" pitchFamily="18" charset="0"/>
              </a:rPr>
              <a:t>Misc. Surplus  from various sources including surrender profit- treatment should be in line with  bonus philosophy/practices of the company (GN 6)</a:t>
            </a:r>
          </a:p>
        </p:txBody>
      </p:sp>
    </p:spTree>
    <p:extLst>
      <p:ext uri="{BB962C8B-B14F-4D97-AF65-F5344CB8AC3E}">
        <p14:creationId xmlns:p14="http://schemas.microsoft.com/office/powerpoint/2010/main" val="42006156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7164299"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Declining Solvency- Courses of action</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40146" y="1245747"/>
            <a:ext cx="8490611" cy="5612242"/>
          </a:xfrm>
          <a:prstGeom prst="rect">
            <a:avLst/>
          </a:prstGeom>
          <a:noFill/>
          <a:ln>
            <a:solidFill>
              <a:schemeClr val="tx1"/>
            </a:solidFill>
          </a:ln>
        </p:spPr>
        <p:txBody>
          <a:bodyPr wrap="square" rtlCol="0">
            <a:spAutoFit/>
          </a:bodyPr>
          <a:lstStyle/>
          <a:p>
            <a:pPr>
              <a:lnSpc>
                <a:spcPct val="115000"/>
              </a:lnSpc>
              <a:spcAft>
                <a:spcPts val="1000"/>
              </a:spcAft>
            </a:pPr>
            <a:r>
              <a:rPr lang="en-IN" b="1" kern="0" dirty="0">
                <a:latin typeface="Trebuchet MS" panose="020B0603020202020204" pitchFamily="34" charset="0"/>
              </a:rPr>
              <a:t>Capital and expense management:</a:t>
            </a:r>
          </a:p>
          <a:p>
            <a:pPr marL="285750" lvl="0"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In case solvency is threatened, new business strategy can be revised which will revise the need for surplus and capital</a:t>
            </a:r>
          </a:p>
          <a:p>
            <a:pPr marL="285750" lvl="0" indent="-285750">
              <a:lnSpc>
                <a:spcPct val="115000"/>
              </a:lnSpc>
              <a:buFont typeface="Arial" panose="020B0604020202020204" pitchFamily="34" charset="0"/>
              <a:buChar char="•"/>
            </a:pP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IN" sz="1600" dirty="0">
                <a:latin typeface="Trebuchet MS" panose="020B0603020202020204" pitchFamily="34" charset="0"/>
                <a:ea typeface="Calibri" panose="020F0502020204030204" pitchFamily="34" charset="0"/>
                <a:cs typeface="Times New Roman" panose="02020603050405020304" pitchFamily="18" charset="0"/>
              </a:rPr>
              <a:t>Change in surplus distribution philosophy that will reduce the policyholder benefits. But changes should be gradual so that PRE is maintained- there are practical difficulties</a:t>
            </a:r>
          </a:p>
          <a:p>
            <a:pPr marL="285750" lvl="0" indent="-285750">
              <a:lnSpc>
                <a:spcPct val="115000"/>
              </a:lnSpc>
              <a:buFont typeface="Arial" panose="020B0604020202020204" pitchFamily="34" charset="0"/>
              <a:buChar char="•"/>
            </a:pPr>
            <a:endParaRPr lang="en-IN" sz="1600" dirty="0">
              <a:latin typeface="Trebuchet MS" panose="020B0603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Change in Investment </a:t>
            </a:r>
            <a:r>
              <a:rPr lang="en-IN" sz="1600" dirty="0">
                <a:latin typeface="Trebuchet MS" panose="020B0603020202020204" pitchFamily="34" charset="0"/>
                <a:ea typeface="Calibri" panose="020F0502020204030204" pitchFamily="34" charset="0"/>
                <a:cs typeface="Times New Roman" panose="02020603050405020304" pitchFamily="18" charset="0"/>
              </a:rPr>
              <a:t>philosophy which will influence the investment returns assumed in asset share calculations- is it against With-profit governance principles?</a:t>
            </a:r>
          </a:p>
          <a:p>
            <a:pPr marL="285750" lvl="0" indent="-285750">
              <a:lnSpc>
                <a:spcPct val="115000"/>
              </a:lnSpc>
              <a:buFont typeface="Arial" panose="020B0604020202020204" pitchFamily="34" charset="0"/>
              <a:buChar char="•"/>
            </a:pPr>
            <a:endParaRPr lang="en-IN" sz="1600" dirty="0">
              <a:latin typeface="Trebuchet MS" panose="020B0603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Financial Reinsurance- Restrictions under new accounting standards</a:t>
            </a:r>
          </a:p>
          <a:p>
            <a:pPr marL="285750" lvl="0" indent="-285750">
              <a:lnSpc>
                <a:spcPct val="115000"/>
              </a:lnSpc>
              <a:buFont typeface="Arial" panose="020B0604020202020204" pitchFamily="34" charset="0"/>
              <a:buChar char="•"/>
            </a:pP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Capital injection- But there are constrains because of 90:10 gate- will the Board agrees this?</a:t>
            </a:r>
          </a:p>
          <a:p>
            <a:pPr marL="285750" lvl="0" indent="-285750">
              <a:lnSpc>
                <a:spcPct val="115000"/>
              </a:lnSpc>
              <a:buFont typeface="Arial" panose="020B0604020202020204" pitchFamily="34" charset="0"/>
              <a:buChar char="•"/>
            </a:pPr>
            <a:endParaRPr lang="en-IN" sz="1600" dirty="0">
              <a:latin typeface="Trebuchet MS" panose="020B060302020202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r>
              <a:rPr lang="en-IN" sz="1600" dirty="0">
                <a:effectLst/>
                <a:latin typeface="Trebuchet MS" panose="020B0603020202020204" pitchFamily="34" charset="0"/>
                <a:ea typeface="Calibri" panose="020F0502020204030204" pitchFamily="34" charset="0"/>
                <a:cs typeface="Times New Roman" panose="02020603050405020304" pitchFamily="18" charset="0"/>
              </a:rPr>
              <a:t>Securitisation</a:t>
            </a:r>
          </a:p>
          <a:p>
            <a:pPr marL="285750" lvl="0" indent="-285750">
              <a:lnSpc>
                <a:spcPct val="115000"/>
              </a:lnSpc>
              <a:buFont typeface="Arial" panose="020B0604020202020204" pitchFamily="34" charset="0"/>
              <a:buChar char="•"/>
            </a:pP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a:p>
            <a:pPr marL="285750" lvl="0" indent="-285750">
              <a:lnSpc>
                <a:spcPct val="115000"/>
              </a:lnSpc>
              <a:spcAft>
                <a:spcPts val="1000"/>
              </a:spcAft>
              <a:buFont typeface="Arial" panose="020B0604020202020204" pitchFamily="34" charset="0"/>
              <a:buChar char="•"/>
            </a:pPr>
            <a:r>
              <a:rPr lang="en-IN" sz="1600" dirty="0">
                <a:latin typeface="Trebuchet MS" panose="020B0603020202020204" pitchFamily="34" charset="0"/>
                <a:ea typeface="Calibri" panose="020F0502020204030204" pitchFamily="34" charset="0"/>
                <a:cs typeface="Times New Roman" panose="02020603050405020304" pitchFamily="18" charset="0"/>
              </a:rPr>
              <a:t>Expense allocation to Par fund - is it high ?</a:t>
            </a:r>
            <a:endParaRPr lang="en-IN" sz="1600" dirty="0">
              <a:effectLst/>
              <a:latin typeface="Trebuchet MS" panose="020B0603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57311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4"/>
            <a:srcRect/>
            <a:stretch>
              <a:fillRect/>
            </a:stretch>
          </a:blipFill>
        </p:spPr>
      </p:pic>
      <p:sp>
        <p:nvSpPr>
          <p:cNvPr id="3" name="Rectangle 2"/>
          <p:cNvSpPr txBox="1">
            <a:spLocks noChangeArrowheads="1"/>
          </p:cNvSpPr>
          <p:nvPr/>
        </p:nvSpPr>
        <p:spPr>
          <a:xfrm>
            <a:off x="3124794" y="3185044"/>
            <a:ext cx="7164299" cy="782638"/>
          </a:xfrm>
          <a:prstGeom prst="rect">
            <a:avLst/>
          </a:prstGeom>
          <a:solidFill>
            <a:srgbClr val="0E5D98"/>
          </a:solidFill>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200" kern="0" dirty="0">
                <a:solidFill>
                  <a:schemeClr val="bg1"/>
                </a:solidFill>
                <a:latin typeface="Trebuchet MS" panose="020B0603020202020204" pitchFamily="34" charset="0"/>
              </a:rPr>
              <a:t>Thank You</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4223680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3124794" y="3185044"/>
            <a:ext cx="7164299" cy="782638"/>
          </a:xfrm>
          <a:prstGeom prst="rect">
            <a:avLst/>
          </a:prstGeom>
          <a:solidFill>
            <a:srgbClr val="0E5D98"/>
          </a:solidFill>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sz="3200" kern="0">
                <a:solidFill>
                  <a:schemeClr val="bg1"/>
                </a:solidFill>
                <a:latin typeface="Trebuchet MS" panose="020B0603020202020204" pitchFamily="34" charset="0"/>
              </a:rPr>
              <a:t>Any questions???</a:t>
            </a:r>
            <a:endParaRPr lang="en-US" altLang="en-US" sz="3200" kern="0" dirty="0">
              <a:solidFill>
                <a:schemeClr val="bg1"/>
              </a:solidFill>
              <a:latin typeface="Trebuchet MS" panose="020B0603020202020204" pitchFamily="34" charset="0"/>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2990580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32000" y="463109"/>
            <a:ext cx="84074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Asset Share is accumulation of :</a:t>
            </a:r>
          </a:p>
        </p:txBody>
      </p:sp>
      <p:sp>
        <p:nvSpPr>
          <p:cNvPr id="4" name="Rectangle 3"/>
          <p:cNvSpPr txBox="1">
            <a:spLocks noChangeArrowheads="1"/>
          </p:cNvSpPr>
          <p:nvPr/>
        </p:nvSpPr>
        <p:spPr>
          <a:xfrm>
            <a:off x="2933700" y="1610872"/>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marR="0" lvl="0" indent="0" algn="ctr" defTabSz="914400" rtl="0" eaLnBrk="0" fontAlgn="base" latinLnBrk="0" hangingPunct="0">
              <a:lnSpc>
                <a:spcPct val="100000"/>
              </a:lnSpc>
              <a:spcBef>
                <a:spcPct val="20000"/>
              </a:spcBef>
              <a:spcAft>
                <a:spcPct val="0"/>
              </a:spcAft>
              <a:buClrTx/>
              <a:buSzTx/>
              <a:buFontTx/>
              <a:buNone/>
              <a:tabLst/>
              <a:defRPr/>
            </a:pPr>
            <a:endParaRPr kumimoji="0" lang="en-US" altLang="en-US" sz="3200" b="0" i="0" u="none" strike="noStrike" kern="0" cap="none" spc="0" normalizeH="0" baseline="0" noProof="0" dirty="0">
              <a:ln>
                <a:noFill/>
              </a:ln>
              <a:solidFill>
                <a:srgbClr val="000000"/>
              </a:solidFill>
              <a:effectLst/>
              <a:uLnTx/>
              <a:uFillTx/>
              <a:latin typeface="Times New Roman"/>
              <a:ea typeface="+mn-ea"/>
              <a:cs typeface="+mn-cs"/>
            </a:endParaRPr>
          </a:p>
          <a:p>
            <a:pPr marL="514350" marR="0" lvl="0" indent="-514350" algn="l" defTabSz="914400" rtl="0" eaLnBrk="0" fontAlgn="base" latinLnBrk="0" hangingPunct="0">
              <a:lnSpc>
                <a:spcPct val="100000"/>
              </a:lnSpc>
              <a:spcBef>
                <a:spcPct val="20000"/>
              </a:spcBef>
              <a:spcAft>
                <a:spcPct val="0"/>
              </a:spcAft>
              <a:buClrTx/>
              <a:buSzTx/>
              <a:buFont typeface="+mj-lt"/>
              <a:buAutoNum type="arabicPeriod"/>
              <a:tabLst/>
              <a:defRPr/>
            </a:pPr>
            <a:endParaRPr kumimoji="0" lang="en-US" altLang="en-US" sz="3200" b="0" i="0" u="none" strike="noStrike" kern="0" cap="none" spc="0" normalizeH="0" baseline="0" noProof="0" dirty="0">
              <a:ln>
                <a:noFill/>
              </a:ln>
              <a:solidFill>
                <a:srgbClr val="000000"/>
              </a:solidFill>
              <a:effectLst/>
              <a:uLnTx/>
              <a:uFillTx/>
              <a:latin typeface="Times New Roman"/>
              <a:ea typeface="+mn-ea"/>
              <a:cs typeface="+mn-cs"/>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8" name="Diagram 7"/>
          <p:cNvGraphicFramePr/>
          <p:nvPr/>
        </p:nvGraphicFramePr>
        <p:xfrm>
          <a:off x="2032000" y="1176867"/>
          <a:ext cx="8128000" cy="49191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2123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057400" y="307754"/>
            <a:ext cx="8610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Uses of Asset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graphicFrame>
        <p:nvGraphicFramePr>
          <p:cNvPr id="12" name="Diagram 11"/>
          <p:cNvGraphicFramePr/>
          <p:nvPr/>
        </p:nvGraphicFramePr>
        <p:xfrm>
          <a:off x="2057400" y="1371600"/>
          <a:ext cx="8610600" cy="33528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01624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2">
            <a:extLst>
              <a:ext uri="{FF2B5EF4-FFF2-40B4-BE49-F238E27FC236}">
                <a16:creationId xmlns:a16="http://schemas.microsoft.com/office/drawing/2014/main" id="{F0A48D5A-6AEC-46F9-BF26-649F6F9EC427}"/>
              </a:ext>
            </a:extLst>
          </p:cNvPr>
          <p:cNvSpPr txBox="1">
            <a:spLocks noChangeArrowheads="1"/>
          </p:cNvSpPr>
          <p:nvPr/>
        </p:nvSpPr>
        <p:spPr>
          <a:xfrm>
            <a:off x="2514600" y="463109"/>
            <a:ext cx="7696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latin typeface="Trebuchet MS" panose="020B0603020202020204" pitchFamily="34" charset="0"/>
              </a:rPr>
              <a:t>FFA: excess of par assets over liabilities </a:t>
            </a:r>
          </a:p>
        </p:txBody>
      </p:sp>
      <p:graphicFrame>
        <p:nvGraphicFramePr>
          <p:cNvPr id="7" name="Table 6">
            <a:extLst>
              <a:ext uri="{FF2B5EF4-FFF2-40B4-BE49-F238E27FC236}">
                <a16:creationId xmlns:a16="http://schemas.microsoft.com/office/drawing/2014/main" id="{6081977B-B04D-4018-815D-B4643FFEF7FF}"/>
              </a:ext>
            </a:extLst>
          </p:cNvPr>
          <p:cNvGraphicFramePr>
            <a:graphicFrameLocks noGrp="1"/>
          </p:cNvGraphicFramePr>
          <p:nvPr>
            <p:extLst>
              <p:ext uri="{D42A27DB-BD31-4B8C-83A1-F6EECF244321}">
                <p14:modId xmlns:p14="http://schemas.microsoft.com/office/powerpoint/2010/main" val="448244940"/>
              </p:ext>
            </p:extLst>
          </p:nvPr>
        </p:nvGraphicFramePr>
        <p:xfrm>
          <a:off x="4225836" y="1809201"/>
          <a:ext cx="1524000" cy="3276600"/>
        </p:xfrm>
        <a:graphic>
          <a:graphicData uri="http://schemas.openxmlformats.org/drawingml/2006/table">
            <a:tbl>
              <a:tblPr/>
              <a:tblGrid>
                <a:gridCol w="1524000">
                  <a:extLst>
                    <a:ext uri="{9D8B030D-6E8A-4147-A177-3AD203B41FA5}">
                      <a16:colId xmlns:a16="http://schemas.microsoft.com/office/drawing/2014/main" val="4207206556"/>
                    </a:ext>
                  </a:extLst>
                </a:gridCol>
              </a:tblGrid>
              <a:tr h="3276600">
                <a:tc>
                  <a:txBody>
                    <a:bodyPr/>
                    <a:lstStyle/>
                    <a:p>
                      <a:pPr algn="ctr" fontAlgn="ctr"/>
                      <a:r>
                        <a:rPr lang="en-US" sz="2800" b="0" i="0" u="none" strike="noStrike" dirty="0">
                          <a:solidFill>
                            <a:srgbClr val="000000"/>
                          </a:solidFill>
                          <a:effectLst/>
                          <a:latin typeface="Trebuchet MS" panose="020B0603020202020204" pitchFamily="34" charset="0"/>
                        </a:rPr>
                        <a:t>Par Fund Assets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93671385"/>
                  </a:ext>
                </a:extLst>
              </a:tr>
            </a:tbl>
          </a:graphicData>
        </a:graphic>
      </p:graphicFrame>
      <p:graphicFrame>
        <p:nvGraphicFramePr>
          <p:cNvPr id="8" name="Table 7">
            <a:extLst>
              <a:ext uri="{FF2B5EF4-FFF2-40B4-BE49-F238E27FC236}">
                <a16:creationId xmlns:a16="http://schemas.microsoft.com/office/drawing/2014/main" id="{B826B942-A43E-41A3-B2D9-846A5E79DF21}"/>
              </a:ext>
            </a:extLst>
          </p:cNvPr>
          <p:cNvGraphicFramePr>
            <a:graphicFrameLocks noGrp="1"/>
          </p:cNvGraphicFramePr>
          <p:nvPr>
            <p:extLst>
              <p:ext uri="{D42A27DB-BD31-4B8C-83A1-F6EECF244321}">
                <p14:modId xmlns:p14="http://schemas.microsoft.com/office/powerpoint/2010/main" val="889419500"/>
              </p:ext>
            </p:extLst>
          </p:nvPr>
        </p:nvGraphicFramePr>
        <p:xfrm>
          <a:off x="6588036" y="1809200"/>
          <a:ext cx="1676400" cy="3276601"/>
        </p:xfrm>
        <a:graphic>
          <a:graphicData uri="http://schemas.openxmlformats.org/drawingml/2006/table">
            <a:tbl>
              <a:tblPr/>
              <a:tblGrid>
                <a:gridCol w="1676400">
                  <a:extLst>
                    <a:ext uri="{9D8B030D-6E8A-4147-A177-3AD203B41FA5}">
                      <a16:colId xmlns:a16="http://schemas.microsoft.com/office/drawing/2014/main" val="7173489"/>
                    </a:ext>
                  </a:extLst>
                </a:gridCol>
              </a:tblGrid>
              <a:tr h="1112131">
                <a:tc>
                  <a:txBody>
                    <a:bodyPr/>
                    <a:lstStyle/>
                    <a:p>
                      <a:pPr algn="ctr" fontAlgn="ctr"/>
                      <a:r>
                        <a:rPr lang="en-US" sz="2800" b="0" i="0" u="none" strike="noStrike" dirty="0">
                          <a:solidFill>
                            <a:srgbClr val="000000"/>
                          </a:solidFill>
                          <a:effectLst/>
                          <a:latin typeface="Trebuchet MS" panose="020B0603020202020204" pitchFamily="34" charset="0"/>
                        </a:rPr>
                        <a:t>FFA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872187043"/>
                  </a:ext>
                </a:extLst>
              </a:tr>
              <a:tr h="2164470">
                <a:tc>
                  <a:txBody>
                    <a:bodyPr/>
                    <a:lstStyle/>
                    <a:p>
                      <a:pPr algn="ctr" fontAlgn="ctr"/>
                      <a:r>
                        <a:rPr lang="en-US" sz="2800" b="0" i="0" u="none" strike="noStrike" dirty="0">
                          <a:solidFill>
                            <a:srgbClr val="000000"/>
                          </a:solidFill>
                          <a:effectLst/>
                          <a:latin typeface="Trebuchet MS" panose="020B0603020202020204" pitchFamily="34" charset="0"/>
                        </a:rPr>
                        <a:t>Liabilities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extLst>
                  <a:ext uri="{0D108BD9-81ED-4DB2-BD59-A6C34878D82A}">
                    <a16:rowId xmlns:a16="http://schemas.microsoft.com/office/drawing/2014/main" val="3111259812"/>
                  </a:ext>
                </a:extLst>
              </a:tr>
            </a:tbl>
          </a:graphicData>
        </a:graphic>
      </p:graphicFrame>
    </p:spTree>
    <p:extLst>
      <p:ext uri="{BB962C8B-B14F-4D97-AF65-F5344CB8AC3E}">
        <p14:creationId xmlns:p14="http://schemas.microsoft.com/office/powerpoint/2010/main" val="392217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12126" y="2387703"/>
            <a:ext cx="866067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just">
              <a:spcBef>
                <a:spcPts val="600"/>
              </a:spcBef>
              <a:spcAft>
                <a:spcPts val="600"/>
              </a:spcAft>
              <a:defRPr/>
            </a:pPr>
            <a:r>
              <a:rPr lang="en-US" sz="2800" dirty="0">
                <a:solidFill>
                  <a:srgbClr val="000000">
                    <a:lumMod val="75000"/>
                  </a:srgbClr>
                </a:solidFill>
                <a:latin typeface="Trebuchet MS" panose="020B0603020202020204" pitchFamily="34" charset="0"/>
                <a:cs typeface="Arial" panose="020B0604020202020204" pitchFamily="34" charset="0"/>
              </a:rPr>
              <a:t>Reasons &amp; Implication of </a:t>
            </a:r>
            <a:r>
              <a:rPr lang="en-US" altLang="en-US" sz="2800" kern="0" dirty="0">
                <a:latin typeface="Trebuchet MS" panose="020B0603020202020204" pitchFamily="34" charset="0"/>
              </a:rPr>
              <a:t>debiting priced acquisition expenses from asset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Tree>
    <p:extLst>
      <p:ext uri="{BB962C8B-B14F-4D97-AF65-F5344CB8AC3E}">
        <p14:creationId xmlns:p14="http://schemas.microsoft.com/office/powerpoint/2010/main" val="3431732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1994064" y="1311061"/>
            <a:ext cx="9056557" cy="4592026"/>
          </a:xfrm>
          <a:prstGeom prst="rect">
            <a:avLst/>
          </a:prstGeom>
          <a:noFill/>
          <a:ln>
            <a:solidFill>
              <a:schemeClr val="tx1"/>
            </a:solidFill>
          </a:ln>
        </p:spPr>
        <p:txBody>
          <a:bodyPr wrap="square" rtlCol="0">
            <a:spAutoFit/>
          </a:bodyPr>
          <a:lstStyle/>
          <a:p>
            <a:pPr marL="342900" indent="-342900" eaLnBrk="0" fontAlgn="base" hangingPunct="0">
              <a:spcBef>
                <a:spcPct val="20000"/>
              </a:spcBef>
              <a:spcAft>
                <a:spcPct val="0"/>
              </a:spcAft>
              <a:buFont typeface="Arial" panose="020B0604020202020204" pitchFamily="34" charset="0"/>
              <a:buChar char="•"/>
              <a:defRPr/>
            </a:pPr>
            <a:r>
              <a:rPr lang="en-US" altLang="en-US" sz="2000" kern="0" dirty="0">
                <a:solidFill>
                  <a:srgbClr val="000000"/>
                </a:solidFill>
                <a:latin typeface="Trebuchet MS" panose="020B0603020202020204" pitchFamily="34" charset="0"/>
              </a:rPr>
              <a:t>Guidance Note (GN)6 :Management of participating life insurance business with reference to distribution of surplus </a:t>
            </a:r>
            <a:r>
              <a:rPr lang="en-US" altLang="en-US" sz="2800" kern="0" dirty="0">
                <a:solidFill>
                  <a:srgbClr val="000000"/>
                </a:solidFill>
                <a:latin typeface="Trebuchet MS" panose="020B0603020202020204" pitchFamily="34" charset="0"/>
              </a:rPr>
              <a:t>– </a:t>
            </a:r>
            <a:r>
              <a:rPr lang="en-US" altLang="en-US" sz="1600" kern="0" dirty="0">
                <a:solidFill>
                  <a:srgbClr val="000000"/>
                </a:solidFill>
                <a:latin typeface="Trebuchet MS" panose="020B0603020202020204" pitchFamily="34" charset="0"/>
              </a:rPr>
              <a:t>suggests expenses being charged to the asset share should be consistent to what has been illustrated to the policyholders</a:t>
            </a:r>
          </a:p>
          <a:p>
            <a:pPr marL="285750" marR="0" lvl="0"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altLang="en-US" sz="2000" b="0" i="0" u="none" strike="noStrike" kern="0" cap="none" spc="0" normalizeH="0" baseline="0" noProof="0" dirty="0">
                <a:ln>
                  <a:noFill/>
                </a:ln>
                <a:effectLst/>
                <a:uLnTx/>
                <a:uFillTx/>
                <a:latin typeface="Trebuchet MS" panose="020B0603020202020204" pitchFamily="34" charset="0"/>
                <a:ea typeface="+mn-ea"/>
                <a:cs typeface="+mn-cs"/>
              </a:rPr>
              <a:t>Expenses of Management (EOM) regulations </a:t>
            </a:r>
            <a:r>
              <a:rPr kumimoji="0" lang="en-US" altLang="en-US" sz="2800" b="0" i="0" u="none" strike="noStrike" kern="0" cap="none" spc="0" normalizeH="0" baseline="0" noProof="0" dirty="0">
                <a:ln>
                  <a:noFill/>
                </a:ln>
                <a:effectLst/>
                <a:uLnTx/>
                <a:uFillTx/>
                <a:latin typeface="Trebuchet MS" panose="020B0603020202020204" pitchFamily="34" charset="0"/>
                <a:ea typeface="+mn-ea"/>
                <a:cs typeface="+mn-cs"/>
              </a:rPr>
              <a:t>–</a:t>
            </a:r>
          </a:p>
          <a:p>
            <a:pPr marL="742950" lvl="1" indent="-285750" eaLnBrk="0" fontAlgn="base" hangingPunct="0">
              <a:spcBef>
                <a:spcPct val="20000"/>
              </a:spcBef>
              <a:spcAft>
                <a:spcPct val="0"/>
              </a:spcAft>
              <a:buFont typeface="Arial" panose="020B0604020202020204" pitchFamily="34" charset="0"/>
              <a:buChar char="•"/>
              <a:defRPr/>
            </a:pPr>
            <a:r>
              <a:rPr lang="en-US" altLang="en-US" sz="1600" kern="0" dirty="0">
                <a:latin typeface="Trebuchet MS" panose="020B0603020202020204" pitchFamily="34" charset="0"/>
              </a:rPr>
              <a:t>specifies maximum expenses that can be spent by a life insurance company in India, exemption conditions and actions for non-compliance</a:t>
            </a:r>
          </a:p>
          <a:p>
            <a:pPr marL="742950" lvl="1" indent="-285750" eaLnBrk="0" fontAlgn="base" hangingPunct="0">
              <a:spcBef>
                <a:spcPct val="20000"/>
              </a:spcBef>
              <a:spcAft>
                <a:spcPct val="0"/>
              </a:spcAft>
              <a:buFont typeface="Arial" panose="020B0604020202020204" pitchFamily="34" charset="0"/>
              <a:buChar char="•"/>
              <a:defRPr/>
            </a:pPr>
            <a:r>
              <a:rPr lang="en-US" altLang="en-US" sz="1600" kern="0" dirty="0">
                <a:latin typeface="Trebuchet MS" panose="020B0603020202020204" pitchFamily="34" charset="0"/>
              </a:rPr>
              <a:t>requires insurers to have Board approved expense allocation policy.</a:t>
            </a:r>
          </a:p>
          <a:p>
            <a:pPr marL="742950" lvl="1" indent="-285750" eaLnBrk="0" fontAlgn="base" hangingPunct="0">
              <a:spcBef>
                <a:spcPct val="20000"/>
              </a:spcBef>
              <a:spcAft>
                <a:spcPct val="0"/>
              </a:spcAft>
              <a:buFont typeface="Arial" panose="020B0604020202020204" pitchFamily="34" charset="0"/>
              <a:buChar char="•"/>
              <a:defRPr/>
            </a:pPr>
            <a:r>
              <a:rPr lang="en-US" altLang="en-US" sz="1600" kern="0" dirty="0">
                <a:latin typeface="Trebuchet MS" panose="020B0603020202020204" pitchFamily="34" charset="0"/>
              </a:rPr>
              <a:t>policy needs to be reviewed annually and primarily covers policy around which expenses to be allocated to various segments and basis/manner of allocation</a:t>
            </a:r>
          </a:p>
          <a:p>
            <a:pPr marL="285750" marR="0" lvl="0" indent="-285750" algn="l" defTabSz="914400" rtl="0" eaLnBrk="0" fontAlgn="base" latinLnBrk="0" hangingPunct="0">
              <a:lnSpc>
                <a:spcPct val="100000"/>
              </a:lnSpc>
              <a:spcBef>
                <a:spcPts val="1200"/>
              </a:spcBef>
              <a:spcAft>
                <a:spcPct val="0"/>
              </a:spcAft>
              <a:buClrTx/>
              <a:buSzTx/>
              <a:buFont typeface="Arial" panose="020B0604020202020204" pitchFamily="34" charset="0"/>
              <a:buChar char="•"/>
              <a:tabLs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 IRDAI (Non-Linked Insurance Products) Regulations 2019 – </a:t>
            </a: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Expenses charged to asset share shall be determined by the Appointed Actuary. Expenses charged to the With Profit fund and its appropriateness shall be disclosed to the With Profit Committee</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2000" b="0" i="1"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p:txBody>
      </p:sp>
      <p:sp>
        <p:nvSpPr>
          <p:cNvPr id="7" name="Rectangle 2"/>
          <p:cNvSpPr txBox="1">
            <a:spLocks noChangeArrowheads="1"/>
          </p:cNvSpPr>
          <p:nvPr/>
        </p:nvSpPr>
        <p:spPr>
          <a:xfrm>
            <a:off x="1994064" y="306353"/>
            <a:ext cx="8634548"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chemeClr val="tx1"/>
                </a:solidFill>
                <a:effectLst/>
                <a:uLnTx/>
                <a:uFillTx/>
                <a:latin typeface="Trebuchet MS" panose="020B0603020202020204" pitchFamily="34" charset="0"/>
                <a:ea typeface="+mj-ea"/>
                <a:cs typeface="+mj-cs"/>
              </a:rPr>
              <a:t>Expense Related Relevant Regulations &amp; Professional Guidance </a:t>
            </a:r>
          </a:p>
        </p:txBody>
      </p:sp>
    </p:spTree>
    <p:extLst>
      <p:ext uri="{BB962C8B-B14F-4D97-AF65-F5344CB8AC3E}">
        <p14:creationId xmlns:p14="http://schemas.microsoft.com/office/powerpoint/2010/main" val="903897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7280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320637" y="345542"/>
            <a:ext cx="83058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200" b="0" i="0" u="none" strike="noStrike" kern="0" cap="none" spc="0" normalizeH="0" baseline="0" noProof="0" dirty="0">
                <a:ln>
                  <a:noFill/>
                </a:ln>
                <a:solidFill>
                  <a:srgbClr val="000000"/>
                </a:solidFill>
                <a:effectLst/>
                <a:uLnTx/>
                <a:uFillTx/>
                <a:latin typeface="Trebuchet MS" panose="020B0603020202020204" pitchFamily="34" charset="0"/>
                <a:ea typeface="+mj-ea"/>
                <a:cs typeface="+mj-cs"/>
              </a:rPr>
              <a:t>Acquisition Expenses Charged to Asset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TextBox 5"/>
          <p:cNvSpPr txBox="1"/>
          <p:nvPr/>
        </p:nvSpPr>
        <p:spPr>
          <a:xfrm>
            <a:off x="2320637" y="1337188"/>
            <a:ext cx="8305800" cy="2308324"/>
          </a:xfrm>
          <a:prstGeom prst="rect">
            <a:avLst/>
          </a:prstGeom>
          <a:no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Policyholder Reasonable Expectation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Level of acquisition expenses should be known with greater certainty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It would be unreasonable to charge higher acquisition expenses than provided in benefit illustrations given the timing of expense is just after the sale of the policy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Charging higher than expected expenses could result in bad publicity </a:t>
            </a:r>
          </a:p>
        </p:txBody>
      </p:sp>
      <p:sp>
        <p:nvSpPr>
          <p:cNvPr id="7" name="TextBox 6"/>
          <p:cNvSpPr txBox="1"/>
          <p:nvPr/>
        </p:nvSpPr>
        <p:spPr>
          <a:xfrm>
            <a:off x="2320637" y="3964637"/>
            <a:ext cx="8305800" cy="1877437"/>
          </a:xfrm>
          <a:prstGeom prst="rect">
            <a:avLst/>
          </a:prstGeom>
          <a:noFill/>
          <a:ln>
            <a:solidFill>
              <a:schemeClr val="tx1"/>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Fairness of Treatment between different generation of Policyholder</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srgbClr val="000000"/>
                </a:solidFill>
                <a:effectLst/>
                <a:uLnTx/>
                <a:uFillTx/>
                <a:latin typeface="Trebuchet MS" panose="020B0603020202020204" pitchFamily="34" charset="0"/>
                <a:ea typeface="+mn-ea"/>
                <a:cs typeface="+mn-cs"/>
              </a:rPr>
              <a:t>As asset share of older cohort of policyholders was debited by pricing acquisition expenses hence it would be unfair to charge actual (higher) acquisition expenses from the current or new policyholders</a:t>
            </a:r>
          </a:p>
        </p:txBody>
      </p:sp>
    </p:spTree>
    <p:extLst>
      <p:ext uri="{BB962C8B-B14F-4D97-AF65-F5344CB8AC3E}">
        <p14:creationId xmlns:p14="http://schemas.microsoft.com/office/powerpoint/2010/main" val="742609197"/>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TotalTime>
  <Words>2808</Words>
  <Application>Microsoft Office PowerPoint</Application>
  <PresentationFormat>Widescreen</PresentationFormat>
  <Paragraphs>395</Paragraphs>
  <Slides>34</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Bahamas</vt:lpstr>
      <vt:lpstr>Calibri</vt:lpstr>
      <vt:lpstr>Garamond</vt:lpstr>
      <vt:lpstr>Times New Roman</vt:lpstr>
      <vt:lpstr>Trebuchet MS</vt:lpstr>
      <vt:lpstr>Wingdings</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Agarwal, Pallavi</dc:creator>
  <cp:lastModifiedBy>Author</cp:lastModifiedBy>
  <cp:revision>127</cp:revision>
  <dcterms:created xsi:type="dcterms:W3CDTF">2021-01-07T12:02:56Z</dcterms:created>
  <dcterms:modified xsi:type="dcterms:W3CDTF">2021-01-20T07:30:28Z</dcterms:modified>
</cp:coreProperties>
</file>