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61" r:id="rId2"/>
    <p:sldId id="262" r:id="rId3"/>
    <p:sldId id="264" r:id="rId4"/>
    <p:sldId id="263" r:id="rId5"/>
    <p:sldId id="265" r:id="rId6"/>
    <p:sldId id="266" r:id="rId7"/>
    <p:sldId id="294" r:id="rId8"/>
    <p:sldId id="295" r:id="rId9"/>
    <p:sldId id="267" r:id="rId10"/>
    <p:sldId id="268" r:id="rId11"/>
    <p:sldId id="270" r:id="rId12"/>
    <p:sldId id="271" r:id="rId13"/>
    <p:sldId id="272" r:id="rId14"/>
    <p:sldId id="273" r:id="rId15"/>
    <p:sldId id="296" r:id="rId16"/>
    <p:sldId id="297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98" r:id="rId29"/>
    <p:sldId id="288" r:id="rId30"/>
    <p:sldId id="290" r:id="rId31"/>
    <p:sldId id="29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>
        <p:scale>
          <a:sx n="60" d="100"/>
          <a:sy n="60" d="100"/>
        </p:scale>
        <p:origin x="-90" y="8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pPr/>
              <a:t>19-01-2021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1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60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54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855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6B6BB-6A48-4BCA-90E7-FF601ED3B08B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1"/>
            <a:ext cx="105918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Case </a:t>
            </a:r>
            <a:r>
              <a:rPr lang="es-UY" altLang="en-US" sz="3600" b="1" kern="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Study</a:t>
            </a:r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4 </a:t>
            </a:r>
            <a:r>
              <a:rPr lang="es-UY" altLang="en-US" sz="3600" b="1" kern="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Life</a:t>
            </a:r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Technical</a:t>
            </a:r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(</a:t>
            </a:r>
            <a:r>
              <a:rPr lang="es-UY" altLang="en-US" sz="3600" b="1" kern="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Group</a:t>
            </a:r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2)</a:t>
            </a:r>
            <a:endParaRPr lang="es-ES" altLang="en-US" sz="3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Guide :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Balachandra</a:t>
            </a:r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Joshi</a:t>
            </a:r>
            <a:endParaRPr lang="en-US" altLang="en-US" sz="20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algn="l"/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Presented By : </a:t>
            </a:r>
          </a:p>
          <a:p>
            <a:pPr marL="457200" indent="-457200" algn="l">
              <a:buAutoNum type="arabicPeriod"/>
            </a:pPr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Amit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Khurana</a:t>
            </a:r>
            <a:endParaRPr lang="en-US" altLang="en-US" sz="2000" b="1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altLang="en-US" sz="2000" b="1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Palash</a:t>
            </a:r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Shah</a:t>
            </a:r>
          </a:p>
          <a:p>
            <a:pPr marL="457200" indent="-457200" algn="l">
              <a:buAutoNum type="arabicPeriod"/>
            </a:pPr>
            <a:r>
              <a:rPr lang="en-US" altLang="en-US" sz="2000" b="1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Debjyoti</a:t>
            </a:r>
            <a:r>
              <a:rPr lang="en-US" altLang="en-US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Lahiri</a:t>
            </a:r>
            <a:endParaRPr lang="en-US" altLang="en-US" sz="2000" b="1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34th 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India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Fellowship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Webinar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</a:t>
            </a:r>
            <a:r>
              <a:rPr lang="es-UY" altLang="en-US" sz="25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: 23.01.2021</a:t>
            </a:r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</a:pPr>
            <a:r>
              <a:rPr lang="en-US" sz="2800" b="1" u="sng" dirty="0" smtClean="0">
                <a:latin typeface="Trebuchet MS" panose="020B0603020202020204" pitchFamily="34" charset="0"/>
              </a:rPr>
              <a:t>IRDAI </a:t>
            </a:r>
            <a:r>
              <a:rPr lang="en-US" sz="2800" b="1" u="sng" dirty="0">
                <a:latin typeface="Trebuchet MS" panose="020B0603020202020204" pitchFamily="34" charset="0"/>
              </a:rPr>
              <a:t>(ALSM) Regulations,2016:</a:t>
            </a:r>
            <a:r>
              <a:rPr lang="en-US" sz="2800" dirty="0" smtClean="0">
                <a:latin typeface="Trebuchet MS" panose="020B0603020202020204" pitchFamily="34" charset="0"/>
              </a:rPr>
              <a:t> </a:t>
            </a:r>
          </a:p>
          <a:p>
            <a:pPr marL="0" lvl="0" indent="0">
              <a:buNone/>
            </a:pPr>
            <a:endParaRPr lang="en-US" sz="900" dirty="0" smtClean="0">
              <a:latin typeface="Trebuchet MS" panose="020B0603020202020204" pitchFamily="34" charset="0"/>
            </a:endParaRPr>
          </a:p>
          <a:p>
            <a:pPr lvl="0"/>
            <a:r>
              <a:rPr lang="en-US" sz="2800" b="1" dirty="0" smtClean="0">
                <a:latin typeface="Trebuchet MS" panose="020B0603020202020204" pitchFamily="34" charset="0"/>
              </a:rPr>
              <a:t>Valuation </a:t>
            </a:r>
            <a:r>
              <a:rPr lang="en-US" sz="2800" b="1" dirty="0">
                <a:latin typeface="Trebuchet MS" panose="020B0603020202020204" pitchFamily="34" charset="0"/>
              </a:rPr>
              <a:t>of Liabilities [Schedule II</a:t>
            </a:r>
            <a:r>
              <a:rPr lang="en-US" sz="2800" b="1" dirty="0" smtClean="0">
                <a:latin typeface="Trebuchet MS" panose="020B0603020202020204" pitchFamily="34" charset="0"/>
              </a:rPr>
              <a:t>]……..</a:t>
            </a: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Based </a:t>
            </a:r>
            <a:r>
              <a:rPr lang="en-US" dirty="0">
                <a:latin typeface="Trebuchet MS" panose="020B0603020202020204" pitchFamily="34" charset="0"/>
              </a:rPr>
              <a:t>on </a:t>
            </a:r>
            <a:r>
              <a:rPr lang="en-US" b="1" dirty="0">
                <a:latin typeface="Trebuchet MS" panose="020B0603020202020204" pitchFamily="34" charset="0"/>
              </a:rPr>
              <a:t>prudent assumption</a:t>
            </a:r>
            <a:r>
              <a:rPr lang="en-US" dirty="0">
                <a:latin typeface="Trebuchet MS" panose="020B0603020202020204" pitchFamily="34" charset="0"/>
              </a:rPr>
              <a:t> of all relevant </a:t>
            </a:r>
            <a:r>
              <a:rPr lang="en-US" dirty="0" smtClean="0">
                <a:latin typeface="Trebuchet MS" panose="020B0603020202020204" pitchFamily="34" charset="0"/>
              </a:rPr>
              <a:t>parameters.</a:t>
            </a: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The value of such parameters shall include an </a:t>
            </a:r>
            <a:r>
              <a:rPr lang="en-US" b="1" dirty="0">
                <a:latin typeface="Trebuchet MS" panose="020B0603020202020204" pitchFamily="34" charset="0"/>
              </a:rPr>
              <a:t>appropriate margin of adverse deviation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(</a:t>
            </a:r>
            <a:r>
              <a:rPr lang="en-US" b="1" dirty="0" smtClean="0">
                <a:latin typeface="Trebuchet MS" panose="020B0603020202020204" pitchFamily="34" charset="0"/>
              </a:rPr>
              <a:t>MAD) to increase MR.</a:t>
            </a:r>
          </a:p>
          <a:p>
            <a:pPr lvl="0"/>
            <a:endParaRPr lang="en-US" sz="1200" b="1" dirty="0" smtClean="0">
              <a:latin typeface="Trebuchet MS" panose="020B0603020202020204" pitchFamily="34" charset="0"/>
            </a:endParaRPr>
          </a:p>
          <a:p>
            <a:pPr lvl="0"/>
            <a:endParaRPr lang="en-US" sz="1200" b="1" dirty="0">
              <a:latin typeface="Trebuchet MS" panose="020B0603020202020204" pitchFamily="34" charset="0"/>
            </a:endParaRPr>
          </a:p>
          <a:p>
            <a:pPr lvl="0"/>
            <a:endParaRPr lang="en-US" sz="1200" b="1" dirty="0" smtClean="0">
              <a:latin typeface="Trebuchet MS" panose="020B0603020202020204" pitchFamily="34" charset="0"/>
            </a:endParaRPr>
          </a:p>
          <a:p>
            <a:pPr lvl="0"/>
            <a:endParaRPr lang="en-US" sz="1200" b="1" dirty="0" smtClean="0">
              <a:latin typeface="Trebuchet MS" panose="020B0603020202020204" pitchFamily="34" charset="0"/>
            </a:endParaRPr>
          </a:p>
          <a:p>
            <a:pPr lvl="0"/>
            <a:r>
              <a:rPr lang="en-US" sz="2800" b="1" dirty="0" smtClean="0">
                <a:latin typeface="Trebuchet MS" panose="020B0603020202020204" pitchFamily="34" charset="0"/>
              </a:rPr>
              <a:t>Determination </a:t>
            </a:r>
            <a:r>
              <a:rPr lang="en-US" sz="2800" b="1" dirty="0">
                <a:latin typeface="Trebuchet MS" panose="020B0603020202020204" pitchFamily="34" charset="0"/>
              </a:rPr>
              <a:t>of Solvency Margin [Schedule III]</a:t>
            </a:r>
            <a:endParaRPr lang="en-IN" sz="2800" b="1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9597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7: </a:t>
            </a:r>
          </a:p>
          <a:p>
            <a:pPr marL="0" indent="0">
              <a:buNone/>
            </a:pPr>
            <a:r>
              <a:rPr lang="en-US" sz="2400" dirty="0" smtClean="0">
                <a:latin typeface="Trebuchet MS" panose="020B0603020202020204" pitchFamily="34" charset="0"/>
              </a:rPr>
              <a:t>(Principles for determining MAD in Life Insurance Liabilities)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/>
            <a:r>
              <a:rPr lang="en-IN" sz="2800" dirty="0" smtClean="0">
                <a:latin typeface="Trebuchet MS" panose="020B0603020202020204" pitchFamily="34" charset="0"/>
              </a:rPr>
              <a:t>Why MAD is required?</a:t>
            </a:r>
          </a:p>
          <a:p>
            <a:pPr marL="0" lvl="0" indent="0">
              <a:buNone/>
            </a:pPr>
            <a:endParaRPr lang="en-IN" sz="12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Regulatory requirement to add MAD in Liability Valuation.</a:t>
            </a:r>
          </a:p>
          <a:p>
            <a:pPr marL="457200" lvl="1" indent="0" algn="just">
              <a:buNone/>
            </a:pPr>
            <a:endParaRPr lang="en-US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To </a:t>
            </a:r>
            <a:r>
              <a:rPr lang="en-US" dirty="0">
                <a:latin typeface="Trebuchet MS" panose="020B0603020202020204" pitchFamily="34" charset="0"/>
              </a:rPr>
              <a:t>incorporate level of </a:t>
            </a:r>
            <a:r>
              <a:rPr lang="en-US" dirty="0" smtClean="0">
                <a:latin typeface="Trebuchet MS" panose="020B0603020202020204" pitchFamily="34" charset="0"/>
              </a:rPr>
              <a:t>Prudence.</a:t>
            </a:r>
          </a:p>
          <a:p>
            <a:pPr marL="457200" lvl="1" indent="0" algn="just">
              <a:buNone/>
            </a:pP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Prime </a:t>
            </a:r>
            <a:r>
              <a:rPr lang="en-US" dirty="0" smtClean="0">
                <a:latin typeface="Trebuchet MS" panose="020B0603020202020204" pitchFamily="34" charset="0"/>
              </a:rPr>
              <a:t>Consideration-</a:t>
            </a:r>
            <a:r>
              <a:rPr lang="en-US" b="1" dirty="0" smtClean="0">
                <a:latin typeface="Trebuchet MS" panose="020B0603020202020204" pitchFamily="34" charset="0"/>
              </a:rPr>
              <a:t>Safeguarding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b="1" dirty="0" smtClean="0">
                <a:latin typeface="Trebuchet MS" panose="020B0603020202020204" pitchFamily="34" charset="0"/>
              </a:rPr>
              <a:t>of existing Policyholders</a:t>
            </a:r>
            <a:r>
              <a:rPr lang="en-US" b="1" dirty="0">
                <a:latin typeface="Trebuchet MS" panose="020B0603020202020204" pitchFamily="34" charset="0"/>
              </a:rPr>
              <a:t>’ Interest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(including </a:t>
            </a:r>
            <a:r>
              <a:rPr lang="en-US" dirty="0">
                <a:latin typeface="Trebuchet MS" panose="020B0603020202020204" pitchFamily="34" charset="0"/>
              </a:rPr>
              <a:t>PRE</a:t>
            </a:r>
            <a:r>
              <a:rPr lang="en-US" dirty="0" smtClean="0">
                <a:latin typeface="Trebuchet MS" panose="020B0603020202020204" pitchFamily="34" charset="0"/>
              </a:rPr>
              <a:t>) for already paid premium so that policyholders’ liability (as and when arises) can be met with greater certainty.</a:t>
            </a:r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0696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7: 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/>
            <a:r>
              <a:rPr lang="en-IN" sz="2800" dirty="0" smtClean="0">
                <a:latin typeface="Trebuchet MS" panose="020B0603020202020204" pitchFamily="34" charset="0"/>
              </a:rPr>
              <a:t>How much MAD is required?</a:t>
            </a:r>
          </a:p>
          <a:p>
            <a:pPr lvl="0"/>
            <a:endParaRPr lang="en-IN" sz="12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Exercise </a:t>
            </a:r>
            <a:r>
              <a:rPr lang="en-US" b="1" dirty="0">
                <a:latin typeface="Trebuchet MS" panose="020B0603020202020204" pitchFamily="34" charset="0"/>
              </a:rPr>
              <a:t>Professional Judgment</a:t>
            </a:r>
            <a:r>
              <a:rPr lang="en-US" dirty="0">
                <a:latin typeface="Trebuchet MS" panose="020B0603020202020204" pitchFamily="34" charset="0"/>
              </a:rPr>
              <a:t> in determining appropriate level of </a:t>
            </a:r>
            <a:r>
              <a:rPr lang="en-US" dirty="0" smtClean="0">
                <a:latin typeface="Trebuchet MS" panose="020B0603020202020204" pitchFamily="34" charset="0"/>
              </a:rPr>
              <a:t>MAD.</a:t>
            </a:r>
          </a:p>
          <a:p>
            <a:pPr lvl="1" algn="just"/>
            <a:endParaRPr lang="en-US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Consider Range of Plausible future </a:t>
            </a:r>
            <a:r>
              <a:rPr lang="en-US" dirty="0" smtClean="0">
                <a:latin typeface="Trebuchet MS" panose="020B0603020202020204" pitchFamily="34" charset="0"/>
              </a:rPr>
              <a:t>scenarios-Reserve </a:t>
            </a:r>
            <a:r>
              <a:rPr lang="en-US" dirty="0">
                <a:latin typeface="Trebuchet MS" panose="020B0603020202020204" pitchFamily="34" charset="0"/>
              </a:rPr>
              <a:t>should be sufficient in all </a:t>
            </a:r>
            <a:r>
              <a:rPr lang="en-US" dirty="0" smtClean="0">
                <a:latin typeface="Trebuchet MS" panose="020B0603020202020204" pitchFamily="34" charset="0"/>
              </a:rPr>
              <a:t>cases.</a:t>
            </a:r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729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7:</a:t>
            </a:r>
            <a:r>
              <a:rPr lang="en-US" b="1" dirty="0" smtClean="0">
                <a:latin typeface="Trebuchet MS" panose="020B0603020202020204" pitchFamily="34" charset="0"/>
              </a:rPr>
              <a:t> 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/>
            <a:r>
              <a:rPr lang="en-IN" sz="2800" dirty="0" smtClean="0">
                <a:latin typeface="Trebuchet MS" panose="020B0603020202020204" pitchFamily="34" charset="0"/>
              </a:rPr>
              <a:t>How much MAD is required?</a:t>
            </a:r>
          </a:p>
          <a:p>
            <a:pPr lvl="0"/>
            <a:endParaRPr lang="en-IN" sz="600" dirty="0" smtClean="0">
              <a:latin typeface="Trebuchet MS" panose="020B0603020202020204" pitchFamily="34" charset="0"/>
            </a:endParaRPr>
          </a:p>
          <a:p>
            <a:pPr lvl="1"/>
            <a:r>
              <a:rPr lang="en-US" b="1" dirty="0" smtClean="0">
                <a:latin typeface="Trebuchet MS" panose="020B0603020202020204" pitchFamily="34" charset="0"/>
              </a:rPr>
              <a:t>Low MAD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Insufficient Reserve</a:t>
            </a: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lower </a:t>
            </a:r>
            <a:r>
              <a:rPr lang="en-US" dirty="0">
                <a:latin typeface="Trebuchet MS" panose="020B0603020202020204" pitchFamily="34" charset="0"/>
              </a:rPr>
              <a:t>Protection to </a:t>
            </a:r>
            <a:r>
              <a:rPr lang="en-US" dirty="0" smtClean="0">
                <a:latin typeface="Trebuchet MS" panose="020B0603020202020204" pitchFamily="34" charset="0"/>
              </a:rPr>
              <a:t>Policyholders</a:t>
            </a:r>
          </a:p>
          <a:p>
            <a:pPr marL="457200" lvl="1" indent="0">
              <a:buNone/>
            </a:pPr>
            <a:endParaRPr lang="en-US" sz="1000" dirty="0" smtClean="0">
              <a:latin typeface="Trebuchet MS" panose="020B0603020202020204" pitchFamily="34" charset="0"/>
            </a:endParaRPr>
          </a:p>
          <a:p>
            <a:pPr lvl="1"/>
            <a:r>
              <a:rPr lang="en-US" b="1" dirty="0" smtClean="0">
                <a:latin typeface="Trebuchet MS" panose="020B0603020202020204" pitchFamily="34" charset="0"/>
              </a:rPr>
              <a:t>High MAD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Greater Reserve</a:t>
            </a: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Higher </a:t>
            </a:r>
            <a:r>
              <a:rPr lang="en-US" dirty="0">
                <a:latin typeface="Trebuchet MS" panose="020B0603020202020204" pitchFamily="34" charset="0"/>
              </a:rPr>
              <a:t>Protection to </a:t>
            </a:r>
            <a:r>
              <a:rPr lang="en-US" dirty="0" smtClean="0">
                <a:latin typeface="Trebuchet MS" panose="020B0603020202020204" pitchFamily="34" charset="0"/>
              </a:rPr>
              <a:t>Policyholders</a:t>
            </a: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Tying </a:t>
            </a:r>
            <a:r>
              <a:rPr lang="en-US" dirty="0">
                <a:latin typeface="Trebuchet MS" panose="020B0603020202020204" pitchFamily="34" charset="0"/>
              </a:rPr>
              <a:t>up greater </a:t>
            </a:r>
            <a:r>
              <a:rPr lang="en-US" dirty="0" smtClean="0">
                <a:latin typeface="Trebuchet MS" panose="020B0603020202020204" pitchFamily="34" charset="0"/>
              </a:rPr>
              <a:t>Capital &amp; </a:t>
            </a:r>
          </a:p>
          <a:p>
            <a:pPr lvl="2"/>
            <a:r>
              <a:rPr lang="en-US" dirty="0" smtClean="0">
                <a:latin typeface="Trebuchet MS" panose="020B0603020202020204" pitchFamily="34" charset="0"/>
              </a:rPr>
              <a:t>Reduction </a:t>
            </a:r>
            <a:r>
              <a:rPr lang="en-US" dirty="0">
                <a:latin typeface="Trebuchet MS" panose="020B0603020202020204" pitchFamily="34" charset="0"/>
              </a:rPr>
              <a:t>in </a:t>
            </a:r>
            <a:r>
              <a:rPr lang="en-US" dirty="0" smtClean="0">
                <a:latin typeface="Trebuchet MS" panose="020B0603020202020204" pitchFamily="34" charset="0"/>
              </a:rPr>
              <a:t>Policyholders’ and Shareholders’ </a:t>
            </a:r>
            <a:r>
              <a:rPr lang="en-US" dirty="0">
                <a:latin typeface="Trebuchet MS" panose="020B0603020202020204" pitchFamily="34" charset="0"/>
              </a:rPr>
              <a:t>returns</a:t>
            </a:r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dirty="0"/>
          </a:p>
          <a:p>
            <a:pPr lvl="1"/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2155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7: 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/>
            <a:r>
              <a:rPr lang="en-IN" sz="2800" dirty="0" smtClean="0">
                <a:latin typeface="Trebuchet MS" panose="020B0603020202020204" pitchFamily="34" charset="0"/>
              </a:rPr>
              <a:t>How much MAD is required?</a:t>
            </a:r>
          </a:p>
          <a:p>
            <a:pPr lvl="0"/>
            <a:endParaRPr lang="en-IN" sz="6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sz="2400" dirty="0">
                <a:latin typeface="Trebuchet MS" panose="020B0603020202020204" pitchFamily="34" charset="0"/>
              </a:rPr>
              <a:t>Absolute Guarantee under all possible adverse outcome- Not </a:t>
            </a:r>
            <a:r>
              <a:rPr lang="en-US" sz="2400" dirty="0" smtClean="0">
                <a:latin typeface="Trebuchet MS" panose="020B0603020202020204" pitchFamily="34" charset="0"/>
              </a:rPr>
              <a:t>possible.</a:t>
            </a:r>
          </a:p>
          <a:p>
            <a:pPr lvl="1" algn="just"/>
            <a:endParaRPr lang="en-IN" sz="24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sz="2400" b="1" dirty="0" smtClean="0">
                <a:latin typeface="Trebuchet MS" panose="020B0603020202020204" pitchFamily="34" charset="0"/>
              </a:rPr>
              <a:t>APS-7</a:t>
            </a:r>
            <a:r>
              <a:rPr lang="en-US" sz="2400" b="1" dirty="0">
                <a:latin typeface="Trebuchet MS" panose="020B0603020202020204" pitchFamily="34" charset="0"/>
              </a:rPr>
              <a:t>: Minimum margin that will generally be considered </a:t>
            </a:r>
            <a:r>
              <a:rPr lang="en-US" sz="2400" b="1" dirty="0" smtClean="0">
                <a:latin typeface="Trebuchet MS" panose="020B0603020202020204" pitchFamily="34" charset="0"/>
              </a:rPr>
              <a:t>acceptable.</a:t>
            </a:r>
          </a:p>
          <a:p>
            <a:pPr lvl="1" algn="just"/>
            <a:endParaRPr lang="en-IN" sz="2400" dirty="0">
              <a:latin typeface="Trebuchet MS" panose="020B0603020202020204" pitchFamily="34" charset="0"/>
            </a:endParaRPr>
          </a:p>
          <a:p>
            <a:pPr lvl="1" algn="just"/>
            <a:r>
              <a:rPr lang="en-US" sz="2400" dirty="0">
                <a:latin typeface="Trebuchet MS" panose="020B0603020202020204" pitchFamily="34" charset="0"/>
              </a:rPr>
              <a:t>AA-</a:t>
            </a:r>
            <a:r>
              <a:rPr lang="en-US" sz="2400" b="1" dirty="0">
                <a:latin typeface="Trebuchet MS" panose="020B0603020202020204" pitchFamily="34" charset="0"/>
              </a:rPr>
              <a:t>Solely responsible</a:t>
            </a:r>
            <a:r>
              <a:rPr lang="en-US" sz="2400" dirty="0">
                <a:latin typeface="Trebuchet MS" panose="020B0603020202020204" pitchFamily="34" charset="0"/>
              </a:rPr>
              <a:t> for the level of MAD</a:t>
            </a:r>
            <a:r>
              <a:rPr lang="en-US" sz="2400" dirty="0" smtClean="0">
                <a:latin typeface="Trebuchet MS" panose="020B0603020202020204" pitchFamily="34" charset="0"/>
              </a:rPr>
              <a:t>.</a:t>
            </a:r>
          </a:p>
          <a:p>
            <a:pPr lvl="1" algn="just"/>
            <a:endParaRPr lang="en-IN" sz="2400" dirty="0">
              <a:latin typeface="Trebuchet MS" panose="020B0603020202020204" pitchFamily="34" charset="0"/>
            </a:endParaRPr>
          </a:p>
          <a:p>
            <a:pPr lvl="1" algn="just"/>
            <a:r>
              <a:rPr lang="en-US" sz="2400" dirty="0" smtClean="0">
                <a:latin typeface="Trebuchet MS" panose="020B0603020202020204" pitchFamily="34" charset="0"/>
              </a:rPr>
              <a:t>Not </a:t>
            </a:r>
            <a:r>
              <a:rPr lang="en-US" sz="2400" dirty="0">
                <a:latin typeface="Trebuchet MS" panose="020B0603020202020204" pitchFamily="34" charset="0"/>
              </a:rPr>
              <a:t>to be </a:t>
            </a:r>
            <a:r>
              <a:rPr lang="en-US" sz="2400" dirty="0" smtClean="0">
                <a:latin typeface="Trebuchet MS" panose="020B0603020202020204" pitchFamily="34" charset="0"/>
              </a:rPr>
              <a:t>influence</a:t>
            </a:r>
            <a:r>
              <a:rPr lang="en-US" sz="24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d</a:t>
            </a:r>
            <a:r>
              <a:rPr lang="en-US" sz="2400" dirty="0" smtClean="0">
                <a:latin typeface="Trebuchet MS" panose="020B0603020202020204" pitchFamily="34" charset="0"/>
              </a:rPr>
              <a:t> </a:t>
            </a:r>
            <a:r>
              <a:rPr lang="en-US" sz="2400" dirty="0">
                <a:latin typeface="Trebuchet MS" panose="020B0603020202020204" pitchFamily="34" charset="0"/>
              </a:rPr>
              <a:t>unduly by personal opinion and ensure consideration of all plausible adverse scenarios</a:t>
            </a:r>
            <a:r>
              <a:rPr lang="en-US" sz="2400" dirty="0" smtClean="0">
                <a:latin typeface="Trebuchet MS" panose="020B0603020202020204" pitchFamily="34" charset="0"/>
              </a:rPr>
              <a:t>.</a:t>
            </a:r>
            <a:endParaRPr lang="en-IN" sz="2400" dirty="0">
              <a:latin typeface="Trebuchet MS" panose="020B0603020202020204" pitchFamily="34" charset="0"/>
            </a:endParaRPr>
          </a:p>
          <a:p>
            <a:pPr lvl="1"/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0166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1: 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Appointed Actuary (AA) has responsibilities towards his/her clients (Shareholders).</a:t>
            </a:r>
          </a:p>
          <a:p>
            <a:pPr lvl="0" algn="just"/>
            <a:endParaRPr lang="en-IN" sz="28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AA has statutory responsibilities towards IRDAI.</a:t>
            </a:r>
          </a:p>
          <a:p>
            <a:pPr lvl="0" algn="just"/>
            <a:endParaRPr lang="en-IN" sz="28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AA has continuing responsibility to look after the reasonable expectation of the policyholders.</a:t>
            </a:r>
          </a:p>
          <a:p>
            <a:pPr lvl="0"/>
            <a:endParaRPr lang="en-IN" sz="2800" dirty="0" smtClean="0">
              <a:latin typeface="Trebuchet MS" panose="020B0603020202020204" pitchFamily="34" charset="0"/>
            </a:endParaRPr>
          </a:p>
          <a:p>
            <a:pPr lvl="1"/>
            <a:endParaRPr lang="en-IN" sz="2400" dirty="0">
              <a:latin typeface="Trebuchet MS" panose="020B0603020202020204" pitchFamily="34" charset="0"/>
            </a:endParaRPr>
          </a:p>
          <a:p>
            <a:pPr lvl="1"/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57978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Trebuchet MS" panose="020B0603020202020204" pitchFamily="34" charset="0"/>
              </a:rPr>
              <a:t>Actuarial Practice Standard(APS) 1,2 and PCS: </a:t>
            </a:r>
          </a:p>
          <a:p>
            <a:pPr marL="0" lvl="0" indent="0">
              <a:buNone/>
            </a:pPr>
            <a:endParaRPr lang="en-US" sz="10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>
                <a:latin typeface="Trebuchet MS" panose="020B0603020202020204" pitchFamily="34" charset="0"/>
              </a:rPr>
              <a:t>AA </a:t>
            </a:r>
            <a:r>
              <a:rPr lang="en-IN" sz="2800" dirty="0" smtClean="0">
                <a:latin typeface="Trebuchet MS" panose="020B0603020202020204" pitchFamily="34" charset="0"/>
              </a:rPr>
              <a:t>shall be responsible </a:t>
            </a:r>
            <a:r>
              <a:rPr lang="en-IN" sz="2800" dirty="0">
                <a:latin typeface="Trebuchet MS" panose="020B0603020202020204" pitchFamily="34" charset="0"/>
              </a:rPr>
              <a:t>for </a:t>
            </a:r>
            <a:r>
              <a:rPr lang="en-IN" sz="2800" dirty="0" smtClean="0">
                <a:latin typeface="Trebuchet MS" panose="020B0603020202020204" pitchFamily="34" charset="0"/>
              </a:rPr>
              <a:t>maintaining required solvency margin at all times.</a:t>
            </a:r>
            <a:endParaRPr lang="en-IN" sz="2800" dirty="0">
              <a:latin typeface="Trebuchet MS" panose="020B0603020202020204" pitchFamily="34" charset="0"/>
            </a:endParaRPr>
          </a:p>
          <a:p>
            <a:pPr lvl="0" algn="just"/>
            <a:endParaRPr lang="en-IN" sz="105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Ensuring adequacy and completeness of the data is the area of AA.</a:t>
            </a:r>
          </a:p>
          <a:p>
            <a:pPr lvl="0" algn="just"/>
            <a:endParaRPr lang="en-IN" sz="12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AA shall be responsible for determining best estimate assumptions and the size of MAD shall reflect the degree of confidence AA has on best estimate assumptions.</a:t>
            </a:r>
          </a:p>
          <a:p>
            <a:pPr marL="0" lvl="0" indent="0" algn="just">
              <a:buNone/>
            </a:pPr>
            <a:endParaRPr lang="en-IN" sz="12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sz="2800" dirty="0" smtClean="0">
                <a:latin typeface="Trebuchet MS" panose="020B0603020202020204" pitchFamily="34" charset="0"/>
              </a:rPr>
              <a:t>As per Professional Conduct Standard(PCS), an Actuary must use best judgment in formulating advice.</a:t>
            </a:r>
          </a:p>
          <a:p>
            <a:pPr marL="0" lvl="0" indent="0">
              <a:buNone/>
            </a:pPr>
            <a:endParaRPr lang="en-IN" sz="2800" dirty="0" smtClean="0">
              <a:latin typeface="Trebuchet MS" panose="020B0603020202020204" pitchFamily="34" charset="0"/>
            </a:endParaRPr>
          </a:p>
          <a:p>
            <a:pPr lvl="1"/>
            <a:endParaRPr lang="en-IN" sz="2400" dirty="0">
              <a:latin typeface="Trebuchet MS" panose="020B0603020202020204" pitchFamily="34" charset="0"/>
            </a:endParaRPr>
          </a:p>
          <a:p>
            <a:pPr lvl="1"/>
            <a:endParaRPr lang="en-IN" dirty="0"/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0585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 smtClean="0">
                <a:latin typeface="Trebuchet MS" panose="020B0603020202020204" pitchFamily="34" charset="0"/>
              </a:rPr>
              <a:t>Business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IN" sz="5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dirty="0" smtClean="0">
                <a:latin typeface="Trebuchet MS" panose="020B0603020202020204" pitchFamily="34" charset="0"/>
              </a:rPr>
              <a:t>Capital </a:t>
            </a:r>
            <a:r>
              <a:rPr lang="en-IN" dirty="0">
                <a:latin typeface="Trebuchet MS" panose="020B0603020202020204" pitchFamily="34" charset="0"/>
              </a:rPr>
              <a:t>is being injected to finance the expense and solvency requirements. </a:t>
            </a:r>
          </a:p>
          <a:p>
            <a:pPr marL="0" lvl="0" indent="0" algn="just">
              <a:buNone/>
            </a:pPr>
            <a:endParaRPr lang="en-IN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US" dirty="0">
                <a:latin typeface="Trebuchet MS" panose="020B0603020202020204" pitchFamily="34" charset="0"/>
              </a:rPr>
              <a:t>Financing of expenses and solvency arises due to the following reason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</a:p>
          <a:p>
            <a:pPr marL="0" lvl="0" indent="0" algn="just">
              <a:buNone/>
            </a:pP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There may be expense overruns. 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1" algn="just"/>
            <a:endParaRPr lang="en-IN" dirty="0">
              <a:latin typeface="Trebuchet MS" panose="020B0603020202020204" pitchFamily="34" charset="0"/>
            </a:endParaRPr>
          </a:p>
          <a:p>
            <a:pPr marL="457200" lvl="1" indent="0" algn="just">
              <a:buNone/>
            </a:pPr>
            <a:r>
              <a:rPr lang="en-US" dirty="0" smtClean="0">
                <a:latin typeface="Trebuchet MS" panose="020B0603020202020204" pitchFamily="34" charset="0"/>
              </a:rPr>
              <a:t>Expenses </a:t>
            </a:r>
            <a:r>
              <a:rPr lang="en-US" dirty="0">
                <a:latin typeface="Trebuchet MS" panose="020B0603020202020204" pitchFamily="34" charset="0"/>
              </a:rPr>
              <a:t>incurred being more than the regulatory prescribed limit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820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 smtClean="0">
                <a:latin typeface="Trebuchet MS" panose="020B0603020202020204" pitchFamily="34" charset="0"/>
              </a:rPr>
              <a:t>Business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lvl="0"/>
            <a:r>
              <a:rPr lang="en-US" dirty="0" smtClean="0">
                <a:latin typeface="Trebuchet MS" panose="020B0603020202020204" pitchFamily="34" charset="0"/>
              </a:rPr>
              <a:t>Financing </a:t>
            </a:r>
            <a:r>
              <a:rPr lang="en-US" dirty="0">
                <a:latin typeface="Trebuchet MS" panose="020B0603020202020204" pitchFamily="34" charset="0"/>
              </a:rPr>
              <a:t>of expenses and solvency arises due to the following reason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</a:p>
          <a:p>
            <a:pPr marL="0" lvl="0" indent="0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There </a:t>
            </a:r>
            <a:r>
              <a:rPr lang="en-US" dirty="0">
                <a:latin typeface="Trebuchet MS" panose="020B0603020202020204" pitchFamily="34" charset="0"/>
              </a:rPr>
              <a:t>may be huge capital expenditure, </a:t>
            </a:r>
            <a:r>
              <a:rPr lang="en-US" dirty="0" err="1">
                <a:latin typeface="Trebuchet MS" panose="020B0603020202020204" pitchFamily="34" charset="0"/>
              </a:rPr>
              <a:t>eg</a:t>
            </a:r>
            <a:r>
              <a:rPr lang="en-US" dirty="0">
                <a:latin typeface="Trebuchet MS" panose="020B0603020202020204" pitchFamily="34" charset="0"/>
              </a:rPr>
              <a:t>. Setting up IT infrastructure, Real Estate etc. incurred for setting up in initial years which is spread over few </a:t>
            </a:r>
            <a:r>
              <a:rPr lang="en-US" dirty="0" smtClean="0">
                <a:latin typeface="Trebuchet MS" panose="020B0603020202020204" pitchFamily="34" charset="0"/>
              </a:rPr>
              <a:t>years.</a:t>
            </a:r>
          </a:p>
          <a:p>
            <a:pPr marL="457200" lvl="1" indent="0" algn="just">
              <a:buNone/>
            </a:pPr>
            <a:endParaRPr lang="en-IN" sz="12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NB </a:t>
            </a:r>
            <a:r>
              <a:rPr lang="en-US" dirty="0">
                <a:latin typeface="Trebuchet MS" panose="020B0603020202020204" pitchFamily="34" charset="0"/>
              </a:rPr>
              <a:t>stain </a:t>
            </a:r>
            <a:r>
              <a:rPr lang="en-US" dirty="0" smtClean="0">
                <a:latin typeface="Trebuchet MS" panose="020B0603020202020204" pitchFamily="34" charset="0"/>
              </a:rPr>
              <a:t>resulting from higher initial expenses and </a:t>
            </a:r>
            <a:r>
              <a:rPr lang="en-US" dirty="0">
                <a:latin typeface="Trebuchet MS" panose="020B0603020202020204" pitchFamily="34" charset="0"/>
              </a:rPr>
              <a:t>Required Solvency Margin requirements depending on the line of business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Expansion plan/strategic </a:t>
            </a:r>
            <a:r>
              <a:rPr lang="en-US" dirty="0" smtClean="0">
                <a:latin typeface="Trebuchet MS" panose="020B0603020202020204" pitchFamily="34" charset="0"/>
              </a:rPr>
              <a:t>investments.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194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 smtClean="0">
                <a:latin typeface="Trebuchet MS" panose="020B0603020202020204" pitchFamily="34" charset="0"/>
              </a:rPr>
              <a:t>Business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lvl="0"/>
            <a:r>
              <a:rPr lang="en-IN" dirty="0" smtClean="0">
                <a:latin typeface="Trebuchet MS" panose="020B0603020202020204" pitchFamily="34" charset="0"/>
              </a:rPr>
              <a:t>Additional </a:t>
            </a:r>
            <a:r>
              <a:rPr lang="en-IN" dirty="0">
                <a:latin typeface="Trebuchet MS" panose="020B0603020202020204" pitchFamily="34" charset="0"/>
              </a:rPr>
              <a:t>capital requirements due to impact of COVID-19 </a:t>
            </a:r>
            <a:r>
              <a:rPr lang="en-IN" dirty="0" smtClean="0">
                <a:latin typeface="Trebuchet MS" panose="020B0603020202020204" pitchFamily="34" charset="0"/>
              </a:rPr>
              <a:t>may be due to following reasons:</a:t>
            </a: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Reduction </a:t>
            </a:r>
            <a:r>
              <a:rPr lang="en-IN" dirty="0">
                <a:latin typeface="Trebuchet MS" panose="020B0603020202020204" pitchFamily="34" charset="0"/>
              </a:rPr>
              <a:t>in </a:t>
            </a:r>
            <a:r>
              <a:rPr lang="en-IN" dirty="0" smtClean="0">
                <a:latin typeface="Trebuchet MS" panose="020B0603020202020204" pitchFamily="34" charset="0"/>
              </a:rPr>
              <a:t>NB</a:t>
            </a: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Increased Per-policy expenses resulting from poor persistency</a:t>
            </a:r>
            <a:endParaRPr lang="en-IN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Likelihood </a:t>
            </a:r>
            <a:r>
              <a:rPr lang="en-IN" dirty="0">
                <a:latin typeface="Trebuchet MS" panose="020B0603020202020204" pitchFamily="34" charset="0"/>
              </a:rPr>
              <a:t>of Poor Mortality</a:t>
            </a: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Increased </a:t>
            </a:r>
            <a:r>
              <a:rPr lang="en-IN" dirty="0">
                <a:latin typeface="Trebuchet MS" panose="020B0603020202020204" pitchFamily="34" charset="0"/>
              </a:rPr>
              <a:t>IBNR claims</a:t>
            </a: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Change </a:t>
            </a:r>
            <a:r>
              <a:rPr lang="en-IN" dirty="0">
                <a:latin typeface="Trebuchet MS" panose="020B0603020202020204" pitchFamily="34" charset="0"/>
              </a:rPr>
              <a:t>in Operations with move from Offline to Online</a:t>
            </a: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Increased </a:t>
            </a:r>
            <a:r>
              <a:rPr lang="en-IN" dirty="0">
                <a:latin typeface="Trebuchet MS" panose="020B0603020202020204" pitchFamily="34" charset="0"/>
              </a:rPr>
              <a:t>need for Provision for liquidity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79018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  <a:endParaRPr lang="en-US" altLang="en-US" b="1" kern="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699" y="1610872"/>
            <a:ext cx="8581773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 smtClean="0">
                <a:latin typeface="Trebuchet MS" panose="020B0603020202020204" pitchFamily="34" charset="0"/>
              </a:rPr>
              <a:t>Background of Case Study</a:t>
            </a:r>
          </a:p>
          <a:p>
            <a:r>
              <a:rPr lang="en-US" altLang="en-US" kern="0" dirty="0" smtClean="0">
                <a:latin typeface="Trebuchet MS" panose="020B0603020202020204" pitchFamily="34" charset="0"/>
              </a:rPr>
              <a:t>Regulatory and Professional Aspects</a:t>
            </a:r>
          </a:p>
          <a:p>
            <a:r>
              <a:rPr lang="en-US" altLang="en-US" kern="0" dirty="0" smtClean="0">
                <a:latin typeface="Trebuchet MS" panose="020B0603020202020204" pitchFamily="34" charset="0"/>
              </a:rPr>
              <a:t>Business Aspects</a:t>
            </a:r>
          </a:p>
          <a:p>
            <a:r>
              <a:rPr lang="en-US" altLang="en-US" kern="0" dirty="0" smtClean="0">
                <a:latin typeface="Trebuchet MS" panose="020B0603020202020204" pitchFamily="34" charset="0"/>
              </a:rPr>
              <a:t>Response to CFO’s Proposal</a:t>
            </a:r>
          </a:p>
          <a:p>
            <a:r>
              <a:rPr lang="en-US" altLang="en-US" kern="0" dirty="0" smtClean="0">
                <a:latin typeface="Trebuchet MS" panose="020B0603020202020204" pitchFamily="34" charset="0"/>
              </a:rPr>
              <a:t>Alternative Routes</a:t>
            </a:r>
          </a:p>
          <a:p>
            <a:r>
              <a:rPr lang="en-US" altLang="en-US" kern="0" dirty="0" smtClean="0">
                <a:latin typeface="Trebuchet MS" panose="020B0603020202020204" pitchFamily="34" charset="0"/>
              </a:rPr>
              <a:t>Conclusion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 smtClean="0">
                <a:latin typeface="Trebuchet MS" panose="020B0603020202020204" pitchFamily="34" charset="0"/>
              </a:rPr>
              <a:t>Business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lvl="0"/>
            <a:r>
              <a:rPr lang="en-IN" dirty="0" smtClean="0">
                <a:latin typeface="Trebuchet MS" panose="020B0603020202020204" pitchFamily="34" charset="0"/>
              </a:rPr>
              <a:t>In </a:t>
            </a:r>
            <a:r>
              <a:rPr lang="en-IN" dirty="0">
                <a:latin typeface="Trebuchet MS" panose="020B0603020202020204" pitchFamily="34" charset="0"/>
              </a:rPr>
              <a:t>absence of injection of </a:t>
            </a:r>
            <a:r>
              <a:rPr lang="en-IN" dirty="0" smtClean="0">
                <a:latin typeface="Trebuchet MS" panose="020B0603020202020204" pitchFamily="34" charset="0"/>
              </a:rPr>
              <a:t>capital :</a:t>
            </a:r>
          </a:p>
          <a:p>
            <a:pPr marL="0" lvl="0" indent="0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The </a:t>
            </a:r>
            <a:r>
              <a:rPr lang="en-IN" b="1" dirty="0">
                <a:latin typeface="Trebuchet MS" panose="020B0603020202020204" pitchFamily="34" charset="0"/>
              </a:rPr>
              <a:t>expansion</a:t>
            </a:r>
            <a:r>
              <a:rPr lang="en-IN" dirty="0">
                <a:latin typeface="Trebuchet MS" panose="020B0603020202020204" pitchFamily="34" charset="0"/>
              </a:rPr>
              <a:t> of the business may be </a:t>
            </a:r>
            <a:r>
              <a:rPr lang="en-IN" dirty="0" smtClean="0">
                <a:latin typeface="Trebuchet MS" panose="020B0603020202020204" pitchFamily="34" charset="0"/>
              </a:rPr>
              <a:t>constrained.</a:t>
            </a:r>
          </a:p>
          <a:p>
            <a:pPr marL="457200" lvl="1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There </a:t>
            </a:r>
            <a:r>
              <a:rPr lang="en-IN" dirty="0">
                <a:latin typeface="Trebuchet MS" panose="020B0603020202020204" pitchFamily="34" charset="0"/>
              </a:rPr>
              <a:t>may be fall in the </a:t>
            </a:r>
            <a:r>
              <a:rPr lang="en-IN" b="1" dirty="0">
                <a:latin typeface="Trebuchet MS" panose="020B0603020202020204" pitchFamily="34" charset="0"/>
              </a:rPr>
              <a:t>new business </a:t>
            </a:r>
            <a:r>
              <a:rPr lang="en-IN" b="1" dirty="0" smtClean="0">
                <a:latin typeface="Trebuchet MS" panose="020B0603020202020204" pitchFamily="34" charset="0"/>
              </a:rPr>
              <a:t>volume.</a:t>
            </a:r>
          </a:p>
          <a:p>
            <a:pPr lvl="1" algn="just"/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This </a:t>
            </a:r>
            <a:r>
              <a:rPr lang="en-IN" dirty="0">
                <a:latin typeface="Trebuchet MS" panose="020B0603020202020204" pitchFamily="34" charset="0"/>
              </a:rPr>
              <a:t>may lead to increase in </a:t>
            </a:r>
            <a:r>
              <a:rPr lang="en-IN" b="1" dirty="0">
                <a:latin typeface="Trebuchet MS" panose="020B0603020202020204" pitchFamily="34" charset="0"/>
              </a:rPr>
              <a:t>per policy </a:t>
            </a:r>
            <a:r>
              <a:rPr lang="en-IN" b="1" dirty="0" smtClean="0">
                <a:latin typeface="Trebuchet MS" panose="020B0603020202020204" pitchFamily="34" charset="0"/>
              </a:rPr>
              <a:t>expenses.</a:t>
            </a:r>
          </a:p>
          <a:p>
            <a:pPr marL="457200" lvl="1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This </a:t>
            </a:r>
            <a:r>
              <a:rPr lang="en-IN" dirty="0">
                <a:latin typeface="Trebuchet MS" panose="020B0603020202020204" pitchFamily="34" charset="0"/>
              </a:rPr>
              <a:t>will in turn put </a:t>
            </a:r>
            <a:r>
              <a:rPr lang="en-IN" b="1" dirty="0">
                <a:latin typeface="Trebuchet MS" panose="020B0603020202020204" pitchFamily="34" charset="0"/>
              </a:rPr>
              <a:t>constraints</a:t>
            </a:r>
            <a:r>
              <a:rPr lang="en-IN" dirty="0">
                <a:latin typeface="Trebuchet MS" panose="020B0603020202020204" pitchFamily="34" charset="0"/>
              </a:rPr>
              <a:t> on writing new </a:t>
            </a:r>
            <a:r>
              <a:rPr lang="en-IN" dirty="0" smtClean="0">
                <a:latin typeface="Trebuchet MS" panose="020B0603020202020204" pitchFamily="34" charset="0"/>
              </a:rPr>
              <a:t>products.</a:t>
            </a:r>
          </a:p>
          <a:p>
            <a:pPr marL="457200" lvl="1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May </a:t>
            </a:r>
            <a:r>
              <a:rPr lang="en-IN" dirty="0">
                <a:latin typeface="Trebuchet MS" panose="020B0603020202020204" pitchFamily="34" charset="0"/>
              </a:rPr>
              <a:t>results in penal actions for </a:t>
            </a:r>
            <a:r>
              <a:rPr lang="en-IN" b="1" dirty="0">
                <a:latin typeface="Trebuchet MS" panose="020B0603020202020204" pitchFamily="34" charset="0"/>
              </a:rPr>
              <a:t>non-compliance</a:t>
            </a:r>
            <a:r>
              <a:rPr lang="en-IN" dirty="0">
                <a:latin typeface="Trebuchet MS" panose="020B0603020202020204" pitchFamily="34" charset="0"/>
              </a:rPr>
              <a:t> of regulatory </a:t>
            </a:r>
            <a:r>
              <a:rPr lang="en-IN" dirty="0" smtClean="0">
                <a:latin typeface="Trebuchet MS" panose="020B0603020202020204" pitchFamily="34" charset="0"/>
              </a:rPr>
              <a:t>requirements.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83759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dirty="0" smtClean="0">
                <a:latin typeface="Trebuchet MS" panose="020B0603020202020204" pitchFamily="34" charset="0"/>
              </a:rPr>
              <a:t>MAD is an integral part of Reserve.  </a:t>
            </a:r>
          </a:p>
          <a:p>
            <a:pPr lvl="0" algn="just"/>
            <a:endParaRPr lang="en-IN" sz="1200" dirty="0" smtClean="0">
              <a:latin typeface="Trebuchet MS" panose="020B0603020202020204" pitchFamily="34" charset="0"/>
            </a:endParaRPr>
          </a:p>
          <a:p>
            <a:pPr lvl="0" algn="just"/>
            <a:r>
              <a:rPr lang="en-IN" dirty="0" smtClean="0">
                <a:latin typeface="Trebuchet MS" panose="020B0603020202020204" pitchFamily="34" charset="0"/>
              </a:rPr>
              <a:t>Regulatory </a:t>
            </a:r>
            <a:r>
              <a:rPr lang="en-IN" dirty="0">
                <a:latin typeface="Trebuchet MS" panose="020B0603020202020204" pitchFamily="34" charset="0"/>
              </a:rPr>
              <a:t>Requirement as per Insurance Act, 1938 and IRDAI (ALSM) regulations, 2016.</a:t>
            </a:r>
            <a:endParaRPr lang="en-IN" dirty="0" smtClean="0">
              <a:latin typeface="Trebuchet MS" panose="020B0603020202020204" pitchFamily="34" charset="0"/>
            </a:endParaRPr>
          </a:p>
          <a:p>
            <a:pPr marL="0" lvl="0" indent="0" algn="just">
              <a:buNone/>
            </a:pPr>
            <a:endParaRPr lang="en-IN" sz="1200" dirty="0" smtClean="0">
              <a:latin typeface="Trebuchet MS" panose="020B0603020202020204" pitchFamily="34" charset="0"/>
            </a:endParaRPr>
          </a:p>
          <a:p>
            <a:pPr algn="just"/>
            <a:r>
              <a:rPr lang="en-IN" dirty="0">
                <a:latin typeface="Trebuchet MS" panose="020B0603020202020204" pitchFamily="34" charset="0"/>
              </a:rPr>
              <a:t>Depends on the level on confidence in </a:t>
            </a:r>
            <a:r>
              <a:rPr lang="en-IN" dirty="0" smtClean="0">
                <a:latin typeface="Trebuchet MS" panose="020B0603020202020204" pitchFamily="34" charset="0"/>
              </a:rPr>
              <a:t>Best Estimate (BE)assumptions .</a:t>
            </a:r>
          </a:p>
          <a:p>
            <a:pPr marL="0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0" algn="just"/>
            <a:r>
              <a:rPr lang="en-IN" dirty="0" smtClean="0">
                <a:latin typeface="Trebuchet MS" panose="020B0603020202020204" pitchFamily="34" charset="0"/>
              </a:rPr>
              <a:t>MAD </a:t>
            </a:r>
            <a:r>
              <a:rPr lang="en-IN" dirty="0">
                <a:latin typeface="Trebuchet MS" panose="020B0603020202020204" pitchFamily="34" charset="0"/>
              </a:rPr>
              <a:t>is kept over and above the </a:t>
            </a:r>
            <a:r>
              <a:rPr lang="en-IN" dirty="0" smtClean="0">
                <a:latin typeface="Trebuchet MS" panose="020B0603020202020204" pitchFamily="34" charset="0"/>
              </a:rPr>
              <a:t>BE </a:t>
            </a:r>
            <a:r>
              <a:rPr lang="en-IN" dirty="0">
                <a:latin typeface="Trebuchet MS" panose="020B0603020202020204" pitchFamily="34" charset="0"/>
              </a:rPr>
              <a:t>assumptions to cover the </a:t>
            </a:r>
            <a:endParaRPr lang="en-IN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Risk </a:t>
            </a:r>
            <a:r>
              <a:rPr lang="en-IN" dirty="0">
                <a:latin typeface="Trebuchet MS" panose="020B0603020202020204" pitchFamily="34" charset="0"/>
              </a:rPr>
              <a:t>of </a:t>
            </a:r>
            <a:r>
              <a:rPr lang="en-IN" dirty="0" err="1">
                <a:latin typeface="Trebuchet MS" panose="020B0603020202020204" pitchFamily="34" charset="0"/>
              </a:rPr>
              <a:t>Mis</a:t>
            </a:r>
            <a:r>
              <a:rPr lang="en-IN" dirty="0">
                <a:latin typeface="Trebuchet MS" panose="020B0603020202020204" pitchFamily="34" charset="0"/>
              </a:rPr>
              <a:t>-estimation of Best Estimate (BE) </a:t>
            </a:r>
            <a:r>
              <a:rPr lang="en-IN" dirty="0" smtClean="0">
                <a:latin typeface="Trebuchet MS" panose="020B0603020202020204" pitchFamily="34" charset="0"/>
              </a:rPr>
              <a:t>assumptions.</a:t>
            </a: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Deterioration </a:t>
            </a:r>
            <a:r>
              <a:rPr lang="en-IN" dirty="0">
                <a:latin typeface="Trebuchet MS" panose="020B0603020202020204" pitchFamily="34" charset="0"/>
              </a:rPr>
              <a:t>or Adverse movement in </a:t>
            </a:r>
            <a:r>
              <a:rPr lang="en-IN" dirty="0" smtClean="0">
                <a:latin typeface="Trebuchet MS" panose="020B0603020202020204" pitchFamily="34" charset="0"/>
              </a:rPr>
              <a:t>BE.</a:t>
            </a:r>
          </a:p>
          <a:p>
            <a:pPr lvl="1"/>
            <a:endParaRPr lang="en-IN" sz="12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80769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lvl="1"/>
            <a:endParaRPr lang="en-IN" sz="1200" dirty="0">
              <a:latin typeface="Trebuchet MS" panose="020B0603020202020204" pitchFamily="34" charset="0"/>
            </a:endParaRPr>
          </a:p>
          <a:p>
            <a:pPr lvl="0"/>
            <a:r>
              <a:rPr lang="en-US" dirty="0" smtClean="0">
                <a:latin typeface="Trebuchet MS" panose="020B0603020202020204" pitchFamily="34" charset="0"/>
              </a:rPr>
              <a:t>AA </a:t>
            </a:r>
            <a:r>
              <a:rPr lang="en-US" dirty="0">
                <a:latin typeface="Trebuchet MS" panose="020B0603020202020204" pitchFamily="34" charset="0"/>
              </a:rPr>
              <a:t>to quantify and justify MAD and demonstrate to Regulator </a:t>
            </a:r>
            <a:r>
              <a:rPr lang="en-US" dirty="0" smtClean="0">
                <a:latin typeface="Trebuchet MS" panose="020B0603020202020204" pitchFamily="34" charset="0"/>
              </a:rPr>
              <a:t>that</a:t>
            </a:r>
          </a:p>
          <a:p>
            <a:pPr lvl="0"/>
            <a:endParaRPr lang="en-IN" sz="2400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MAD applied provides appropriate level of Prudence and enhances degree of Protection of </a:t>
            </a:r>
            <a:r>
              <a:rPr lang="en-US" dirty="0" smtClean="0">
                <a:latin typeface="Trebuchet MS" panose="020B0603020202020204" pitchFamily="34" charset="0"/>
              </a:rPr>
              <a:t>Policyholders’ </a:t>
            </a:r>
            <a:r>
              <a:rPr lang="en-US" dirty="0">
                <a:latin typeface="Trebuchet MS" panose="020B0603020202020204" pitchFamily="34" charset="0"/>
              </a:rPr>
              <a:t>Interest, from impact of adverse </a:t>
            </a:r>
            <a:r>
              <a:rPr lang="en-US" dirty="0" smtClean="0">
                <a:latin typeface="Trebuchet MS" panose="020B0603020202020204" pitchFamily="34" charset="0"/>
              </a:rPr>
              <a:t>experience.</a:t>
            </a:r>
          </a:p>
          <a:p>
            <a:pPr lvl="1" algn="just"/>
            <a:endParaRPr lang="en-IN" sz="2000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>
                <a:latin typeface="Trebuchet MS" panose="020B0603020202020204" pitchFamily="34" charset="0"/>
              </a:rPr>
              <a:t>Full range of plausible adverse scenarios have been </a:t>
            </a:r>
            <a:r>
              <a:rPr lang="en-US" dirty="0" smtClean="0">
                <a:latin typeface="Trebuchet MS" panose="020B0603020202020204" pitchFamily="34" charset="0"/>
              </a:rPr>
              <a:t>considered.</a:t>
            </a:r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92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IN" sz="3200" b="1" dirty="0" smtClean="0">
                <a:latin typeface="Trebuchet MS" panose="020B0603020202020204" pitchFamily="34" charset="0"/>
              </a:rPr>
              <a:t>Any possible window for release of Reserve/MAD:</a:t>
            </a:r>
          </a:p>
          <a:p>
            <a:pPr marL="457200" lvl="1" indent="0">
              <a:buNone/>
            </a:pPr>
            <a:endParaRPr lang="en-IN" sz="14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IN" sz="3200" dirty="0" smtClean="0">
                <a:latin typeface="Trebuchet MS" panose="020B0603020202020204" pitchFamily="34" charset="0"/>
              </a:rPr>
              <a:t>There </a:t>
            </a:r>
            <a:r>
              <a:rPr lang="en-IN" sz="3200" dirty="0">
                <a:latin typeface="Trebuchet MS" panose="020B0603020202020204" pitchFamily="34" charset="0"/>
              </a:rPr>
              <a:t>is no </a:t>
            </a:r>
            <a:r>
              <a:rPr lang="en-IN" sz="3200" dirty="0" smtClean="0">
                <a:latin typeface="Trebuchet MS" panose="020B0603020202020204" pitchFamily="34" charset="0"/>
              </a:rPr>
              <a:t>scope </a:t>
            </a:r>
            <a:r>
              <a:rPr lang="en-IN" sz="3200" dirty="0">
                <a:latin typeface="Trebuchet MS" panose="020B0603020202020204" pitchFamily="34" charset="0"/>
              </a:rPr>
              <a:t>for reduction of reserve unless 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lvl="1"/>
            <a:endParaRPr lang="en-IN" sz="1800" dirty="0" smtClean="0">
              <a:latin typeface="Trebuchet MS" panose="020B0603020202020204" pitchFamily="34" charset="0"/>
            </a:endParaRPr>
          </a:p>
          <a:p>
            <a:pPr lvl="2" algn="just"/>
            <a:r>
              <a:rPr lang="en-IN" sz="3200" dirty="0" smtClean="0">
                <a:latin typeface="Trebuchet MS" panose="020B0603020202020204" pitchFamily="34" charset="0"/>
              </a:rPr>
              <a:t>A huge </a:t>
            </a:r>
            <a:r>
              <a:rPr lang="en-IN" sz="3200" dirty="0">
                <a:latin typeface="Trebuchet MS" panose="020B0603020202020204" pitchFamily="34" charset="0"/>
              </a:rPr>
              <a:t>amount of Reserve/MAD is kept well above the minimum requirements and 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marL="914400" lvl="2" indent="0" algn="just">
              <a:buNone/>
            </a:pPr>
            <a:endParaRPr lang="en-IN" sz="1800" dirty="0" smtClean="0">
              <a:latin typeface="Trebuchet MS" panose="020B0603020202020204" pitchFamily="34" charset="0"/>
            </a:endParaRPr>
          </a:p>
          <a:p>
            <a:pPr lvl="2" algn="just"/>
            <a:r>
              <a:rPr lang="en-IN" sz="3200" dirty="0" smtClean="0">
                <a:latin typeface="Trebuchet MS" panose="020B0603020202020204" pitchFamily="34" charset="0"/>
              </a:rPr>
              <a:t>Professional </a:t>
            </a:r>
            <a:r>
              <a:rPr lang="en-IN" sz="3200" dirty="0">
                <a:latin typeface="Trebuchet MS" panose="020B0603020202020204" pitchFamily="34" charset="0"/>
              </a:rPr>
              <a:t>judgment proves that it may be brought to the required level.</a:t>
            </a:r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8267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IN" sz="3200" b="1" dirty="0">
                <a:latin typeface="Trebuchet MS" panose="020B0603020202020204" pitchFamily="34" charset="0"/>
              </a:rPr>
              <a:t>Any possible window for release of Reserve/MAD</a:t>
            </a:r>
            <a:r>
              <a:rPr lang="en-IN" sz="3200" b="1" dirty="0" smtClean="0">
                <a:latin typeface="Trebuchet MS" panose="020B0603020202020204" pitchFamily="34" charset="0"/>
              </a:rPr>
              <a:t>: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r>
              <a:rPr lang="en-US" dirty="0" smtClean="0">
                <a:latin typeface="Trebuchet MS" panose="020B0603020202020204" pitchFamily="34" charset="0"/>
              </a:rPr>
              <a:t>    However, in </a:t>
            </a:r>
            <a:r>
              <a:rPr lang="en-US" dirty="0">
                <a:latin typeface="Trebuchet MS" panose="020B0603020202020204" pitchFamily="34" charset="0"/>
              </a:rPr>
              <a:t>the given situation </a:t>
            </a:r>
            <a:r>
              <a:rPr lang="en-US" dirty="0" smtClean="0">
                <a:latin typeface="Trebuchet MS" panose="020B0603020202020204" pitchFamily="34" charset="0"/>
              </a:rPr>
              <a:t>it is not feasible as:</a:t>
            </a:r>
            <a:endParaRPr lang="en-US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>
                <a:latin typeface="Trebuchet MS" panose="020B0603020202020204" pitchFamily="34" charset="0"/>
              </a:rPr>
              <a:t>APS 7 prescribes the minimum </a:t>
            </a:r>
            <a:r>
              <a:rPr lang="en-IN" dirty="0" smtClean="0">
                <a:latin typeface="Trebuchet MS" panose="020B0603020202020204" pitchFamily="34" charset="0"/>
              </a:rPr>
              <a:t>MAD and </a:t>
            </a:r>
            <a:r>
              <a:rPr lang="en-US" dirty="0" smtClean="0">
                <a:latin typeface="Trebuchet MS" panose="020B0603020202020204" pitchFamily="34" charset="0"/>
              </a:rPr>
              <a:t>Our </a:t>
            </a:r>
            <a:r>
              <a:rPr lang="en-US" dirty="0">
                <a:latin typeface="Trebuchet MS" panose="020B0603020202020204" pitchFamily="34" charset="0"/>
              </a:rPr>
              <a:t>Company </a:t>
            </a:r>
            <a:r>
              <a:rPr lang="en-US" dirty="0" smtClean="0">
                <a:latin typeface="Trebuchet MS" panose="020B0603020202020204" pitchFamily="34" charset="0"/>
              </a:rPr>
              <a:t>might be maintaining the minimum MAD </a:t>
            </a:r>
            <a:r>
              <a:rPr lang="en-US" dirty="0" smtClean="0">
                <a:latin typeface="Trebuchet MS" panose="020B0603020202020204" pitchFamily="34" charset="0"/>
              </a:rPr>
              <a:t>in the Mathematical </a:t>
            </a:r>
            <a:r>
              <a:rPr lang="en-US" dirty="0" smtClean="0">
                <a:latin typeface="Trebuchet MS" panose="020B0603020202020204" pitchFamily="34" charset="0"/>
              </a:rPr>
              <a:t>Reserve.</a:t>
            </a:r>
          </a:p>
          <a:p>
            <a:pPr marL="457200" lvl="1" indent="0" algn="just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ongoing COVID-19 situation </a:t>
            </a:r>
            <a:r>
              <a:rPr lang="en-US" dirty="0" smtClean="0">
                <a:latin typeface="Trebuchet MS" panose="020B0603020202020204" pitchFamily="34" charset="0"/>
              </a:rPr>
              <a:t>may </a:t>
            </a:r>
            <a:r>
              <a:rPr lang="en-US" dirty="0">
                <a:latin typeface="Trebuchet MS" panose="020B0603020202020204" pitchFamily="34" charset="0"/>
              </a:rPr>
              <a:t>rather </a:t>
            </a:r>
            <a:r>
              <a:rPr lang="en-US" dirty="0" smtClean="0">
                <a:latin typeface="Trebuchet MS" panose="020B0603020202020204" pitchFamily="34" charset="0"/>
              </a:rPr>
              <a:t>increase the </a:t>
            </a:r>
            <a:r>
              <a:rPr lang="en-US" dirty="0">
                <a:latin typeface="Trebuchet MS" panose="020B0603020202020204" pitchFamily="34" charset="0"/>
              </a:rPr>
              <a:t>need for more Reserve to cover the plausible future adverse scenario </a:t>
            </a:r>
            <a:r>
              <a:rPr lang="en-US" dirty="0" smtClean="0">
                <a:latin typeface="Trebuchet MS" panose="020B0603020202020204" pitchFamily="34" charset="0"/>
              </a:rPr>
              <a:t>on count of </a:t>
            </a:r>
            <a:r>
              <a:rPr lang="en-IN" dirty="0" smtClean="0">
                <a:latin typeface="Trebuchet MS" panose="020B0603020202020204" pitchFamily="34" charset="0"/>
              </a:rPr>
              <a:t>Mortality</a:t>
            </a:r>
            <a:r>
              <a:rPr lang="en-IN" dirty="0">
                <a:latin typeface="Trebuchet MS" panose="020B0603020202020204" pitchFamily="34" charset="0"/>
              </a:rPr>
              <a:t>, Investment, Withdrawal and Expense risk </a:t>
            </a:r>
            <a:r>
              <a:rPr lang="en-IN" dirty="0" smtClean="0">
                <a:latin typeface="Trebuchet MS" panose="020B0603020202020204" pitchFamily="34" charset="0"/>
              </a:rPr>
              <a:t>based on the current experience.</a:t>
            </a:r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82007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IN" sz="3200" b="1" dirty="0">
                <a:latin typeface="Trebuchet MS" panose="020B0603020202020204" pitchFamily="34" charset="0"/>
              </a:rPr>
              <a:t>Any possible window for release of Reserve/MAD</a:t>
            </a:r>
            <a:r>
              <a:rPr lang="en-IN" sz="3200" b="1" dirty="0" smtClean="0">
                <a:latin typeface="Trebuchet MS" panose="020B0603020202020204" pitchFamily="34" charset="0"/>
              </a:rPr>
              <a:t>: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r>
              <a:rPr lang="en-US" dirty="0" smtClean="0">
                <a:latin typeface="Trebuchet MS" panose="020B0603020202020204" pitchFamily="34" charset="0"/>
              </a:rPr>
              <a:t>    However, in </a:t>
            </a:r>
            <a:r>
              <a:rPr lang="en-US" dirty="0">
                <a:latin typeface="Trebuchet MS" panose="020B0603020202020204" pitchFamily="34" charset="0"/>
              </a:rPr>
              <a:t>the given situation </a:t>
            </a:r>
            <a:r>
              <a:rPr lang="en-US" dirty="0" smtClean="0">
                <a:latin typeface="Trebuchet MS" panose="020B0603020202020204" pitchFamily="34" charset="0"/>
              </a:rPr>
              <a:t>it not feasible as:</a:t>
            </a:r>
            <a:endParaRPr lang="en-US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/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Cost </a:t>
            </a:r>
            <a:r>
              <a:rPr lang="en-IN" dirty="0">
                <a:latin typeface="Trebuchet MS" panose="020B0603020202020204" pitchFamily="34" charset="0"/>
              </a:rPr>
              <a:t>of guarantee in the reserve is a provision towards likelihood of guarantee biting during the currency of the policy</a:t>
            </a:r>
            <a:r>
              <a:rPr lang="en-IN" dirty="0" smtClean="0">
                <a:latin typeface="Trebuchet MS" panose="020B0603020202020204" pitchFamily="34" charset="0"/>
              </a:rPr>
              <a:t>.</a:t>
            </a:r>
          </a:p>
          <a:p>
            <a:pPr lvl="1" algn="just"/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Based </a:t>
            </a:r>
            <a:r>
              <a:rPr lang="en-IN" dirty="0">
                <a:latin typeface="Trebuchet MS" panose="020B0603020202020204" pitchFamily="34" charset="0"/>
              </a:rPr>
              <a:t>on the experience of current year, it may not seem prudent to reduce the cost of guarantee due to increased Investment Risk.</a:t>
            </a: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17203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>
                <a:latin typeface="Trebuchet MS" panose="020B0603020202020204" pitchFamily="34" charset="0"/>
              </a:rPr>
              <a:t>Response</a:t>
            </a:r>
            <a:r>
              <a:rPr lang="en-US" b="1" u="sng" dirty="0"/>
              <a:t> to the </a:t>
            </a:r>
            <a:r>
              <a:rPr lang="en-US" b="1" u="sng" dirty="0" smtClean="0"/>
              <a:t>CFO</a:t>
            </a:r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endParaRPr lang="en-US" sz="5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IN" sz="3200" b="1" dirty="0">
                <a:latin typeface="Trebuchet MS" panose="020B0603020202020204" pitchFamily="34" charset="0"/>
              </a:rPr>
              <a:t>Any possible window for release of Reserve/MAD</a:t>
            </a:r>
            <a:r>
              <a:rPr lang="en-IN" sz="3200" b="1" dirty="0" smtClean="0">
                <a:latin typeface="Trebuchet MS" panose="020B0603020202020204" pitchFamily="34" charset="0"/>
              </a:rPr>
              <a:t>: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r>
              <a:rPr lang="en-US" dirty="0" smtClean="0">
                <a:latin typeface="Trebuchet MS" panose="020B0603020202020204" pitchFamily="34" charset="0"/>
              </a:rPr>
              <a:t>    However, in </a:t>
            </a:r>
            <a:r>
              <a:rPr lang="en-US" dirty="0">
                <a:latin typeface="Trebuchet MS" panose="020B0603020202020204" pitchFamily="34" charset="0"/>
              </a:rPr>
              <a:t>the given situation </a:t>
            </a:r>
            <a:r>
              <a:rPr lang="en-US" dirty="0" smtClean="0">
                <a:latin typeface="Trebuchet MS" panose="020B0603020202020204" pitchFamily="34" charset="0"/>
              </a:rPr>
              <a:t>it not feasible as:</a:t>
            </a:r>
            <a:endParaRPr lang="en-US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No discretion to arbitrarily and temporarily adjust the Reserve/MAD.</a:t>
            </a:r>
          </a:p>
          <a:p>
            <a:pPr marL="457200" lvl="1" indent="0" algn="just">
              <a:buNone/>
            </a:pPr>
            <a:endParaRPr lang="en-IN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As per APS 4, work of the AA will be peer reviewed having regard to IRDAI requirement, relevant APS and Professional Conduct Standard.</a:t>
            </a:r>
          </a:p>
          <a:p>
            <a:pPr lvl="1"/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2656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/>
              <a:t>Alternative </a:t>
            </a:r>
            <a:r>
              <a:rPr lang="en-US" b="1" u="sng" dirty="0" smtClean="0"/>
              <a:t>routes</a:t>
            </a:r>
            <a:endParaRPr lang="en-IN" dirty="0"/>
          </a:p>
          <a:p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Adjusting the expense outgoes by </a:t>
            </a:r>
          </a:p>
          <a:p>
            <a:pPr lvl="2" algn="just"/>
            <a:r>
              <a:rPr lang="en-IN" dirty="0" smtClean="0">
                <a:latin typeface="Trebuchet MS" panose="020B0603020202020204" pitchFamily="34" charset="0"/>
              </a:rPr>
              <a:t>Postponing promotions and advertisements</a:t>
            </a:r>
          </a:p>
          <a:p>
            <a:pPr lvl="2" algn="just"/>
            <a:r>
              <a:rPr lang="en-IN" dirty="0" smtClean="0">
                <a:latin typeface="Trebuchet MS" panose="020B0603020202020204" pitchFamily="34" charset="0"/>
              </a:rPr>
              <a:t>Negotiating with service providers</a:t>
            </a:r>
          </a:p>
          <a:p>
            <a:pPr lvl="2" algn="just"/>
            <a:r>
              <a:rPr lang="en-IN" dirty="0" smtClean="0">
                <a:latin typeface="Trebuchet MS" panose="020B0603020202020204" pitchFamily="34" charset="0"/>
              </a:rPr>
              <a:t>Deferring other expense </a:t>
            </a:r>
            <a:r>
              <a:rPr lang="en-IN" dirty="0" err="1" smtClean="0">
                <a:latin typeface="Trebuchet MS" panose="020B0603020202020204" pitchFamily="34" charset="0"/>
              </a:rPr>
              <a:t>payout</a:t>
            </a:r>
            <a:r>
              <a:rPr lang="en-IN" dirty="0" smtClean="0">
                <a:latin typeface="Trebuchet MS" panose="020B0603020202020204" pitchFamily="34" charset="0"/>
              </a:rPr>
              <a:t> like part salary etc., if possible</a:t>
            </a:r>
          </a:p>
          <a:p>
            <a:pPr marL="914400" lvl="2" indent="0" algn="just">
              <a:buNone/>
            </a:pPr>
            <a:endParaRPr lang="en-IN" sz="12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Reducing the New Business.</a:t>
            </a:r>
          </a:p>
          <a:p>
            <a:pPr lvl="1" algn="just"/>
            <a:endParaRPr lang="en-IN" sz="12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Changing </a:t>
            </a:r>
            <a:r>
              <a:rPr lang="en-IN" dirty="0">
                <a:latin typeface="Trebuchet MS" panose="020B0603020202020204" pitchFamily="34" charset="0"/>
              </a:rPr>
              <a:t>product mix with more weightage towards more capital efficient </a:t>
            </a:r>
            <a:r>
              <a:rPr lang="en-IN" dirty="0" smtClean="0">
                <a:latin typeface="Trebuchet MS" panose="020B0603020202020204" pitchFamily="34" charset="0"/>
              </a:rPr>
              <a:t>product.</a:t>
            </a:r>
          </a:p>
          <a:p>
            <a:pPr lvl="1" algn="just"/>
            <a:endParaRPr lang="en-IN" sz="1200" dirty="0">
              <a:latin typeface="Trebuchet MS" panose="020B0603020202020204" pitchFamily="34" charset="0"/>
            </a:endParaRPr>
          </a:p>
          <a:p>
            <a:pPr lvl="1" algn="just"/>
            <a:r>
              <a:rPr lang="en-IN" dirty="0" smtClean="0">
                <a:latin typeface="Trebuchet MS" panose="020B0603020202020204" pitchFamily="34" charset="0"/>
              </a:rPr>
              <a:t>Cashing </a:t>
            </a:r>
            <a:r>
              <a:rPr lang="en-IN" dirty="0">
                <a:latin typeface="Trebuchet MS" panose="020B0603020202020204" pitchFamily="34" charset="0"/>
              </a:rPr>
              <a:t>in some unrealized gain in Equity shares </a:t>
            </a:r>
            <a:r>
              <a:rPr lang="en-IN" dirty="0" smtClean="0">
                <a:latin typeface="Trebuchet MS" panose="020B0603020202020204" pitchFamily="34" charset="0"/>
              </a:rPr>
              <a:t>Investment.</a:t>
            </a:r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  <a:p>
            <a:pPr lvl="2"/>
            <a:endParaRPr lang="en-IN" sz="2800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53334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b="1" u="sng" dirty="0"/>
              <a:t>Alternative </a:t>
            </a:r>
            <a:r>
              <a:rPr lang="en-US" b="1" u="sng" dirty="0" smtClean="0"/>
              <a:t>routes</a:t>
            </a:r>
            <a:endParaRPr lang="en-IN" dirty="0"/>
          </a:p>
          <a:p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7150" indent="0" algn="just">
              <a:buNone/>
            </a:pPr>
            <a:endParaRPr lang="en-IN" sz="1000" dirty="0" smtClean="0">
              <a:latin typeface="Trebuchet MS" panose="020B0603020202020204" pitchFamily="34" charset="0"/>
            </a:endParaRPr>
          </a:p>
          <a:p>
            <a:pPr marL="57150" indent="0" algn="just">
              <a:buNone/>
            </a:pPr>
            <a:r>
              <a:rPr lang="en-IN" sz="2800" dirty="0" smtClean="0">
                <a:latin typeface="Trebuchet MS" panose="020B0603020202020204" pitchFamily="34" charset="0"/>
              </a:rPr>
              <a:t>Making representation to IRDAI seeking relaxation for short term from Control level of Solvency Capital Requirement if Solvency Margin is above the Minimum prescribed level by</a:t>
            </a: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Proving that Present situation is causing hardship to Shareholders</a:t>
            </a: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Caused by Temporary Pandemic situation</a:t>
            </a: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Furnishing Financial plan</a:t>
            </a: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Indication plan of action and Commitment to clear the deficiency within max.6 months </a:t>
            </a:r>
          </a:p>
          <a:p>
            <a:pPr marL="457200" lvl="1" indent="0">
              <a:buNone/>
            </a:pPr>
            <a:r>
              <a:rPr lang="en-IN" sz="3200" dirty="0">
                <a:latin typeface="Trebuchet MS" panose="020B0603020202020204" pitchFamily="34" charset="0"/>
              </a:rPr>
              <a:t>	</a:t>
            </a:r>
            <a:endParaRPr lang="en-IN" sz="3200" dirty="0" smtClean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endParaRPr lang="en-IN" dirty="0" smtClean="0">
              <a:latin typeface="Trebuchet MS" panose="020B0603020202020204" pitchFamily="34" charset="0"/>
            </a:endParaRPr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  <a:p>
            <a:pPr lvl="1"/>
            <a:endParaRPr lang="en-IN" dirty="0" smtClean="0">
              <a:latin typeface="Trebuchet MS" panose="020B0603020202020204" pitchFamily="34" charset="0"/>
            </a:endParaRPr>
          </a:p>
          <a:p>
            <a:pPr lvl="2"/>
            <a:endParaRPr lang="en-IN" sz="2800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25261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IN" b="1" u="sng" dirty="0" smtClean="0"/>
              <a:t>Conclusion</a:t>
            </a:r>
            <a:endParaRPr lang="en-IN" dirty="0"/>
          </a:p>
          <a:p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IN" dirty="0" smtClean="0">
                <a:latin typeface="Trebuchet MS" panose="020B0603020202020204" pitchFamily="34" charset="0"/>
              </a:rPr>
              <a:t>As per CFO-Temporary need for alternative Capital Requirement </a:t>
            </a:r>
          </a:p>
          <a:p>
            <a:pPr lvl="1"/>
            <a:endParaRPr lang="en-IN" sz="500" dirty="0" smtClean="0">
              <a:latin typeface="Trebuchet MS" panose="020B0603020202020204" pitchFamily="34" charset="0"/>
            </a:endParaRPr>
          </a:p>
          <a:p>
            <a:pPr lvl="1"/>
            <a:r>
              <a:rPr lang="en-IN" dirty="0" smtClean="0">
                <a:latin typeface="Trebuchet MS" panose="020B0603020202020204" pitchFamily="34" charset="0"/>
              </a:rPr>
              <a:t>Reserve and MAD can not be varied arbitrarily</a:t>
            </a:r>
          </a:p>
          <a:p>
            <a:pPr lvl="1"/>
            <a:endParaRPr lang="en-IN" sz="500" dirty="0" smtClean="0">
              <a:latin typeface="Trebuchet MS" panose="020B0603020202020204" pitchFamily="34" charset="0"/>
            </a:endParaRPr>
          </a:p>
          <a:p>
            <a:pPr lvl="1"/>
            <a:r>
              <a:rPr lang="en-IN" dirty="0" smtClean="0">
                <a:latin typeface="Trebuchet MS" panose="020B0603020202020204" pitchFamily="34" charset="0"/>
              </a:rPr>
              <a:t>Possible only if </a:t>
            </a:r>
          </a:p>
          <a:p>
            <a:pPr lvl="2"/>
            <a:r>
              <a:rPr lang="en-IN" dirty="0" smtClean="0">
                <a:latin typeface="Trebuchet MS" panose="020B0603020202020204" pitchFamily="34" charset="0"/>
              </a:rPr>
              <a:t>there are already built up excess Reserve/MAD as a extra cautious approach (due to lack of historical data/experience) during initial years and</a:t>
            </a:r>
          </a:p>
          <a:p>
            <a:pPr lvl="2"/>
            <a:endParaRPr lang="en-IN" sz="500" dirty="0" smtClean="0">
              <a:latin typeface="Trebuchet MS" panose="020B0603020202020204" pitchFamily="34" charset="0"/>
            </a:endParaRPr>
          </a:p>
          <a:p>
            <a:pPr lvl="2"/>
            <a:r>
              <a:rPr lang="en-IN" dirty="0" smtClean="0">
                <a:latin typeface="Trebuchet MS" panose="020B0603020202020204" pitchFamily="34" charset="0"/>
              </a:rPr>
              <a:t>Professional judgment proves that it can be brought to the required appropriate level with concurrence of IRDAI.</a:t>
            </a:r>
          </a:p>
          <a:p>
            <a:pPr marL="914400" lvl="2" indent="0">
              <a:buNone/>
            </a:pPr>
            <a:endParaRPr lang="en-IN" sz="50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dirty="0">
                <a:latin typeface="Trebuchet MS" panose="020B0603020202020204" pitchFamily="34" charset="0"/>
              </a:rPr>
              <a:t>Relaxation by IRDAI may not be easy as pandemic situation  might have impacted all the Insurers in the industry and IRDAI may not wish to </a:t>
            </a:r>
            <a:r>
              <a:rPr lang="en-IN" dirty="0" smtClean="0">
                <a:latin typeface="Trebuchet MS" panose="020B0603020202020204" pitchFamily="34" charset="0"/>
              </a:rPr>
              <a:t>create </a:t>
            </a:r>
            <a:r>
              <a:rPr lang="en-IN" dirty="0">
                <a:latin typeface="Trebuchet MS" panose="020B0603020202020204" pitchFamily="34" charset="0"/>
              </a:rPr>
              <a:t>expectation for other </a:t>
            </a:r>
            <a:r>
              <a:rPr lang="en-IN" dirty="0" smtClean="0">
                <a:latin typeface="Trebuchet MS" panose="020B0603020202020204" pitchFamily="34" charset="0"/>
              </a:rPr>
              <a:t>Insurers.</a:t>
            </a:r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9100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152400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Background of Case Study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8800" y="1143001"/>
            <a:ext cx="10134600" cy="53578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en-IN" altLang="en-US" kern="0" dirty="0" smtClean="0">
                <a:latin typeface="Trebuchet MS" panose="020B0603020202020204" pitchFamily="34" charset="0"/>
              </a:rPr>
              <a:t>A </a:t>
            </a:r>
            <a:r>
              <a:rPr lang="en-IN" altLang="en-US" kern="0" dirty="0">
                <a:latin typeface="Trebuchet MS" panose="020B0603020202020204" pitchFamily="34" charset="0"/>
              </a:rPr>
              <a:t>small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Life </a:t>
            </a:r>
            <a:r>
              <a:rPr lang="en-IN" altLang="en-US" kern="0" dirty="0">
                <a:latin typeface="Trebuchet MS" panose="020B0603020202020204" pitchFamily="34" charset="0"/>
              </a:rPr>
              <a:t>Insurance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company - early </a:t>
            </a:r>
            <a:r>
              <a:rPr lang="en-IN" altLang="en-US" kern="0" dirty="0">
                <a:latin typeface="Trebuchet MS" panose="020B0603020202020204" pitchFamily="34" charset="0"/>
              </a:rPr>
              <a:t>years of setting up</a:t>
            </a:r>
            <a:r>
              <a:rPr lang="en-IN" altLang="en-US" kern="0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n-IN" altLang="en-US" kern="0" dirty="0">
              <a:latin typeface="Trebuchet MS" panose="020B0603020202020204" pitchFamily="34" charset="0"/>
            </a:endParaRPr>
          </a:p>
          <a:p>
            <a:pPr algn="just"/>
            <a:r>
              <a:rPr lang="en-IN" altLang="en-US" kern="0" dirty="0" smtClean="0">
                <a:latin typeface="Trebuchet MS" panose="020B0603020202020204" pitchFamily="34" charset="0"/>
              </a:rPr>
              <a:t>Still </a:t>
            </a:r>
            <a:r>
              <a:rPr lang="en-IN" altLang="en-US" kern="0" dirty="0">
                <a:latin typeface="Trebuchet MS" panose="020B0603020202020204" pitchFamily="34" charset="0"/>
              </a:rPr>
              <a:t>requires capital support from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shareholders </a:t>
            </a:r>
            <a:r>
              <a:rPr lang="en-IN" altLang="en-US" kern="0" dirty="0">
                <a:latin typeface="Trebuchet MS" panose="020B0603020202020204" pitchFamily="34" charset="0"/>
              </a:rPr>
              <a:t>for meeting expenses and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solvency requirements.</a:t>
            </a:r>
          </a:p>
          <a:p>
            <a:pPr algn="just"/>
            <a:endParaRPr lang="en-IN" altLang="en-US" kern="0" dirty="0">
              <a:latin typeface="Trebuchet MS" panose="020B0603020202020204" pitchFamily="34" charset="0"/>
            </a:endParaRPr>
          </a:p>
          <a:p>
            <a:pPr algn="just"/>
            <a:r>
              <a:rPr lang="en-IN" altLang="en-US" kern="0" dirty="0" err="1" smtClean="0">
                <a:latin typeface="Trebuchet MS" panose="020B0603020202020204" pitchFamily="34" charset="0"/>
              </a:rPr>
              <a:t>Covid</a:t>
            </a:r>
            <a:r>
              <a:rPr lang="en-IN" altLang="en-US" kern="0" dirty="0" smtClean="0">
                <a:latin typeface="Trebuchet MS" panose="020B0603020202020204" pitchFamily="34" charset="0"/>
              </a:rPr>
              <a:t> </a:t>
            </a:r>
            <a:r>
              <a:rPr lang="en-IN" altLang="en-US" kern="0" dirty="0">
                <a:latin typeface="Trebuchet MS" panose="020B0603020202020204" pitchFamily="34" charset="0"/>
              </a:rPr>
              <a:t>19 pandemic has adversely impacted the business of Shareholders and hence company is facing challenge in getting the capital support from Shareholders</a:t>
            </a:r>
            <a:r>
              <a:rPr lang="en-IN" altLang="en-US" kern="0" dirty="0" smtClean="0">
                <a:latin typeface="Trebuchet MS" panose="020B0603020202020204" pitchFamily="34" charset="0"/>
              </a:rPr>
              <a:t>.</a:t>
            </a:r>
            <a:endParaRPr lang="en-IN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8948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IN" b="1" u="sng" dirty="0" smtClean="0"/>
              <a:t>Conclusion</a:t>
            </a:r>
            <a:endParaRPr lang="en-IN" dirty="0"/>
          </a:p>
          <a:p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1" indent="0">
              <a:buNone/>
            </a:pPr>
            <a:r>
              <a:rPr lang="en-IN" dirty="0" smtClean="0">
                <a:latin typeface="Trebuchet MS" panose="020B0603020202020204" pitchFamily="34" charset="0"/>
              </a:rPr>
              <a:t>Probable solutions having immediate relief in given situation:</a:t>
            </a:r>
          </a:p>
          <a:p>
            <a:pPr lvl="2" algn="just"/>
            <a:r>
              <a:rPr lang="en-IN" sz="2800" dirty="0">
                <a:latin typeface="Trebuchet MS" panose="020B0603020202020204" pitchFamily="34" charset="0"/>
              </a:rPr>
              <a:t>Cashing in some unrealized gain in Equity shares </a:t>
            </a:r>
            <a:r>
              <a:rPr lang="en-IN" sz="2800" dirty="0" smtClean="0">
                <a:latin typeface="Trebuchet MS" panose="020B0603020202020204" pitchFamily="34" charset="0"/>
              </a:rPr>
              <a:t>Investment.</a:t>
            </a:r>
          </a:p>
          <a:p>
            <a:pPr lvl="2" algn="just"/>
            <a:endParaRPr lang="en-IN" sz="1200" dirty="0">
              <a:latin typeface="Trebuchet MS" panose="020B0603020202020204" pitchFamily="34" charset="0"/>
            </a:endParaRP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Reduce the level of New Business.</a:t>
            </a:r>
          </a:p>
          <a:p>
            <a:pPr lvl="2" algn="just"/>
            <a:endParaRPr lang="en-IN" sz="1200" dirty="0" smtClean="0">
              <a:latin typeface="Trebuchet MS" panose="020B0603020202020204" pitchFamily="34" charset="0"/>
            </a:endParaRP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Changing </a:t>
            </a:r>
            <a:r>
              <a:rPr lang="en-IN" sz="2800" dirty="0">
                <a:latin typeface="Trebuchet MS" panose="020B0603020202020204" pitchFamily="34" charset="0"/>
              </a:rPr>
              <a:t>product mix with more weightage towards more capital efficient </a:t>
            </a:r>
            <a:r>
              <a:rPr lang="en-IN" sz="2800" dirty="0" smtClean="0">
                <a:latin typeface="Trebuchet MS" panose="020B0603020202020204" pitchFamily="34" charset="0"/>
              </a:rPr>
              <a:t>product.</a:t>
            </a:r>
          </a:p>
          <a:p>
            <a:pPr lvl="2" algn="just"/>
            <a:endParaRPr lang="en-IN" sz="1200" dirty="0">
              <a:latin typeface="Trebuchet MS" panose="020B0603020202020204" pitchFamily="34" charset="0"/>
            </a:endParaRP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Defer the planned expenditure.</a:t>
            </a:r>
          </a:p>
          <a:p>
            <a:pPr lvl="2" algn="just"/>
            <a:endParaRPr lang="en-IN" sz="1200" dirty="0" smtClean="0">
              <a:latin typeface="Trebuchet MS" panose="020B0603020202020204" pitchFamily="34" charset="0"/>
            </a:endParaRPr>
          </a:p>
          <a:p>
            <a:pPr lvl="2" algn="just"/>
            <a:r>
              <a:rPr lang="en-IN" sz="2800" dirty="0" smtClean="0">
                <a:latin typeface="Trebuchet MS" panose="020B0603020202020204" pitchFamily="34" charset="0"/>
              </a:rPr>
              <a:t>Reduction in Campaign/Publicity expenses.</a:t>
            </a:r>
          </a:p>
          <a:p>
            <a:pPr lvl="2"/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6808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1" indent="0">
              <a:buNone/>
            </a:pPr>
            <a:endParaRPr lang="en-IN" sz="6600" dirty="0" smtClean="0">
              <a:latin typeface="Trebuchet MS" panose="020B0603020202020204" pitchFamily="34" charset="0"/>
            </a:endParaRPr>
          </a:p>
          <a:p>
            <a:pPr marL="457200" lvl="1" indent="0" algn="ctr">
              <a:buNone/>
            </a:pPr>
            <a:r>
              <a:rPr lang="en-IN" sz="6600" dirty="0" smtClean="0">
                <a:latin typeface="Trebuchet MS" panose="020B0603020202020204" pitchFamily="34" charset="0"/>
              </a:rPr>
              <a:t>THANKS</a:t>
            </a:r>
          </a:p>
          <a:p>
            <a:pPr lvl="2"/>
            <a:endParaRPr lang="en-IN" dirty="0">
              <a:latin typeface="Trebuchet MS" panose="020B0603020202020204" pitchFamily="34" charset="0"/>
            </a:endParaRPr>
          </a:p>
          <a:p>
            <a:pPr lvl="1"/>
            <a:endParaRPr lang="en-IN" sz="20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47138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152400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Background of Case Study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8800" y="1143001"/>
            <a:ext cx="10134600" cy="53578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altLang="en-US" b="1" kern="0" dirty="0" smtClean="0">
                <a:latin typeface="Trebuchet MS" panose="020B0603020202020204" pitchFamily="34" charset="0"/>
              </a:rPr>
              <a:t>CFO’s Proposal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:</a:t>
            </a:r>
          </a:p>
          <a:p>
            <a:pPr>
              <a:buNone/>
            </a:pPr>
            <a:endParaRPr lang="en-IN" altLang="en-US" sz="1200" kern="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altLang="en-US" sz="3600" kern="0" dirty="0" smtClean="0">
                <a:latin typeface="Trebuchet MS" panose="020B0603020202020204" pitchFamily="34" charset="0"/>
              </a:rPr>
              <a:t>To release some </a:t>
            </a:r>
            <a:r>
              <a:rPr lang="en-IN" altLang="en-US" sz="3600" b="1" kern="0" dirty="0" smtClean="0">
                <a:latin typeface="Trebuchet MS" panose="020B0603020202020204" pitchFamily="34" charset="0"/>
              </a:rPr>
              <a:t>Mathematical Reserve </a:t>
            </a:r>
            <a:r>
              <a:rPr lang="en-IN" altLang="en-US" sz="3600" kern="0" dirty="0">
                <a:latin typeface="Trebuchet MS" panose="020B0603020202020204" pitchFamily="34" charset="0"/>
              </a:rPr>
              <a:t>on temporary basis for the current quarter which can be increased again after getting the </a:t>
            </a:r>
            <a:r>
              <a:rPr lang="en-IN" altLang="en-US" sz="3600" kern="0" dirty="0" smtClean="0">
                <a:latin typeface="Trebuchet MS" panose="020B0603020202020204" pitchFamily="34" charset="0"/>
              </a:rPr>
              <a:t>capital.</a:t>
            </a:r>
            <a:endParaRPr lang="en-IN" altLang="en-US" sz="3600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92052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152400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Background of Case Study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8800" y="1143001"/>
            <a:ext cx="10134600" cy="53578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altLang="en-US" b="1" kern="0" dirty="0" smtClean="0">
                <a:latin typeface="Trebuchet MS" panose="020B0603020202020204" pitchFamily="34" charset="0"/>
              </a:rPr>
              <a:t>CFO’s Argument :</a:t>
            </a:r>
          </a:p>
          <a:p>
            <a:pPr>
              <a:buNone/>
            </a:pPr>
            <a:endParaRPr lang="en-IN" altLang="en-US" sz="1200" kern="0" dirty="0">
              <a:latin typeface="Trebuchet MS" panose="020B0603020202020204" pitchFamily="34" charset="0"/>
            </a:endParaRPr>
          </a:p>
          <a:p>
            <a:pPr lvl="1" algn="just"/>
            <a:r>
              <a:rPr lang="en-IN" altLang="en-US" kern="0" dirty="0" smtClean="0">
                <a:latin typeface="Trebuchet MS" panose="020B0603020202020204" pitchFamily="34" charset="0"/>
              </a:rPr>
              <a:t>Margin </a:t>
            </a:r>
            <a:r>
              <a:rPr lang="en-IN" altLang="en-US" kern="0" dirty="0">
                <a:latin typeface="Trebuchet MS" panose="020B0603020202020204" pitchFamily="34" charset="0"/>
              </a:rPr>
              <a:t>of adverse deviation (MAD) which is part of the Mathematical Reserve may be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released </a:t>
            </a:r>
            <a:r>
              <a:rPr lang="en-IN" altLang="en-US" kern="0" dirty="0">
                <a:latin typeface="Trebuchet MS" panose="020B0603020202020204" pitchFamily="34" charset="0"/>
              </a:rPr>
              <a:t>to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fulfil </a:t>
            </a:r>
            <a:r>
              <a:rPr lang="en-IN" altLang="en-US" kern="0" dirty="0">
                <a:latin typeface="Trebuchet MS" panose="020B0603020202020204" pitchFamily="34" charset="0"/>
              </a:rPr>
              <a:t>the above capital requirements</a:t>
            </a:r>
            <a:r>
              <a:rPr lang="en-IN" altLang="en-US" kern="0" dirty="0" smtClean="0">
                <a:latin typeface="Trebuchet MS" panose="020B0603020202020204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n-IN" altLang="en-US" sz="1200" kern="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altLang="en-US" kern="0" dirty="0" smtClean="0">
                <a:latin typeface="Trebuchet MS" panose="020B0603020202020204" pitchFamily="34" charset="0"/>
              </a:rPr>
              <a:t>Reserve </a:t>
            </a:r>
            <a:r>
              <a:rPr lang="en-IN" altLang="en-US" kern="0" dirty="0">
                <a:latin typeface="Trebuchet MS" panose="020B0603020202020204" pitchFamily="34" charset="0"/>
              </a:rPr>
              <a:t>kept on account of cost of guarantee may be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released as </a:t>
            </a:r>
            <a:r>
              <a:rPr lang="en-IN" altLang="en-US" kern="0" dirty="0">
                <a:latin typeface="Trebuchet MS" panose="020B0603020202020204" pitchFamily="34" charset="0"/>
              </a:rPr>
              <a:t>guarantee is not likely to bite in this year</a:t>
            </a:r>
            <a:r>
              <a:rPr lang="en-IN" altLang="en-US" kern="0" dirty="0" smtClean="0">
                <a:latin typeface="Trebuchet MS" panose="020B0603020202020204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n-IN" altLang="en-US" sz="1200" kern="0" dirty="0" smtClean="0">
              <a:latin typeface="Trebuchet MS" panose="020B0603020202020204" pitchFamily="34" charset="0"/>
            </a:endParaRPr>
          </a:p>
          <a:p>
            <a:pPr lvl="1" algn="just"/>
            <a:r>
              <a:rPr lang="en-IN" altLang="en-US" kern="0" dirty="0" smtClean="0">
                <a:latin typeface="Trebuchet MS" panose="020B0603020202020204" pitchFamily="34" charset="0"/>
              </a:rPr>
              <a:t>Prevailing situation is ideal adverse </a:t>
            </a:r>
            <a:r>
              <a:rPr lang="en-IN" altLang="en-US" kern="0" dirty="0">
                <a:latin typeface="Trebuchet MS" panose="020B0603020202020204" pitchFamily="34" charset="0"/>
              </a:rPr>
              <a:t>situation that requires support </a:t>
            </a:r>
            <a:r>
              <a:rPr lang="en-IN" altLang="en-US" kern="0" dirty="0" smtClean="0">
                <a:latin typeface="Trebuchet MS" panose="020B0603020202020204" pitchFamily="34" charset="0"/>
              </a:rPr>
              <a:t>from </a:t>
            </a:r>
            <a:r>
              <a:rPr lang="en-IN" altLang="en-US" kern="0" dirty="0">
                <a:latin typeface="Trebuchet MS" panose="020B0603020202020204" pitchFamily="34" charset="0"/>
              </a:rPr>
              <a:t>reserves and regulator also would understand the situation.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7620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0" y="935038"/>
            <a:ext cx="10515599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</a:pPr>
            <a:r>
              <a:rPr lang="en-US" sz="2800" b="1" u="sng" dirty="0" smtClean="0">
                <a:latin typeface="Trebuchet MS" panose="020B0603020202020204" pitchFamily="34" charset="0"/>
              </a:rPr>
              <a:t>Insurance Act,1938 read with IRDAI(ALSM)Reg.2016</a:t>
            </a:r>
            <a:r>
              <a:rPr lang="en-US" sz="2800" b="1" dirty="0" smtClean="0">
                <a:latin typeface="Trebuchet MS" panose="020B0603020202020204" pitchFamily="34" charset="0"/>
              </a:rPr>
              <a:t>: </a:t>
            </a:r>
          </a:p>
          <a:p>
            <a:pPr marL="0" lvl="0" indent="0">
              <a:buNone/>
            </a:pPr>
            <a:r>
              <a:rPr lang="en-US" sz="2800" b="1" u="sng" dirty="0" smtClean="0">
                <a:latin typeface="Trebuchet MS" panose="020B0603020202020204" pitchFamily="34" charset="0"/>
              </a:rPr>
              <a:t>Sec </a:t>
            </a:r>
            <a:r>
              <a:rPr lang="en-US" sz="2800" b="1" u="sng" dirty="0">
                <a:latin typeface="Trebuchet MS" panose="020B0603020202020204" pitchFamily="34" charset="0"/>
              </a:rPr>
              <a:t>64 </a:t>
            </a:r>
            <a:r>
              <a:rPr lang="en-US" sz="2800" b="1" u="sng" dirty="0" smtClean="0">
                <a:latin typeface="Trebuchet MS" panose="020B0603020202020204" pitchFamily="34" charset="0"/>
              </a:rPr>
              <a:t>VA</a:t>
            </a:r>
            <a:r>
              <a:rPr lang="en-US" sz="2800" b="1" dirty="0" smtClean="0">
                <a:latin typeface="Trebuchet MS" panose="020B0603020202020204" pitchFamily="34" charset="0"/>
              </a:rPr>
              <a:t>-Sufficiency of assets</a:t>
            </a:r>
          </a:p>
          <a:p>
            <a:pPr marL="0" lvl="0" indent="0">
              <a:buNone/>
            </a:pPr>
            <a:endParaRPr lang="en-US" sz="700" b="1" dirty="0" smtClean="0">
              <a:latin typeface="Trebuchet MS" panose="020B0603020202020204" pitchFamily="34" charset="0"/>
            </a:endParaRPr>
          </a:p>
          <a:p>
            <a:pPr lvl="1"/>
            <a:r>
              <a:rPr lang="en-US" dirty="0" smtClean="0">
                <a:latin typeface="Trebuchet MS" panose="020B0603020202020204" pitchFamily="34" charset="0"/>
              </a:rPr>
              <a:t>All Insurers to </a:t>
            </a:r>
            <a:r>
              <a:rPr lang="en-US" dirty="0">
                <a:latin typeface="Trebuchet MS" panose="020B0603020202020204" pitchFamily="34" charset="0"/>
              </a:rPr>
              <a:t>maintain at all times 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1"/>
            <a:endParaRPr lang="en-IN" sz="500" dirty="0">
              <a:latin typeface="Trebuchet MS" panose="020B0603020202020204" pitchFamily="34" charset="0"/>
            </a:endParaRPr>
          </a:p>
          <a:p>
            <a:pPr lvl="2" algn="just"/>
            <a:r>
              <a:rPr lang="en-US" sz="2800" dirty="0" smtClean="0">
                <a:latin typeface="Trebuchet MS" panose="020B0603020202020204" pitchFamily="34" charset="0"/>
              </a:rPr>
              <a:t>Available Solvency Margin (ASM) </a:t>
            </a:r>
            <a:r>
              <a:rPr lang="en-US" sz="2800" dirty="0">
                <a:latin typeface="Trebuchet MS" panose="020B0603020202020204" pitchFamily="34" charset="0"/>
              </a:rPr>
              <a:t>of not less than </a:t>
            </a:r>
            <a:r>
              <a:rPr lang="en-US" sz="2800" dirty="0" smtClean="0">
                <a:latin typeface="Trebuchet MS" panose="020B0603020202020204" pitchFamily="34" charset="0"/>
              </a:rPr>
              <a:t>:</a:t>
            </a:r>
            <a:endParaRPr lang="en-IN" sz="2800" dirty="0">
              <a:latin typeface="Trebuchet MS" panose="020B0603020202020204" pitchFamily="34" charset="0"/>
            </a:endParaRPr>
          </a:p>
          <a:p>
            <a:pPr lvl="3" algn="just"/>
            <a:r>
              <a:rPr lang="en-US" sz="2800" dirty="0" smtClean="0">
                <a:latin typeface="Trebuchet MS" panose="020B0603020202020204" pitchFamily="34" charset="0"/>
              </a:rPr>
              <a:t>50</a:t>
            </a:r>
            <a:r>
              <a:rPr lang="en-US" sz="2800" dirty="0">
                <a:latin typeface="Trebuchet MS" panose="020B0603020202020204" pitchFamily="34" charset="0"/>
              </a:rPr>
              <a:t>% of Rs.100 crore i.e. minimum capital </a:t>
            </a:r>
            <a:r>
              <a:rPr lang="en-US" sz="2800" dirty="0" smtClean="0">
                <a:latin typeface="Trebuchet MS" panose="020B0603020202020204" pitchFamily="34" charset="0"/>
              </a:rPr>
              <a:t>required </a:t>
            </a:r>
            <a:r>
              <a:rPr lang="en-US" sz="2800" dirty="0">
                <a:latin typeface="Trebuchet MS" panose="020B0603020202020204" pitchFamily="34" charset="0"/>
              </a:rPr>
              <a:t>OR </a:t>
            </a:r>
            <a:endParaRPr lang="en-US" sz="2800" dirty="0" smtClean="0">
              <a:latin typeface="Trebuchet MS" panose="020B0603020202020204" pitchFamily="34" charset="0"/>
            </a:endParaRPr>
          </a:p>
          <a:p>
            <a:pPr lvl="3" algn="just"/>
            <a:r>
              <a:rPr lang="en-US" sz="2800" dirty="0" smtClean="0">
                <a:latin typeface="Trebuchet MS" panose="020B0603020202020204" pitchFamily="34" charset="0"/>
              </a:rPr>
              <a:t>100</a:t>
            </a:r>
            <a:r>
              <a:rPr lang="en-US" sz="2800" dirty="0">
                <a:latin typeface="Trebuchet MS" panose="020B0603020202020204" pitchFamily="34" charset="0"/>
              </a:rPr>
              <a:t>% of </a:t>
            </a:r>
            <a:r>
              <a:rPr lang="en-US" sz="2800" dirty="0" smtClean="0">
                <a:latin typeface="Trebuchet MS" panose="020B0603020202020204" pitchFamily="34" charset="0"/>
              </a:rPr>
              <a:t>Required Solvency Margin (RSM)</a:t>
            </a:r>
            <a:r>
              <a:rPr lang="en-US" sz="2800" b="1" dirty="0" smtClean="0">
                <a:latin typeface="Trebuchet MS" panose="020B0603020202020204" pitchFamily="34" charset="0"/>
              </a:rPr>
              <a:t>[u/s </a:t>
            </a:r>
            <a:r>
              <a:rPr lang="en-US" sz="2800" b="1" dirty="0">
                <a:latin typeface="Trebuchet MS" panose="020B0603020202020204" pitchFamily="34" charset="0"/>
              </a:rPr>
              <a:t>64VA (1</a:t>
            </a:r>
            <a:r>
              <a:rPr lang="en-US" sz="2800" b="1" dirty="0" smtClean="0">
                <a:latin typeface="Trebuchet MS" panose="020B0603020202020204" pitchFamily="34" charset="0"/>
              </a:rPr>
              <a:t>)]</a:t>
            </a:r>
          </a:p>
          <a:p>
            <a:pPr lvl="4"/>
            <a:r>
              <a:rPr lang="en-US" sz="2800" b="1" dirty="0" smtClean="0">
                <a:latin typeface="Trebuchet MS" panose="020B0603020202020204" pitchFamily="34" charset="0"/>
              </a:rPr>
              <a:t>Else </a:t>
            </a:r>
            <a:r>
              <a:rPr lang="en-US" sz="2800" b="1" dirty="0">
                <a:latin typeface="Trebuchet MS" panose="020B0603020202020204" pitchFamily="34" charset="0"/>
              </a:rPr>
              <a:t>Deemed to be Insolvent [u/s 64VA (2</a:t>
            </a:r>
            <a:r>
              <a:rPr lang="en-US" sz="2800" b="1" dirty="0" smtClean="0">
                <a:latin typeface="Trebuchet MS" panose="020B0603020202020204" pitchFamily="34" charset="0"/>
              </a:rPr>
              <a:t>)].</a:t>
            </a:r>
          </a:p>
          <a:p>
            <a:pPr lvl="4"/>
            <a:endParaRPr lang="en-US" sz="1000" b="1" dirty="0" smtClean="0">
              <a:latin typeface="Trebuchet MS" panose="020B0603020202020204" pitchFamily="34" charset="0"/>
            </a:endParaRPr>
          </a:p>
          <a:p>
            <a:pPr marL="1165225" lvl="4" indent="-265113" algn="just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rebuchet MS" panose="020B0603020202020204" pitchFamily="34" charset="0"/>
              </a:rPr>
              <a:t>Control </a:t>
            </a:r>
            <a:r>
              <a:rPr lang="en-US" sz="2800" dirty="0">
                <a:latin typeface="Trebuchet MS" panose="020B0603020202020204" pitchFamily="34" charset="0"/>
              </a:rPr>
              <a:t>level of Solvency-specified by Regulation-Solvency Ratio (ASM/RSM) 150% </a:t>
            </a:r>
            <a:r>
              <a:rPr lang="en-US" sz="2800" b="1" dirty="0">
                <a:latin typeface="Trebuchet MS" panose="020B0603020202020204" pitchFamily="34" charset="0"/>
              </a:rPr>
              <a:t>	[u/s 64VA (3</a:t>
            </a:r>
            <a:r>
              <a:rPr lang="en-US" sz="2800" b="1" dirty="0" smtClean="0">
                <a:latin typeface="Trebuchet MS" panose="020B0603020202020204" pitchFamily="34" charset="0"/>
              </a:rPr>
              <a:t>)].</a:t>
            </a:r>
            <a:endParaRPr lang="en-IN" sz="2800" dirty="0">
              <a:latin typeface="Trebuchet MS" panose="020B0603020202020204" pitchFamily="34" charset="0"/>
            </a:endParaRPr>
          </a:p>
          <a:p>
            <a:pPr marL="442912" lvl="3" indent="0">
              <a:buNone/>
            </a:pPr>
            <a:endParaRPr lang="en-US" sz="1200" b="1" dirty="0" smtClean="0">
              <a:latin typeface="Trebuchet MS" panose="020B0603020202020204" pitchFamily="34" charset="0"/>
            </a:endParaRPr>
          </a:p>
          <a:p>
            <a:pPr marL="442912" lvl="3" indent="0" algn="just">
              <a:buNone/>
            </a:pPr>
            <a:r>
              <a:rPr lang="en-US" sz="2400" b="1" dirty="0" smtClean="0">
                <a:latin typeface="Trebuchet MS" panose="020B0603020202020204" pitchFamily="34" charset="0"/>
              </a:rPr>
              <a:t>[read with Sch</a:t>
            </a:r>
            <a:r>
              <a:rPr lang="en-US" sz="2400" b="1" dirty="0">
                <a:latin typeface="Trebuchet MS" panose="020B0603020202020204" pitchFamily="34" charset="0"/>
              </a:rPr>
              <a:t>. </a:t>
            </a:r>
            <a:r>
              <a:rPr lang="en-US" sz="2400" b="1" dirty="0" smtClean="0">
                <a:latin typeface="Trebuchet MS" panose="020B0603020202020204" pitchFamily="34" charset="0"/>
              </a:rPr>
              <a:t>III IRDAI(ALSM)Reg.2016“Determination of Solvency Margins-Life Insurance </a:t>
            </a:r>
            <a:r>
              <a:rPr lang="en-US" sz="2400" b="1" dirty="0" smtClean="0">
                <a:latin typeface="Trebuchet MS" panose="020B0603020202020204" pitchFamily="34" charset="0"/>
              </a:rPr>
              <a:t>Business” </a:t>
            </a:r>
            <a:r>
              <a:rPr lang="en-US" sz="2400" b="1" dirty="0" smtClean="0">
                <a:latin typeface="Trebuchet MS" panose="020B0603020202020204" pitchFamily="34" charset="0"/>
              </a:rPr>
              <a:t>]</a:t>
            </a:r>
          </a:p>
          <a:p>
            <a:pPr lvl="4"/>
            <a:endParaRPr lang="en-IN" sz="12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9706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0" y="935038"/>
            <a:ext cx="10515599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</a:pPr>
            <a:r>
              <a:rPr lang="en-US" sz="2800" b="1" u="sng" dirty="0" smtClean="0">
                <a:latin typeface="Trebuchet MS" panose="020B0603020202020204" pitchFamily="34" charset="0"/>
              </a:rPr>
              <a:t>Insurance Act,1938 read with IRDAI(ALSM)Reg.2016 </a:t>
            </a:r>
            <a:r>
              <a:rPr lang="en-US" b="1" dirty="0" smtClean="0">
                <a:latin typeface="Trebuchet MS" panose="020B0603020202020204" pitchFamily="34" charset="0"/>
              </a:rPr>
              <a:t>:</a:t>
            </a:r>
          </a:p>
          <a:p>
            <a:pPr marL="0" lvl="0" indent="0">
              <a:buNone/>
            </a:pPr>
            <a:endParaRPr lang="en-US" sz="1200" b="1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IN" sz="2800" b="1" u="sng" dirty="0" smtClean="0">
                <a:latin typeface="Trebuchet MS" panose="020B0603020202020204" pitchFamily="34" charset="0"/>
              </a:rPr>
              <a:t>Proviso to </a:t>
            </a:r>
            <a:r>
              <a:rPr lang="en-US" sz="2800" b="1" u="sng" dirty="0" smtClean="0">
                <a:latin typeface="Trebuchet MS" panose="020B0603020202020204" pitchFamily="34" charset="0"/>
              </a:rPr>
              <a:t>[Section </a:t>
            </a:r>
            <a:r>
              <a:rPr lang="en-US" sz="2800" b="1" u="sng" dirty="0">
                <a:latin typeface="Trebuchet MS" panose="020B0603020202020204" pitchFamily="34" charset="0"/>
              </a:rPr>
              <a:t>64VA (3</a:t>
            </a:r>
            <a:r>
              <a:rPr lang="en-US" sz="2800" b="1" u="sng" dirty="0" smtClean="0">
                <a:latin typeface="Trebuchet MS" panose="020B0603020202020204" pitchFamily="34" charset="0"/>
              </a:rPr>
              <a:t>)]</a:t>
            </a:r>
            <a:r>
              <a:rPr lang="en-US" sz="2800" b="1" dirty="0" smtClean="0">
                <a:latin typeface="Trebuchet MS" panose="020B0603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en-US" sz="2800" dirty="0" smtClean="0">
                <a:latin typeface="Trebuchet MS" panose="020B0603020202020204" pitchFamily="34" charset="0"/>
              </a:rPr>
              <a:t>IRDAI may relax above provision if satisfied that either by reasons of :</a:t>
            </a:r>
          </a:p>
          <a:p>
            <a:pPr lvl="3" algn="just"/>
            <a:r>
              <a:rPr lang="en-US" sz="2400" dirty="0" err="1" smtClean="0">
                <a:latin typeface="Trebuchet MS" panose="020B0603020202020204" pitchFamily="34" charset="0"/>
              </a:rPr>
              <a:t>Unfavourable</a:t>
            </a:r>
            <a:r>
              <a:rPr lang="en-US" sz="2400" dirty="0" smtClean="0">
                <a:latin typeface="Trebuchet MS" panose="020B0603020202020204" pitchFamily="34" charset="0"/>
              </a:rPr>
              <a:t> claim experience</a:t>
            </a:r>
          </a:p>
          <a:p>
            <a:pPr lvl="3" algn="just"/>
            <a:r>
              <a:rPr lang="en-US" sz="2400" dirty="0" smtClean="0">
                <a:latin typeface="Trebuchet MS" panose="020B0603020202020204" pitchFamily="34" charset="0"/>
              </a:rPr>
              <a:t>Sharp increase in volume of business</a:t>
            </a:r>
          </a:p>
          <a:p>
            <a:pPr lvl="3" algn="just"/>
            <a:r>
              <a:rPr lang="en-US" sz="2400" dirty="0" smtClean="0">
                <a:latin typeface="Trebuchet MS" panose="020B0603020202020204" pitchFamily="34" charset="0"/>
              </a:rPr>
              <a:t>Any other reason </a:t>
            </a:r>
          </a:p>
          <a:p>
            <a:pPr lvl="3"/>
            <a:endParaRPr lang="en-US" sz="1200" dirty="0" smtClean="0">
              <a:latin typeface="Trebuchet MS" panose="020B0603020202020204" pitchFamily="34" charset="0"/>
            </a:endParaRPr>
          </a:p>
          <a:p>
            <a:pPr lvl="4"/>
            <a:r>
              <a:rPr lang="en-US" sz="2800" b="1" dirty="0" smtClean="0">
                <a:latin typeface="Trebuchet MS" panose="020B0603020202020204" pitchFamily="34" charset="0"/>
              </a:rPr>
              <a:t>Compliance to cause Hardship to Insurer</a:t>
            </a:r>
          </a:p>
          <a:p>
            <a:pPr marL="1828800" lvl="4" indent="0">
              <a:buNone/>
            </a:pPr>
            <a:endParaRPr lang="en-US" sz="1200" b="1" dirty="0" smtClean="0">
              <a:latin typeface="Trebuchet MS" panose="020B0603020202020204" pitchFamily="34" charset="0"/>
            </a:endParaRPr>
          </a:p>
          <a:p>
            <a:pPr marL="715963" lvl="1" indent="0" algn="just">
              <a:buNone/>
            </a:pPr>
            <a:r>
              <a:rPr lang="en-US" sz="2400" dirty="0" smtClean="0">
                <a:latin typeface="Trebuchet MS" panose="020B0603020202020204" pitchFamily="34" charset="0"/>
              </a:rPr>
              <a:t>[However, </a:t>
            </a:r>
            <a:r>
              <a:rPr lang="en-US" sz="2400" dirty="0">
                <a:latin typeface="Trebuchet MS" panose="020B0603020202020204" pitchFamily="34" charset="0"/>
              </a:rPr>
              <a:t>C</a:t>
            </a:r>
            <a:r>
              <a:rPr lang="en-US" sz="2400" dirty="0" smtClean="0">
                <a:latin typeface="Trebuchet MS" panose="020B0603020202020204" pitchFamily="34" charset="0"/>
              </a:rPr>
              <a:t>ontrol level of Solvency can not be less than the minimum Solvency Capital Requirement as mentioned </a:t>
            </a:r>
            <a:r>
              <a:rPr lang="en-US" sz="2400" dirty="0">
                <a:latin typeface="Trebuchet MS" panose="020B0603020202020204" pitchFamily="34" charset="0"/>
              </a:rPr>
              <a:t>in </a:t>
            </a:r>
            <a:r>
              <a:rPr lang="en-US" sz="2400" dirty="0" smtClean="0">
                <a:latin typeface="Trebuchet MS" panose="020B0603020202020204" pitchFamily="34" charset="0"/>
              </a:rPr>
              <a:t>Sec.64VA (1)]</a:t>
            </a:r>
            <a:endParaRPr lang="en-IN" sz="24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1694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0" y="935038"/>
            <a:ext cx="10515599" cy="6075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</a:pPr>
            <a:r>
              <a:rPr lang="en-US" sz="2800" b="1" u="sng" dirty="0">
                <a:latin typeface="Trebuchet MS" panose="020B0603020202020204" pitchFamily="34" charset="0"/>
              </a:rPr>
              <a:t>Insurance Act,1938 read with IRDAI(ALSM)Reg.2016 </a:t>
            </a:r>
            <a:r>
              <a:rPr lang="en-US" sz="2800" b="1" dirty="0">
                <a:latin typeface="Trebuchet MS" panose="020B0603020202020204" pitchFamily="34" charset="0"/>
              </a:rPr>
              <a:t>:</a:t>
            </a:r>
          </a:p>
          <a:p>
            <a:pPr marL="0" lvl="0" indent="0">
              <a:buNone/>
            </a:pPr>
            <a:endParaRPr lang="en-US" sz="1200" b="1" dirty="0" smtClean="0">
              <a:latin typeface="Trebuchet MS" panose="020B0603020202020204" pitchFamily="34" charset="0"/>
            </a:endParaRPr>
          </a:p>
          <a:p>
            <a:pPr marL="2066925" lvl="5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marL="0" lvl="0" indent="-104775" algn="just">
              <a:buNone/>
            </a:pPr>
            <a:r>
              <a:rPr lang="en-US" sz="2800" dirty="0" smtClean="0">
                <a:latin typeface="Trebuchet MS" panose="020B0603020202020204" pitchFamily="34" charset="0"/>
              </a:rPr>
              <a:t>If Control level of Solvency is not maintained at any time-Insurer shall be deemed to have made </a:t>
            </a:r>
            <a:r>
              <a:rPr lang="en-US" sz="2800" b="1" dirty="0" smtClean="0">
                <a:latin typeface="Trebuchet MS" panose="020B0603020202020204" pitchFamily="34" charset="0"/>
              </a:rPr>
              <a:t>default in compliance</a:t>
            </a:r>
            <a:r>
              <a:rPr lang="en-US" sz="2800" dirty="0" smtClean="0">
                <a:latin typeface="Trebuchet MS" panose="020B0603020202020204" pitchFamily="34" charset="0"/>
              </a:rPr>
              <a:t>.</a:t>
            </a:r>
            <a:r>
              <a:rPr lang="en-US" sz="2800" b="1" u="sng" dirty="0">
                <a:latin typeface="Trebuchet MS" panose="020B0603020202020204" pitchFamily="34" charset="0"/>
              </a:rPr>
              <a:t> </a:t>
            </a:r>
            <a:r>
              <a:rPr lang="en-US" sz="2800" b="1" dirty="0">
                <a:latin typeface="Trebuchet MS" panose="020B0603020202020204" pitchFamily="34" charset="0"/>
              </a:rPr>
              <a:t>[u/s 64VA </a:t>
            </a:r>
            <a:r>
              <a:rPr lang="en-US" sz="2800" b="1" dirty="0" smtClean="0">
                <a:latin typeface="Trebuchet MS" panose="020B0603020202020204" pitchFamily="34" charset="0"/>
              </a:rPr>
              <a:t>(6)] </a:t>
            </a:r>
            <a:r>
              <a:rPr lang="en-US" sz="2800" dirty="0" smtClean="0">
                <a:latin typeface="Trebuchet MS" panose="020B0603020202020204" pitchFamily="34" charset="0"/>
              </a:rPr>
              <a:t>and</a:t>
            </a:r>
            <a:r>
              <a:rPr lang="en-US" sz="2800" b="1" dirty="0" smtClean="0">
                <a:latin typeface="Trebuchet MS" panose="020B0603020202020204" pitchFamily="34" charset="0"/>
              </a:rPr>
              <a:t> </a:t>
            </a:r>
            <a:endParaRPr lang="en-US" sz="2800" b="1" dirty="0">
              <a:latin typeface="Trebuchet MS" panose="020B0603020202020204" pitchFamily="34" charset="0"/>
            </a:endParaRPr>
          </a:p>
          <a:p>
            <a:pPr marL="0" indent="-104775">
              <a:buNone/>
            </a:pPr>
            <a:endParaRPr lang="en-US" sz="2800" dirty="0" smtClean="0">
              <a:latin typeface="Trebuchet MS" panose="020B0603020202020204" pitchFamily="34" charset="0"/>
            </a:endParaRPr>
          </a:p>
          <a:p>
            <a:pPr marL="0" indent="-104775" algn="just">
              <a:buNone/>
            </a:pPr>
            <a:r>
              <a:rPr lang="en-US" sz="2800" dirty="0">
                <a:latin typeface="Trebuchet MS" panose="020B0603020202020204" pitchFamily="34" charset="0"/>
              </a:rPr>
              <a:t>Insurer </a:t>
            </a:r>
            <a:r>
              <a:rPr lang="en-US" sz="2800" dirty="0" smtClean="0">
                <a:latin typeface="Trebuchet MS" panose="020B0603020202020204" pitchFamily="34" charset="0"/>
              </a:rPr>
              <a:t>shall submit a Financial Plan, </a:t>
            </a:r>
            <a:r>
              <a:rPr lang="en-US" sz="2800" dirty="0">
                <a:latin typeface="Trebuchet MS" panose="020B0603020202020204" pitchFamily="34" charset="0"/>
              </a:rPr>
              <a:t>as per IRDAI </a:t>
            </a:r>
            <a:r>
              <a:rPr lang="en-US" sz="2800" dirty="0" smtClean="0">
                <a:latin typeface="Trebuchet MS" panose="020B0603020202020204" pitchFamily="34" charset="0"/>
              </a:rPr>
              <a:t>directions</a:t>
            </a:r>
            <a:endParaRPr lang="en-US" sz="2800" dirty="0">
              <a:latin typeface="Trebuchet MS" panose="020B0603020202020204" pitchFamily="34" charset="0"/>
            </a:endParaRPr>
          </a:p>
          <a:p>
            <a:pPr marL="2066925" lvl="4" indent="-457200" algn="just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rebuchet MS" panose="020B0603020202020204" pitchFamily="34" charset="0"/>
              </a:rPr>
              <a:t>Indicating Plan </a:t>
            </a:r>
            <a:r>
              <a:rPr lang="en-US" sz="2800" dirty="0">
                <a:latin typeface="Trebuchet MS" panose="020B0603020202020204" pitchFamily="34" charset="0"/>
              </a:rPr>
              <a:t>of Action to correct the deficiency </a:t>
            </a:r>
            <a:endParaRPr lang="en-US" sz="2800" dirty="0" smtClean="0">
              <a:latin typeface="Trebuchet MS" panose="020B0603020202020204" pitchFamily="34" charset="0"/>
            </a:endParaRPr>
          </a:p>
          <a:p>
            <a:pPr marL="2066925" lvl="4" indent="-457200" algn="just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rebuchet MS" panose="020B0603020202020204" pitchFamily="34" charset="0"/>
              </a:rPr>
              <a:t>within maximum 6 months   </a:t>
            </a:r>
            <a:r>
              <a:rPr lang="en-US" sz="2800" b="1" dirty="0" smtClean="0">
                <a:latin typeface="Trebuchet MS" panose="020B0603020202020204" pitchFamily="34" charset="0"/>
              </a:rPr>
              <a:t>[</a:t>
            </a:r>
            <a:r>
              <a:rPr lang="en-US" sz="2800" b="1" dirty="0">
                <a:latin typeface="Trebuchet MS" panose="020B0603020202020204" pitchFamily="34" charset="0"/>
              </a:rPr>
              <a:t>u/s 64VA (4</a:t>
            </a:r>
            <a:r>
              <a:rPr lang="en-US" sz="2800" b="1" dirty="0" smtClean="0">
                <a:latin typeface="Trebuchet MS" panose="020B0603020202020204" pitchFamily="34" charset="0"/>
              </a:rPr>
              <a:t>)].</a:t>
            </a:r>
            <a:endParaRPr lang="en-US" sz="2800" b="1" dirty="0">
              <a:latin typeface="Trebuchet MS" panose="020B0603020202020204" pitchFamily="34" charset="0"/>
            </a:endParaRPr>
          </a:p>
          <a:p>
            <a:pPr marL="2066925" lvl="5" indent="0">
              <a:buNone/>
            </a:pPr>
            <a:endParaRPr lang="en-IN" sz="28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209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1" y="152400"/>
            <a:ext cx="1028699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u="sng" dirty="0">
                <a:latin typeface="Trebuchet MS" panose="020B0603020202020204" pitchFamily="34" charset="0"/>
              </a:rPr>
              <a:t>Regulatory </a:t>
            </a:r>
            <a:r>
              <a:rPr lang="en-US" b="1" u="sng" dirty="0" smtClean="0">
                <a:latin typeface="Trebuchet MS" panose="020B0603020202020204" pitchFamily="34" charset="0"/>
              </a:rPr>
              <a:t>&amp; Professional aspects</a:t>
            </a:r>
            <a:endParaRPr lang="en-IN" dirty="0"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401" y="935038"/>
            <a:ext cx="10381746" cy="57483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</a:pPr>
            <a:r>
              <a:rPr lang="en-US" sz="2800" b="1" u="sng" dirty="0" smtClean="0">
                <a:latin typeface="Trebuchet MS" panose="020B0603020202020204" pitchFamily="34" charset="0"/>
              </a:rPr>
              <a:t>IRDAI </a:t>
            </a:r>
            <a:r>
              <a:rPr lang="en-US" sz="2800" b="1" u="sng" dirty="0">
                <a:latin typeface="Trebuchet MS" panose="020B0603020202020204" pitchFamily="34" charset="0"/>
              </a:rPr>
              <a:t>(ALSM) Regulations,2016:</a:t>
            </a:r>
            <a:r>
              <a:rPr lang="en-US" sz="2800" dirty="0" smtClean="0">
                <a:latin typeface="Trebuchet MS" panose="020B0603020202020204" pitchFamily="34" charset="0"/>
              </a:rPr>
              <a:t> </a:t>
            </a:r>
          </a:p>
          <a:p>
            <a:pPr marL="0" lvl="0" indent="0">
              <a:buNone/>
            </a:pPr>
            <a:endParaRPr lang="en-US" sz="1200" dirty="0" smtClean="0">
              <a:latin typeface="Trebuchet MS" panose="020B0603020202020204" pitchFamily="34" charset="0"/>
            </a:endParaRPr>
          </a:p>
          <a:p>
            <a:pPr lvl="0"/>
            <a:r>
              <a:rPr lang="en-US" sz="2800" b="1" dirty="0" smtClean="0">
                <a:latin typeface="Trebuchet MS" panose="020B0603020202020204" pitchFamily="34" charset="0"/>
              </a:rPr>
              <a:t>Valuation </a:t>
            </a:r>
            <a:r>
              <a:rPr lang="en-US" sz="2800" b="1" dirty="0">
                <a:latin typeface="Trebuchet MS" panose="020B0603020202020204" pitchFamily="34" charset="0"/>
              </a:rPr>
              <a:t>of Assets [Schedule </a:t>
            </a:r>
            <a:r>
              <a:rPr lang="en-US" sz="2800" b="1" dirty="0" smtClean="0">
                <a:latin typeface="Trebuchet MS" panose="020B0603020202020204" pitchFamily="34" charset="0"/>
              </a:rPr>
              <a:t>I]</a:t>
            </a:r>
            <a:endParaRPr lang="en-IN" sz="2800" b="1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Few Inadmissible assets.</a:t>
            </a: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Remaining assets to be valued as </a:t>
            </a:r>
            <a:r>
              <a:rPr lang="en-US" dirty="0">
                <a:latin typeface="Trebuchet MS" panose="020B0603020202020204" pitchFamily="34" charset="0"/>
              </a:rPr>
              <a:t>per </a:t>
            </a:r>
            <a:r>
              <a:rPr lang="en-US" dirty="0" smtClean="0">
                <a:latin typeface="Trebuchet MS" panose="020B0603020202020204" pitchFamily="34" charset="0"/>
              </a:rPr>
              <a:t>Regulations </a:t>
            </a:r>
            <a:r>
              <a:rPr lang="en-US" b="1" dirty="0" smtClean="0">
                <a:latin typeface="Trebuchet MS" panose="020B0603020202020204" pitchFamily="34" charset="0"/>
              </a:rPr>
              <a:t>(PFS&amp;AR, OFC, Investment..).</a:t>
            </a:r>
          </a:p>
          <a:p>
            <a:pPr lvl="1"/>
            <a:endParaRPr lang="en-IN" sz="1200" dirty="0">
              <a:latin typeface="Trebuchet MS" panose="020B0603020202020204" pitchFamily="34" charset="0"/>
            </a:endParaRPr>
          </a:p>
          <a:p>
            <a:pPr lvl="0"/>
            <a:r>
              <a:rPr lang="en-US" sz="2800" b="1" dirty="0">
                <a:latin typeface="Trebuchet MS" panose="020B0603020202020204" pitchFamily="34" charset="0"/>
              </a:rPr>
              <a:t>Valuation of Liabilities [Schedule II]</a:t>
            </a:r>
            <a:endParaRPr lang="en-IN" sz="2800" b="1" dirty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Trebuchet MS" panose="020B0603020202020204" pitchFamily="34" charset="0"/>
              </a:rPr>
              <a:t>Method of determination of </a:t>
            </a:r>
            <a:r>
              <a:rPr lang="en-US" b="1" dirty="0">
                <a:latin typeface="Trebuchet MS" panose="020B0603020202020204" pitchFamily="34" charset="0"/>
              </a:rPr>
              <a:t>Mathematical reserve </a:t>
            </a:r>
            <a:r>
              <a:rPr lang="en-US" b="1" dirty="0" smtClean="0">
                <a:latin typeface="Trebuchet MS" panose="020B0603020202020204" pitchFamily="34" charset="0"/>
              </a:rPr>
              <a:t>(MR)</a:t>
            </a: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MR is </a:t>
            </a:r>
            <a:r>
              <a:rPr lang="en-US" dirty="0">
                <a:latin typeface="Trebuchet MS" panose="020B0603020202020204" pitchFamily="34" charset="0"/>
              </a:rPr>
              <a:t>determined for </a:t>
            </a:r>
            <a:r>
              <a:rPr lang="en-US" b="1" dirty="0">
                <a:latin typeface="Trebuchet MS" panose="020B0603020202020204" pitchFamily="34" charset="0"/>
              </a:rPr>
              <a:t>each contract </a:t>
            </a:r>
            <a:r>
              <a:rPr lang="en-US" dirty="0">
                <a:latin typeface="Trebuchet MS" panose="020B0603020202020204" pitchFamily="34" charset="0"/>
              </a:rPr>
              <a:t>by a prospective method of valuation (Gross Premium Valuation</a:t>
            </a:r>
            <a:r>
              <a:rPr lang="en-US" dirty="0" smtClean="0">
                <a:latin typeface="Trebuchet MS" panose="020B0603020202020204" pitchFamily="34" charset="0"/>
              </a:rPr>
              <a:t>).</a:t>
            </a: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Taking </a:t>
            </a:r>
            <a:r>
              <a:rPr lang="en-US" dirty="0">
                <a:latin typeface="Trebuchet MS" panose="020B0603020202020204" pitchFamily="34" charset="0"/>
              </a:rPr>
              <a:t>into account </a:t>
            </a:r>
            <a:r>
              <a:rPr lang="en-US" b="1" dirty="0">
                <a:latin typeface="Trebuchet MS" panose="020B0603020202020204" pitchFamily="34" charset="0"/>
              </a:rPr>
              <a:t>cost of any options and </a:t>
            </a:r>
            <a:r>
              <a:rPr lang="en-US" b="1" dirty="0" smtClean="0">
                <a:latin typeface="Trebuchet MS" panose="020B0603020202020204" pitchFamily="34" charset="0"/>
              </a:rPr>
              <a:t>guarantee.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1"/>
            <a:endParaRPr lang="en-IN" sz="90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33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1844</Words>
  <Application>Microsoft Office PowerPoint</Application>
  <PresentationFormat>Custom</PresentationFormat>
  <Paragraphs>395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hcl laptop</cp:lastModifiedBy>
  <cp:revision>294</cp:revision>
  <dcterms:created xsi:type="dcterms:W3CDTF">2011-07-20T12:11:57Z</dcterms:created>
  <dcterms:modified xsi:type="dcterms:W3CDTF">2021-01-19T17:26:49Z</dcterms:modified>
</cp:coreProperties>
</file>