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handoutMasterIdLst>
    <p:handoutMasterId r:id="rId37"/>
  </p:handoutMasterIdLst>
  <p:sldIdLst>
    <p:sldId id="261" r:id="rId2"/>
    <p:sldId id="262" r:id="rId3"/>
    <p:sldId id="263" r:id="rId4"/>
    <p:sldId id="264" r:id="rId5"/>
    <p:sldId id="265" r:id="rId6"/>
    <p:sldId id="266" r:id="rId7"/>
    <p:sldId id="270" r:id="rId8"/>
    <p:sldId id="267" r:id="rId9"/>
    <p:sldId id="268" r:id="rId10"/>
    <p:sldId id="269" r:id="rId11"/>
    <p:sldId id="271" r:id="rId12"/>
    <p:sldId id="272" r:id="rId13"/>
    <p:sldId id="294" r:id="rId14"/>
    <p:sldId id="292" r:id="rId15"/>
    <p:sldId id="273" r:id="rId16"/>
    <p:sldId id="274" r:id="rId17"/>
    <p:sldId id="277" r:id="rId18"/>
    <p:sldId id="291" r:id="rId19"/>
    <p:sldId id="278" r:id="rId20"/>
    <p:sldId id="279" r:id="rId21"/>
    <p:sldId id="281" r:id="rId22"/>
    <p:sldId id="280" r:id="rId23"/>
    <p:sldId id="275" r:id="rId24"/>
    <p:sldId id="276" r:id="rId25"/>
    <p:sldId id="282" r:id="rId26"/>
    <p:sldId id="283" r:id="rId27"/>
    <p:sldId id="284" r:id="rId28"/>
    <p:sldId id="285" r:id="rId29"/>
    <p:sldId id="288" r:id="rId30"/>
    <p:sldId id="286" r:id="rId31"/>
    <p:sldId id="289" r:id="rId32"/>
    <p:sldId id="287" r:id="rId33"/>
    <p:sldId id="295" r:id="rId34"/>
    <p:sldId id="290"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an Sanganeria (Actuarial, KLI)" initials="AS(K" lastIdx="1" clrIdx="0">
    <p:extLst>
      <p:ext uri="{19B8F6BF-5375-455C-9EA6-DF929625EA0E}">
        <p15:presenceInfo xmlns:p15="http://schemas.microsoft.com/office/powerpoint/2012/main" userId="S-1-5-21-976315341-2201795139-3894706361-786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1398" autoAdjust="0"/>
  </p:normalViewPr>
  <p:slideViewPr>
    <p:cSldViewPr>
      <p:cViewPr varScale="1">
        <p:scale>
          <a:sx n="86" d="100"/>
          <a:sy n="86" d="100"/>
        </p:scale>
        <p:origin x="1056" y="200"/>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0547D7-7732-45AA-8081-6A2D75C852DB}" type="doc">
      <dgm:prSet loTypeId="urn:microsoft.com/office/officeart/2005/8/layout/hierarchy3" loCatId="hierarchy" qsTypeId="urn:microsoft.com/office/officeart/2005/8/quickstyle/simple3" qsCatId="simple" csTypeId="urn:microsoft.com/office/officeart/2005/8/colors/accent2_2" csCatId="accent2" phldr="1"/>
      <dgm:spPr/>
      <dgm:t>
        <a:bodyPr/>
        <a:lstStyle/>
        <a:p>
          <a:endParaRPr lang="en-US"/>
        </a:p>
      </dgm:t>
    </dgm:pt>
    <dgm:pt modelId="{A9A01502-7B20-4F60-BD6B-7CB50962ACE2}">
      <dgm:prSet phldrT="[Text]" custT="1"/>
      <dgm:spPr/>
      <dgm:t>
        <a:bodyPr/>
        <a:lstStyle/>
        <a:p>
          <a:r>
            <a:rPr lang="en-US" sz="2000" dirty="0">
              <a:latin typeface="Trebuchet MS" panose="020B0603020202020204" pitchFamily="34" charset="0"/>
            </a:rPr>
            <a:t>Pricing/File &amp; Use</a:t>
          </a:r>
        </a:p>
      </dgm:t>
    </dgm:pt>
    <dgm:pt modelId="{C56E2145-3A8F-4A93-8776-20E6164E1320}" type="parTrans" cxnId="{5ED8EFDF-0F03-403F-808E-DDC1BB4DAA6E}">
      <dgm:prSet/>
      <dgm:spPr/>
      <dgm:t>
        <a:bodyPr/>
        <a:lstStyle/>
        <a:p>
          <a:endParaRPr lang="en-US"/>
        </a:p>
      </dgm:t>
    </dgm:pt>
    <dgm:pt modelId="{D2E7D0D3-574C-4C57-AF59-9E174611DF32}" type="sibTrans" cxnId="{5ED8EFDF-0F03-403F-808E-DDC1BB4DAA6E}">
      <dgm:prSet/>
      <dgm:spPr/>
      <dgm:t>
        <a:bodyPr/>
        <a:lstStyle/>
        <a:p>
          <a:endParaRPr lang="en-US"/>
        </a:p>
      </dgm:t>
    </dgm:pt>
    <dgm:pt modelId="{92933EE4-6738-47BA-A6A1-283C85DCD59B}">
      <dgm:prSet phldrT="[Text]" custT="1"/>
      <dgm:spPr/>
      <dgm:t>
        <a:bodyPr/>
        <a:lstStyle/>
        <a:p>
          <a:r>
            <a:rPr lang="en-US" sz="1400" dirty="0">
              <a:latin typeface="Trebuchet MS" panose="020B0603020202020204" pitchFamily="34" charset="0"/>
            </a:rPr>
            <a:t>IRDAI Non Linked Products Regulations,2019</a:t>
          </a:r>
        </a:p>
      </dgm:t>
    </dgm:pt>
    <dgm:pt modelId="{C65D5C7B-CB34-47C6-9657-108490667D39}" type="parTrans" cxnId="{93587960-CF30-4C85-842A-8ED856BA503E}">
      <dgm:prSet/>
      <dgm:spPr/>
      <dgm:t>
        <a:bodyPr/>
        <a:lstStyle/>
        <a:p>
          <a:endParaRPr lang="en-US"/>
        </a:p>
      </dgm:t>
    </dgm:pt>
    <dgm:pt modelId="{7E2DC568-2A6B-4DA4-AC31-7DD3B38FE257}" type="sibTrans" cxnId="{93587960-CF30-4C85-842A-8ED856BA503E}">
      <dgm:prSet/>
      <dgm:spPr/>
      <dgm:t>
        <a:bodyPr/>
        <a:lstStyle/>
        <a:p>
          <a:endParaRPr lang="en-US"/>
        </a:p>
      </dgm:t>
    </dgm:pt>
    <dgm:pt modelId="{BE8AA592-A9F6-49C2-8436-C5AE3F02AFBD}">
      <dgm:prSet phldrT="[Text]" custT="1"/>
      <dgm:spPr/>
      <dgm:t>
        <a:bodyPr/>
        <a:lstStyle/>
        <a:p>
          <a:r>
            <a:rPr lang="en-US" sz="2000" dirty="0">
              <a:latin typeface="Trebuchet MS" panose="020B0603020202020204" pitchFamily="34" charset="0"/>
            </a:rPr>
            <a:t>Reserving &amp; Solvency</a:t>
          </a:r>
        </a:p>
      </dgm:t>
    </dgm:pt>
    <dgm:pt modelId="{8595B9DF-3547-4114-B2E6-30B52EA516B7}" type="parTrans" cxnId="{32B1175F-FC10-49A2-B30A-FA61093BCCDD}">
      <dgm:prSet/>
      <dgm:spPr/>
      <dgm:t>
        <a:bodyPr/>
        <a:lstStyle/>
        <a:p>
          <a:endParaRPr lang="en-US"/>
        </a:p>
      </dgm:t>
    </dgm:pt>
    <dgm:pt modelId="{9A437397-CBC4-4B07-918F-B09634B8FAE1}" type="sibTrans" cxnId="{32B1175F-FC10-49A2-B30A-FA61093BCCDD}">
      <dgm:prSet/>
      <dgm:spPr/>
      <dgm:t>
        <a:bodyPr/>
        <a:lstStyle/>
        <a:p>
          <a:endParaRPr lang="en-US"/>
        </a:p>
      </dgm:t>
    </dgm:pt>
    <dgm:pt modelId="{ABFB86C0-CBDE-42FA-878A-AD7260D526CB}">
      <dgm:prSet phldrT="[Text]" custT="1"/>
      <dgm:spPr/>
      <dgm:t>
        <a:bodyPr/>
        <a:lstStyle/>
        <a:p>
          <a:r>
            <a:rPr lang="en-US" sz="1400" dirty="0">
              <a:latin typeface="Trebuchet MS" panose="020B0603020202020204" pitchFamily="34" charset="0"/>
            </a:rPr>
            <a:t>The Insurance Act,1938</a:t>
          </a:r>
        </a:p>
      </dgm:t>
    </dgm:pt>
    <dgm:pt modelId="{C3448C28-D115-41B3-94A6-5CBCE8D7DF26}" type="parTrans" cxnId="{19A9DF7F-C89A-4739-AB7F-623F541C049F}">
      <dgm:prSet/>
      <dgm:spPr/>
      <dgm:t>
        <a:bodyPr/>
        <a:lstStyle/>
        <a:p>
          <a:endParaRPr lang="en-US"/>
        </a:p>
      </dgm:t>
    </dgm:pt>
    <dgm:pt modelId="{C3BB6AC7-EA76-4B34-BE62-DE9AFF91F2E0}" type="sibTrans" cxnId="{19A9DF7F-C89A-4739-AB7F-623F541C049F}">
      <dgm:prSet/>
      <dgm:spPr/>
      <dgm:t>
        <a:bodyPr/>
        <a:lstStyle/>
        <a:p>
          <a:endParaRPr lang="en-US"/>
        </a:p>
      </dgm:t>
    </dgm:pt>
    <dgm:pt modelId="{ED9342D4-E2C0-408B-AF3A-E29D0FDD3898}">
      <dgm:prSet phldrT="[Text]" custT="1"/>
      <dgm:spPr/>
      <dgm:t>
        <a:bodyPr/>
        <a:lstStyle/>
        <a:p>
          <a:r>
            <a:rPr lang="en-US" sz="1400" dirty="0">
              <a:latin typeface="Trebuchet MS" panose="020B0603020202020204" pitchFamily="34" charset="0"/>
            </a:rPr>
            <a:t>IRDAI (Assets, Liabilities and Solvency Margin of Life Insurance Business)</a:t>
          </a:r>
        </a:p>
      </dgm:t>
    </dgm:pt>
    <dgm:pt modelId="{446B70BC-A5D5-432E-946F-B7982B40CC6E}" type="parTrans" cxnId="{28B4EBCC-4869-4F35-B428-37B50082555E}">
      <dgm:prSet/>
      <dgm:spPr/>
      <dgm:t>
        <a:bodyPr/>
        <a:lstStyle/>
        <a:p>
          <a:endParaRPr lang="en-US"/>
        </a:p>
      </dgm:t>
    </dgm:pt>
    <dgm:pt modelId="{A2072F65-376E-4714-8099-5285208A5D1F}" type="sibTrans" cxnId="{28B4EBCC-4869-4F35-B428-37B50082555E}">
      <dgm:prSet/>
      <dgm:spPr/>
      <dgm:t>
        <a:bodyPr/>
        <a:lstStyle/>
        <a:p>
          <a:endParaRPr lang="en-US"/>
        </a:p>
      </dgm:t>
    </dgm:pt>
    <dgm:pt modelId="{E0243AFC-D993-4D2D-8BC9-DE1EBFC52EA4}">
      <dgm:prSet phldrT="[Text]" custT="1"/>
      <dgm:spPr/>
      <dgm:t>
        <a:bodyPr/>
        <a:lstStyle/>
        <a:p>
          <a:r>
            <a:rPr lang="en-US" sz="2000" dirty="0">
              <a:latin typeface="Trebuchet MS" panose="020B0603020202020204" pitchFamily="34" charset="0"/>
            </a:rPr>
            <a:t>Reinsurance</a:t>
          </a:r>
        </a:p>
      </dgm:t>
    </dgm:pt>
    <dgm:pt modelId="{F9F7AC28-FA82-453E-8C65-0B23A9C98769}" type="parTrans" cxnId="{4A666459-48FF-46A3-8DDF-705CD41C4A30}">
      <dgm:prSet/>
      <dgm:spPr/>
      <dgm:t>
        <a:bodyPr/>
        <a:lstStyle/>
        <a:p>
          <a:endParaRPr lang="en-US"/>
        </a:p>
      </dgm:t>
    </dgm:pt>
    <dgm:pt modelId="{B70399D8-F3A1-4B4F-90CC-A30D9B40D363}" type="sibTrans" cxnId="{4A666459-48FF-46A3-8DDF-705CD41C4A30}">
      <dgm:prSet/>
      <dgm:spPr/>
      <dgm:t>
        <a:bodyPr/>
        <a:lstStyle/>
        <a:p>
          <a:endParaRPr lang="en-US"/>
        </a:p>
      </dgm:t>
    </dgm:pt>
    <dgm:pt modelId="{34338311-EE26-4339-A547-6BAC55C154EB}">
      <dgm:prSet phldrT="[Text]" custT="1"/>
      <dgm:spPr/>
      <dgm:t>
        <a:bodyPr/>
        <a:lstStyle/>
        <a:p>
          <a:r>
            <a:rPr lang="en-US" sz="1400" dirty="0">
              <a:latin typeface="Trebuchet MS" panose="020B0603020202020204" pitchFamily="34" charset="0"/>
            </a:rPr>
            <a:t>IRDAI Reinsurance Regulations,2018</a:t>
          </a:r>
        </a:p>
      </dgm:t>
    </dgm:pt>
    <dgm:pt modelId="{8F07D0B3-50FA-4C55-9D8A-879779CBA8D4}" type="parTrans" cxnId="{557252A7-D6D6-4427-9831-650E02B82A68}">
      <dgm:prSet/>
      <dgm:spPr/>
      <dgm:t>
        <a:bodyPr/>
        <a:lstStyle/>
        <a:p>
          <a:endParaRPr lang="en-US"/>
        </a:p>
      </dgm:t>
    </dgm:pt>
    <dgm:pt modelId="{D9B92025-8F32-4998-976A-AB6F4E0ED331}" type="sibTrans" cxnId="{557252A7-D6D6-4427-9831-650E02B82A68}">
      <dgm:prSet/>
      <dgm:spPr/>
      <dgm:t>
        <a:bodyPr/>
        <a:lstStyle/>
        <a:p>
          <a:endParaRPr lang="en-US"/>
        </a:p>
      </dgm:t>
    </dgm:pt>
    <dgm:pt modelId="{5CE24797-1414-4A36-A106-C7D099135A17}">
      <dgm:prSet phldrT="[Text]" custT="1"/>
      <dgm:spPr/>
      <dgm:t>
        <a:bodyPr/>
        <a:lstStyle/>
        <a:p>
          <a:r>
            <a:rPr lang="en-US" sz="1400" dirty="0">
              <a:latin typeface="Trebuchet MS" panose="020B0603020202020204" pitchFamily="34" charset="0"/>
            </a:rPr>
            <a:t>File &amp; Use Requirements</a:t>
          </a:r>
        </a:p>
      </dgm:t>
    </dgm:pt>
    <dgm:pt modelId="{D86987E1-D2E1-457C-BC16-37D55A58CBA7}" type="parTrans" cxnId="{FFE1B18E-BAA2-4DC4-9A4A-20B7BC6D2304}">
      <dgm:prSet/>
      <dgm:spPr/>
      <dgm:t>
        <a:bodyPr/>
        <a:lstStyle/>
        <a:p>
          <a:endParaRPr lang="en-US"/>
        </a:p>
      </dgm:t>
    </dgm:pt>
    <dgm:pt modelId="{2F9FF55B-B9EF-4B7E-859B-9985849351B7}" type="sibTrans" cxnId="{FFE1B18E-BAA2-4DC4-9A4A-20B7BC6D2304}">
      <dgm:prSet/>
      <dgm:spPr/>
      <dgm:t>
        <a:bodyPr/>
        <a:lstStyle/>
        <a:p>
          <a:endParaRPr lang="en-US"/>
        </a:p>
      </dgm:t>
    </dgm:pt>
    <dgm:pt modelId="{8C4085A2-028F-41D3-B211-D91E2D30EB3C}">
      <dgm:prSet phldrT="[Text]" custT="1"/>
      <dgm:spPr/>
      <dgm:t>
        <a:bodyPr/>
        <a:lstStyle/>
        <a:p>
          <a:r>
            <a:rPr lang="en-US" sz="1400" dirty="0">
              <a:latin typeface="Trebuchet MS" panose="020B0603020202020204" pitchFamily="34" charset="0"/>
            </a:rPr>
            <a:t>Actuarial Report and Abstract for Life Insurance Business Regulations, 2016 (ARA)</a:t>
          </a:r>
        </a:p>
      </dgm:t>
    </dgm:pt>
    <dgm:pt modelId="{BBD258DB-2726-4157-B8AA-7604976F7BDF}" type="parTrans" cxnId="{E9C9BC6F-56AA-46E9-B467-F4CFB29F76E3}">
      <dgm:prSet/>
      <dgm:spPr/>
      <dgm:t>
        <a:bodyPr/>
        <a:lstStyle/>
        <a:p>
          <a:endParaRPr lang="en-US"/>
        </a:p>
      </dgm:t>
    </dgm:pt>
    <dgm:pt modelId="{D9457C71-377A-483B-94A1-D0D726BEBD9E}" type="sibTrans" cxnId="{E9C9BC6F-56AA-46E9-B467-F4CFB29F76E3}">
      <dgm:prSet/>
      <dgm:spPr/>
      <dgm:t>
        <a:bodyPr/>
        <a:lstStyle/>
        <a:p>
          <a:endParaRPr lang="en-US"/>
        </a:p>
      </dgm:t>
    </dgm:pt>
    <dgm:pt modelId="{DA292213-9B4A-4E22-8C61-8B61B7C9D9F7}" type="pres">
      <dgm:prSet presAssocID="{710547D7-7732-45AA-8081-6A2D75C852DB}" presName="diagram" presStyleCnt="0">
        <dgm:presLayoutVars>
          <dgm:chPref val="1"/>
          <dgm:dir/>
          <dgm:animOne val="branch"/>
          <dgm:animLvl val="lvl"/>
          <dgm:resizeHandles/>
        </dgm:presLayoutVars>
      </dgm:prSet>
      <dgm:spPr/>
    </dgm:pt>
    <dgm:pt modelId="{4168FC17-0D61-44D1-9A3F-871CC9901693}" type="pres">
      <dgm:prSet presAssocID="{A9A01502-7B20-4F60-BD6B-7CB50962ACE2}" presName="root" presStyleCnt="0"/>
      <dgm:spPr/>
    </dgm:pt>
    <dgm:pt modelId="{A8CE409A-5AE7-4AB5-ADD5-3679EF855F62}" type="pres">
      <dgm:prSet presAssocID="{A9A01502-7B20-4F60-BD6B-7CB50962ACE2}" presName="rootComposite" presStyleCnt="0"/>
      <dgm:spPr/>
    </dgm:pt>
    <dgm:pt modelId="{56176895-2FD0-4F89-8DE1-6D29A663B54A}" type="pres">
      <dgm:prSet presAssocID="{A9A01502-7B20-4F60-BD6B-7CB50962ACE2}" presName="rootText" presStyleLbl="node1" presStyleIdx="0" presStyleCnt="3"/>
      <dgm:spPr/>
    </dgm:pt>
    <dgm:pt modelId="{82EE9380-2C54-4651-BAFA-43FA54B18ADB}" type="pres">
      <dgm:prSet presAssocID="{A9A01502-7B20-4F60-BD6B-7CB50962ACE2}" presName="rootConnector" presStyleLbl="node1" presStyleIdx="0" presStyleCnt="3"/>
      <dgm:spPr/>
    </dgm:pt>
    <dgm:pt modelId="{C8ABF2AC-BEB8-432D-8A22-40F50FE09E0B}" type="pres">
      <dgm:prSet presAssocID="{A9A01502-7B20-4F60-BD6B-7CB50962ACE2}" presName="childShape" presStyleCnt="0"/>
      <dgm:spPr/>
    </dgm:pt>
    <dgm:pt modelId="{1CAC626F-DC9F-41FC-88DF-EC09B69C91E2}" type="pres">
      <dgm:prSet presAssocID="{D86987E1-D2E1-457C-BC16-37D55A58CBA7}" presName="Name13" presStyleLbl="parChTrans1D2" presStyleIdx="0" presStyleCnt="6"/>
      <dgm:spPr/>
    </dgm:pt>
    <dgm:pt modelId="{E2100300-87B7-4624-815D-EAF614B273DB}" type="pres">
      <dgm:prSet presAssocID="{5CE24797-1414-4A36-A106-C7D099135A17}" presName="childText" presStyleLbl="bgAcc1" presStyleIdx="0" presStyleCnt="6">
        <dgm:presLayoutVars>
          <dgm:bulletEnabled val="1"/>
        </dgm:presLayoutVars>
      </dgm:prSet>
      <dgm:spPr/>
    </dgm:pt>
    <dgm:pt modelId="{34403168-74A8-4A89-896C-1F5466C0D1EA}" type="pres">
      <dgm:prSet presAssocID="{C65D5C7B-CB34-47C6-9657-108490667D39}" presName="Name13" presStyleLbl="parChTrans1D2" presStyleIdx="1" presStyleCnt="6"/>
      <dgm:spPr/>
    </dgm:pt>
    <dgm:pt modelId="{4DC6B5DF-49A2-4F91-9F10-34F53E522E4C}" type="pres">
      <dgm:prSet presAssocID="{92933EE4-6738-47BA-A6A1-283C85DCD59B}" presName="childText" presStyleLbl="bgAcc1" presStyleIdx="1" presStyleCnt="6" custScaleX="106987" custLinFactNeighborX="22" custLinFactNeighborY="-2093">
        <dgm:presLayoutVars>
          <dgm:bulletEnabled val="1"/>
        </dgm:presLayoutVars>
      </dgm:prSet>
      <dgm:spPr/>
    </dgm:pt>
    <dgm:pt modelId="{BC8946DD-EB26-4B17-B7BA-C067FADF664B}" type="pres">
      <dgm:prSet presAssocID="{BE8AA592-A9F6-49C2-8436-C5AE3F02AFBD}" presName="root" presStyleCnt="0"/>
      <dgm:spPr/>
    </dgm:pt>
    <dgm:pt modelId="{DCB738AC-6C86-4043-B7D0-5E789A77E05E}" type="pres">
      <dgm:prSet presAssocID="{BE8AA592-A9F6-49C2-8436-C5AE3F02AFBD}" presName="rootComposite" presStyleCnt="0"/>
      <dgm:spPr/>
    </dgm:pt>
    <dgm:pt modelId="{1C03C978-E124-43BB-815C-07AE559B73E8}" type="pres">
      <dgm:prSet presAssocID="{BE8AA592-A9F6-49C2-8436-C5AE3F02AFBD}" presName="rootText" presStyleLbl="node1" presStyleIdx="1" presStyleCnt="3"/>
      <dgm:spPr/>
    </dgm:pt>
    <dgm:pt modelId="{86D4B298-77C9-4C53-B1F1-5468795F0011}" type="pres">
      <dgm:prSet presAssocID="{BE8AA592-A9F6-49C2-8436-C5AE3F02AFBD}" presName="rootConnector" presStyleLbl="node1" presStyleIdx="1" presStyleCnt="3"/>
      <dgm:spPr/>
    </dgm:pt>
    <dgm:pt modelId="{D2E9C52E-A14E-42F1-B757-0681700E0D55}" type="pres">
      <dgm:prSet presAssocID="{BE8AA592-A9F6-49C2-8436-C5AE3F02AFBD}" presName="childShape" presStyleCnt="0"/>
      <dgm:spPr/>
    </dgm:pt>
    <dgm:pt modelId="{F95AE251-EBD1-4144-BCEB-64EA597C16ED}" type="pres">
      <dgm:prSet presAssocID="{C3448C28-D115-41B3-94A6-5CBCE8D7DF26}" presName="Name13" presStyleLbl="parChTrans1D2" presStyleIdx="2" presStyleCnt="6"/>
      <dgm:spPr/>
    </dgm:pt>
    <dgm:pt modelId="{E47ECD75-9B4D-405E-A712-346F8D884D5F}" type="pres">
      <dgm:prSet presAssocID="{ABFB86C0-CBDE-42FA-878A-AD7260D526CB}" presName="childText" presStyleLbl="bgAcc1" presStyleIdx="2" presStyleCnt="6">
        <dgm:presLayoutVars>
          <dgm:bulletEnabled val="1"/>
        </dgm:presLayoutVars>
      </dgm:prSet>
      <dgm:spPr/>
    </dgm:pt>
    <dgm:pt modelId="{AEBFC519-4AB5-4996-ADB7-F7E1FC0140E9}" type="pres">
      <dgm:prSet presAssocID="{446B70BC-A5D5-432E-946F-B7982B40CC6E}" presName="Name13" presStyleLbl="parChTrans1D2" presStyleIdx="3" presStyleCnt="6"/>
      <dgm:spPr/>
    </dgm:pt>
    <dgm:pt modelId="{5DFB3FAA-E659-4BBF-8EED-8C68C1821E86}" type="pres">
      <dgm:prSet presAssocID="{ED9342D4-E2C0-408B-AF3A-E29D0FDD3898}" presName="childText" presStyleLbl="bgAcc1" presStyleIdx="3" presStyleCnt="6">
        <dgm:presLayoutVars>
          <dgm:bulletEnabled val="1"/>
        </dgm:presLayoutVars>
      </dgm:prSet>
      <dgm:spPr/>
    </dgm:pt>
    <dgm:pt modelId="{B5540615-723F-46A5-A44F-04F8F0122416}" type="pres">
      <dgm:prSet presAssocID="{BBD258DB-2726-4157-B8AA-7604976F7BDF}" presName="Name13" presStyleLbl="parChTrans1D2" presStyleIdx="4" presStyleCnt="6"/>
      <dgm:spPr/>
    </dgm:pt>
    <dgm:pt modelId="{D95A66C4-7540-4567-948E-1CF4004D2398}" type="pres">
      <dgm:prSet presAssocID="{8C4085A2-028F-41D3-B211-D91E2D30EB3C}" presName="childText" presStyleLbl="bgAcc1" presStyleIdx="4" presStyleCnt="6">
        <dgm:presLayoutVars>
          <dgm:bulletEnabled val="1"/>
        </dgm:presLayoutVars>
      </dgm:prSet>
      <dgm:spPr/>
    </dgm:pt>
    <dgm:pt modelId="{995E7AAA-52B0-46F0-86E7-F7E50956F0CD}" type="pres">
      <dgm:prSet presAssocID="{E0243AFC-D993-4D2D-8BC9-DE1EBFC52EA4}" presName="root" presStyleCnt="0"/>
      <dgm:spPr/>
    </dgm:pt>
    <dgm:pt modelId="{670558B4-5F28-4905-9963-E135AE43F3CC}" type="pres">
      <dgm:prSet presAssocID="{E0243AFC-D993-4D2D-8BC9-DE1EBFC52EA4}" presName="rootComposite" presStyleCnt="0"/>
      <dgm:spPr/>
    </dgm:pt>
    <dgm:pt modelId="{49CF83E3-CBC0-4AC8-9889-7E255194B8ED}" type="pres">
      <dgm:prSet presAssocID="{E0243AFC-D993-4D2D-8BC9-DE1EBFC52EA4}" presName="rootText" presStyleLbl="node1" presStyleIdx="2" presStyleCnt="3"/>
      <dgm:spPr/>
    </dgm:pt>
    <dgm:pt modelId="{9CFCFC5E-36AB-4A49-BA1F-DEAE25476A38}" type="pres">
      <dgm:prSet presAssocID="{E0243AFC-D993-4D2D-8BC9-DE1EBFC52EA4}" presName="rootConnector" presStyleLbl="node1" presStyleIdx="2" presStyleCnt="3"/>
      <dgm:spPr/>
    </dgm:pt>
    <dgm:pt modelId="{52BE021E-F792-4BAC-819F-54C5C42E0603}" type="pres">
      <dgm:prSet presAssocID="{E0243AFC-D993-4D2D-8BC9-DE1EBFC52EA4}" presName="childShape" presStyleCnt="0"/>
      <dgm:spPr/>
    </dgm:pt>
    <dgm:pt modelId="{8958052D-AF72-42BF-B863-EE00AD05130E}" type="pres">
      <dgm:prSet presAssocID="{8F07D0B3-50FA-4C55-9D8A-879779CBA8D4}" presName="Name13" presStyleLbl="parChTrans1D2" presStyleIdx="5" presStyleCnt="6"/>
      <dgm:spPr/>
    </dgm:pt>
    <dgm:pt modelId="{99928003-4EA2-4C29-B83B-C06118D82CA6}" type="pres">
      <dgm:prSet presAssocID="{34338311-EE26-4339-A547-6BAC55C154EB}" presName="childText" presStyleLbl="bgAcc1" presStyleIdx="5" presStyleCnt="6">
        <dgm:presLayoutVars>
          <dgm:bulletEnabled val="1"/>
        </dgm:presLayoutVars>
      </dgm:prSet>
      <dgm:spPr/>
    </dgm:pt>
  </dgm:ptLst>
  <dgm:cxnLst>
    <dgm:cxn modelId="{CB0F5D03-5196-4496-8CC6-EC39D98D04FC}" type="presOf" srcId="{D86987E1-D2E1-457C-BC16-37D55A58CBA7}" destId="{1CAC626F-DC9F-41FC-88DF-EC09B69C91E2}" srcOrd="0" destOrd="0" presId="urn:microsoft.com/office/officeart/2005/8/layout/hierarchy3"/>
    <dgm:cxn modelId="{E6E98306-AD9B-41AD-A8EA-D76632E9AD24}" type="presOf" srcId="{BE8AA592-A9F6-49C2-8436-C5AE3F02AFBD}" destId="{86D4B298-77C9-4C53-B1F1-5468795F0011}" srcOrd="1" destOrd="0" presId="urn:microsoft.com/office/officeart/2005/8/layout/hierarchy3"/>
    <dgm:cxn modelId="{44CAEF21-90B5-4716-9956-0E5BCB4557FF}" type="presOf" srcId="{710547D7-7732-45AA-8081-6A2D75C852DB}" destId="{DA292213-9B4A-4E22-8C61-8B61B7C9D9F7}" srcOrd="0" destOrd="0" presId="urn:microsoft.com/office/officeart/2005/8/layout/hierarchy3"/>
    <dgm:cxn modelId="{6EF73922-FC2C-4011-920A-3635745311D9}" type="presOf" srcId="{92933EE4-6738-47BA-A6A1-283C85DCD59B}" destId="{4DC6B5DF-49A2-4F91-9F10-34F53E522E4C}" srcOrd="0" destOrd="0" presId="urn:microsoft.com/office/officeart/2005/8/layout/hierarchy3"/>
    <dgm:cxn modelId="{BBDDB327-C6DB-4AB1-A05F-F08BADAB738B}" type="presOf" srcId="{446B70BC-A5D5-432E-946F-B7982B40CC6E}" destId="{AEBFC519-4AB5-4996-ADB7-F7E1FC0140E9}" srcOrd="0" destOrd="0" presId="urn:microsoft.com/office/officeart/2005/8/layout/hierarchy3"/>
    <dgm:cxn modelId="{BDA47D2C-EB0E-493A-9FDF-2B618461AD4F}" type="presOf" srcId="{E0243AFC-D993-4D2D-8BC9-DE1EBFC52EA4}" destId="{9CFCFC5E-36AB-4A49-BA1F-DEAE25476A38}" srcOrd="1" destOrd="0" presId="urn:microsoft.com/office/officeart/2005/8/layout/hierarchy3"/>
    <dgm:cxn modelId="{8B45D22C-3389-4EF7-9F3C-CC207321662F}" type="presOf" srcId="{A9A01502-7B20-4F60-BD6B-7CB50962ACE2}" destId="{82EE9380-2C54-4651-BAFA-43FA54B18ADB}" srcOrd="1" destOrd="0" presId="urn:microsoft.com/office/officeart/2005/8/layout/hierarchy3"/>
    <dgm:cxn modelId="{9A586A2E-9752-47BF-8826-C87EEE49527E}" type="presOf" srcId="{8F07D0B3-50FA-4C55-9D8A-879779CBA8D4}" destId="{8958052D-AF72-42BF-B863-EE00AD05130E}" srcOrd="0" destOrd="0" presId="urn:microsoft.com/office/officeart/2005/8/layout/hierarchy3"/>
    <dgm:cxn modelId="{D31C773A-20D2-4F92-8DAE-A00C8808210C}" type="presOf" srcId="{5CE24797-1414-4A36-A106-C7D099135A17}" destId="{E2100300-87B7-4624-815D-EAF614B273DB}" srcOrd="0" destOrd="0" presId="urn:microsoft.com/office/officeart/2005/8/layout/hierarchy3"/>
    <dgm:cxn modelId="{1AD68E58-7357-4CED-83D9-574319DF5AAC}" type="presOf" srcId="{ABFB86C0-CBDE-42FA-878A-AD7260D526CB}" destId="{E47ECD75-9B4D-405E-A712-346F8D884D5F}" srcOrd="0" destOrd="0" presId="urn:microsoft.com/office/officeart/2005/8/layout/hierarchy3"/>
    <dgm:cxn modelId="{4A666459-48FF-46A3-8DDF-705CD41C4A30}" srcId="{710547D7-7732-45AA-8081-6A2D75C852DB}" destId="{E0243AFC-D993-4D2D-8BC9-DE1EBFC52EA4}" srcOrd="2" destOrd="0" parTransId="{F9F7AC28-FA82-453E-8C65-0B23A9C98769}" sibTransId="{B70399D8-F3A1-4B4F-90CC-A30D9B40D363}"/>
    <dgm:cxn modelId="{32B1175F-FC10-49A2-B30A-FA61093BCCDD}" srcId="{710547D7-7732-45AA-8081-6A2D75C852DB}" destId="{BE8AA592-A9F6-49C2-8436-C5AE3F02AFBD}" srcOrd="1" destOrd="0" parTransId="{8595B9DF-3547-4114-B2E6-30B52EA516B7}" sibTransId="{9A437397-CBC4-4B07-918F-B09634B8FAE1}"/>
    <dgm:cxn modelId="{93587960-CF30-4C85-842A-8ED856BA503E}" srcId="{A9A01502-7B20-4F60-BD6B-7CB50962ACE2}" destId="{92933EE4-6738-47BA-A6A1-283C85DCD59B}" srcOrd="1" destOrd="0" parTransId="{C65D5C7B-CB34-47C6-9657-108490667D39}" sibTransId="{7E2DC568-2A6B-4DA4-AC31-7DD3B38FE257}"/>
    <dgm:cxn modelId="{E9C9BC6F-56AA-46E9-B467-F4CFB29F76E3}" srcId="{BE8AA592-A9F6-49C2-8436-C5AE3F02AFBD}" destId="{8C4085A2-028F-41D3-B211-D91E2D30EB3C}" srcOrd="2" destOrd="0" parTransId="{BBD258DB-2726-4157-B8AA-7604976F7BDF}" sibTransId="{D9457C71-377A-483B-94A1-D0D726BEBD9E}"/>
    <dgm:cxn modelId="{19A9DF7F-C89A-4739-AB7F-623F541C049F}" srcId="{BE8AA592-A9F6-49C2-8436-C5AE3F02AFBD}" destId="{ABFB86C0-CBDE-42FA-878A-AD7260D526CB}" srcOrd="0" destOrd="0" parTransId="{C3448C28-D115-41B3-94A6-5CBCE8D7DF26}" sibTransId="{C3BB6AC7-EA76-4B34-BE62-DE9AFF91F2E0}"/>
    <dgm:cxn modelId="{B940CD81-9670-46C1-AFBE-28B21AA2C9D0}" type="presOf" srcId="{A9A01502-7B20-4F60-BD6B-7CB50962ACE2}" destId="{56176895-2FD0-4F89-8DE1-6D29A663B54A}" srcOrd="0" destOrd="0" presId="urn:microsoft.com/office/officeart/2005/8/layout/hierarchy3"/>
    <dgm:cxn modelId="{651C0687-83BC-4BFD-924C-50D1F8853FD5}" type="presOf" srcId="{BBD258DB-2726-4157-B8AA-7604976F7BDF}" destId="{B5540615-723F-46A5-A44F-04F8F0122416}" srcOrd="0" destOrd="0" presId="urn:microsoft.com/office/officeart/2005/8/layout/hierarchy3"/>
    <dgm:cxn modelId="{FFE1B18E-BAA2-4DC4-9A4A-20B7BC6D2304}" srcId="{A9A01502-7B20-4F60-BD6B-7CB50962ACE2}" destId="{5CE24797-1414-4A36-A106-C7D099135A17}" srcOrd="0" destOrd="0" parTransId="{D86987E1-D2E1-457C-BC16-37D55A58CBA7}" sibTransId="{2F9FF55B-B9EF-4B7E-859B-9985849351B7}"/>
    <dgm:cxn modelId="{299F0F9C-7ACD-4087-BBA3-C29CDC60DD3C}" type="presOf" srcId="{8C4085A2-028F-41D3-B211-D91E2D30EB3C}" destId="{D95A66C4-7540-4567-948E-1CF4004D2398}" srcOrd="0" destOrd="0" presId="urn:microsoft.com/office/officeart/2005/8/layout/hierarchy3"/>
    <dgm:cxn modelId="{F86C5CA2-5A7C-411E-878F-CF7B91A8C618}" type="presOf" srcId="{C3448C28-D115-41B3-94A6-5CBCE8D7DF26}" destId="{F95AE251-EBD1-4144-BCEB-64EA597C16ED}" srcOrd="0" destOrd="0" presId="urn:microsoft.com/office/officeart/2005/8/layout/hierarchy3"/>
    <dgm:cxn modelId="{557252A7-D6D6-4427-9831-650E02B82A68}" srcId="{E0243AFC-D993-4D2D-8BC9-DE1EBFC52EA4}" destId="{34338311-EE26-4339-A547-6BAC55C154EB}" srcOrd="0" destOrd="0" parTransId="{8F07D0B3-50FA-4C55-9D8A-879779CBA8D4}" sibTransId="{D9B92025-8F32-4998-976A-AB6F4E0ED331}"/>
    <dgm:cxn modelId="{945DF4BE-DB30-46D4-8754-0DC79C209AAB}" type="presOf" srcId="{34338311-EE26-4339-A547-6BAC55C154EB}" destId="{99928003-4EA2-4C29-B83B-C06118D82CA6}" srcOrd="0" destOrd="0" presId="urn:microsoft.com/office/officeart/2005/8/layout/hierarchy3"/>
    <dgm:cxn modelId="{28B4EBCC-4869-4F35-B428-37B50082555E}" srcId="{BE8AA592-A9F6-49C2-8436-C5AE3F02AFBD}" destId="{ED9342D4-E2C0-408B-AF3A-E29D0FDD3898}" srcOrd="1" destOrd="0" parTransId="{446B70BC-A5D5-432E-946F-B7982B40CC6E}" sibTransId="{A2072F65-376E-4714-8099-5285208A5D1F}"/>
    <dgm:cxn modelId="{BF81EECF-DCDB-4601-B9B2-703C4533D8A6}" type="presOf" srcId="{ED9342D4-E2C0-408B-AF3A-E29D0FDD3898}" destId="{5DFB3FAA-E659-4BBF-8EED-8C68C1821E86}" srcOrd="0" destOrd="0" presId="urn:microsoft.com/office/officeart/2005/8/layout/hierarchy3"/>
    <dgm:cxn modelId="{5ED8EFDF-0F03-403F-808E-DDC1BB4DAA6E}" srcId="{710547D7-7732-45AA-8081-6A2D75C852DB}" destId="{A9A01502-7B20-4F60-BD6B-7CB50962ACE2}" srcOrd="0" destOrd="0" parTransId="{C56E2145-3A8F-4A93-8776-20E6164E1320}" sibTransId="{D2E7D0D3-574C-4C57-AF59-9E174611DF32}"/>
    <dgm:cxn modelId="{83B3E5E0-D812-4C38-A3A3-B5D9B931566D}" type="presOf" srcId="{E0243AFC-D993-4D2D-8BC9-DE1EBFC52EA4}" destId="{49CF83E3-CBC0-4AC8-9889-7E255194B8ED}" srcOrd="0" destOrd="0" presId="urn:microsoft.com/office/officeart/2005/8/layout/hierarchy3"/>
    <dgm:cxn modelId="{9E1BDBF5-0417-4DFB-BB93-1C5E4EEADFF9}" type="presOf" srcId="{C65D5C7B-CB34-47C6-9657-108490667D39}" destId="{34403168-74A8-4A89-896C-1F5466C0D1EA}" srcOrd="0" destOrd="0" presId="urn:microsoft.com/office/officeart/2005/8/layout/hierarchy3"/>
    <dgm:cxn modelId="{E09FCAFB-AE94-4524-BEE0-1445B4191793}" type="presOf" srcId="{BE8AA592-A9F6-49C2-8436-C5AE3F02AFBD}" destId="{1C03C978-E124-43BB-815C-07AE559B73E8}" srcOrd="0" destOrd="0" presId="urn:microsoft.com/office/officeart/2005/8/layout/hierarchy3"/>
    <dgm:cxn modelId="{8321959B-7BDF-4A63-8A4C-B78FC9CF13F7}" type="presParOf" srcId="{DA292213-9B4A-4E22-8C61-8B61B7C9D9F7}" destId="{4168FC17-0D61-44D1-9A3F-871CC9901693}" srcOrd="0" destOrd="0" presId="urn:microsoft.com/office/officeart/2005/8/layout/hierarchy3"/>
    <dgm:cxn modelId="{1599FE54-A290-445E-9158-AD5E15DD7DD3}" type="presParOf" srcId="{4168FC17-0D61-44D1-9A3F-871CC9901693}" destId="{A8CE409A-5AE7-4AB5-ADD5-3679EF855F62}" srcOrd="0" destOrd="0" presId="urn:microsoft.com/office/officeart/2005/8/layout/hierarchy3"/>
    <dgm:cxn modelId="{F47C0FD6-F901-4AE4-87CF-E67D241D5ECA}" type="presParOf" srcId="{A8CE409A-5AE7-4AB5-ADD5-3679EF855F62}" destId="{56176895-2FD0-4F89-8DE1-6D29A663B54A}" srcOrd="0" destOrd="0" presId="urn:microsoft.com/office/officeart/2005/8/layout/hierarchy3"/>
    <dgm:cxn modelId="{BE38D698-6001-4CC7-A919-B93B48BD987E}" type="presParOf" srcId="{A8CE409A-5AE7-4AB5-ADD5-3679EF855F62}" destId="{82EE9380-2C54-4651-BAFA-43FA54B18ADB}" srcOrd="1" destOrd="0" presId="urn:microsoft.com/office/officeart/2005/8/layout/hierarchy3"/>
    <dgm:cxn modelId="{575B1A26-0BD2-426C-8644-CDF495F7866E}" type="presParOf" srcId="{4168FC17-0D61-44D1-9A3F-871CC9901693}" destId="{C8ABF2AC-BEB8-432D-8A22-40F50FE09E0B}" srcOrd="1" destOrd="0" presId="urn:microsoft.com/office/officeart/2005/8/layout/hierarchy3"/>
    <dgm:cxn modelId="{C99B3F9E-BD75-467F-BE9F-E32DBC63C36A}" type="presParOf" srcId="{C8ABF2AC-BEB8-432D-8A22-40F50FE09E0B}" destId="{1CAC626F-DC9F-41FC-88DF-EC09B69C91E2}" srcOrd="0" destOrd="0" presId="urn:microsoft.com/office/officeart/2005/8/layout/hierarchy3"/>
    <dgm:cxn modelId="{DFAF92BD-6DA9-497D-8FD0-FAB0A8A28522}" type="presParOf" srcId="{C8ABF2AC-BEB8-432D-8A22-40F50FE09E0B}" destId="{E2100300-87B7-4624-815D-EAF614B273DB}" srcOrd="1" destOrd="0" presId="urn:microsoft.com/office/officeart/2005/8/layout/hierarchy3"/>
    <dgm:cxn modelId="{10EDFA8E-2835-4BEB-90DE-98B3CB07CC84}" type="presParOf" srcId="{C8ABF2AC-BEB8-432D-8A22-40F50FE09E0B}" destId="{34403168-74A8-4A89-896C-1F5466C0D1EA}" srcOrd="2" destOrd="0" presId="urn:microsoft.com/office/officeart/2005/8/layout/hierarchy3"/>
    <dgm:cxn modelId="{8A30DCC6-EA68-499F-BE39-39C23AFC062B}" type="presParOf" srcId="{C8ABF2AC-BEB8-432D-8A22-40F50FE09E0B}" destId="{4DC6B5DF-49A2-4F91-9F10-34F53E522E4C}" srcOrd="3" destOrd="0" presId="urn:microsoft.com/office/officeart/2005/8/layout/hierarchy3"/>
    <dgm:cxn modelId="{1EE5C885-4B7E-4ABB-BA43-ACE460498B1B}" type="presParOf" srcId="{DA292213-9B4A-4E22-8C61-8B61B7C9D9F7}" destId="{BC8946DD-EB26-4B17-B7BA-C067FADF664B}" srcOrd="1" destOrd="0" presId="urn:microsoft.com/office/officeart/2005/8/layout/hierarchy3"/>
    <dgm:cxn modelId="{3B7B1280-BEC6-475B-A675-1EEFA046F665}" type="presParOf" srcId="{BC8946DD-EB26-4B17-B7BA-C067FADF664B}" destId="{DCB738AC-6C86-4043-B7D0-5E789A77E05E}" srcOrd="0" destOrd="0" presId="urn:microsoft.com/office/officeart/2005/8/layout/hierarchy3"/>
    <dgm:cxn modelId="{B2BEAF08-1911-4C6E-AD9B-C05D8A03CC9C}" type="presParOf" srcId="{DCB738AC-6C86-4043-B7D0-5E789A77E05E}" destId="{1C03C978-E124-43BB-815C-07AE559B73E8}" srcOrd="0" destOrd="0" presId="urn:microsoft.com/office/officeart/2005/8/layout/hierarchy3"/>
    <dgm:cxn modelId="{5D31FC34-3ED9-41D0-8407-BFF8003F07AA}" type="presParOf" srcId="{DCB738AC-6C86-4043-B7D0-5E789A77E05E}" destId="{86D4B298-77C9-4C53-B1F1-5468795F0011}" srcOrd="1" destOrd="0" presId="urn:microsoft.com/office/officeart/2005/8/layout/hierarchy3"/>
    <dgm:cxn modelId="{C114AE97-1F86-494E-832A-E89B714B81F7}" type="presParOf" srcId="{BC8946DD-EB26-4B17-B7BA-C067FADF664B}" destId="{D2E9C52E-A14E-42F1-B757-0681700E0D55}" srcOrd="1" destOrd="0" presId="urn:microsoft.com/office/officeart/2005/8/layout/hierarchy3"/>
    <dgm:cxn modelId="{2C45121F-84AB-4622-BF51-3F28C129DE75}" type="presParOf" srcId="{D2E9C52E-A14E-42F1-B757-0681700E0D55}" destId="{F95AE251-EBD1-4144-BCEB-64EA597C16ED}" srcOrd="0" destOrd="0" presId="urn:microsoft.com/office/officeart/2005/8/layout/hierarchy3"/>
    <dgm:cxn modelId="{E5C637A5-B056-4A7F-B9C0-48A8EF13EEE5}" type="presParOf" srcId="{D2E9C52E-A14E-42F1-B757-0681700E0D55}" destId="{E47ECD75-9B4D-405E-A712-346F8D884D5F}" srcOrd="1" destOrd="0" presId="urn:microsoft.com/office/officeart/2005/8/layout/hierarchy3"/>
    <dgm:cxn modelId="{2034D163-0629-4465-92B0-0FB329779031}" type="presParOf" srcId="{D2E9C52E-A14E-42F1-B757-0681700E0D55}" destId="{AEBFC519-4AB5-4996-ADB7-F7E1FC0140E9}" srcOrd="2" destOrd="0" presId="urn:microsoft.com/office/officeart/2005/8/layout/hierarchy3"/>
    <dgm:cxn modelId="{334E45D4-BD8D-4CF6-8676-DAE20897F316}" type="presParOf" srcId="{D2E9C52E-A14E-42F1-B757-0681700E0D55}" destId="{5DFB3FAA-E659-4BBF-8EED-8C68C1821E86}" srcOrd="3" destOrd="0" presId="urn:microsoft.com/office/officeart/2005/8/layout/hierarchy3"/>
    <dgm:cxn modelId="{AD018638-514F-43DB-8A91-49F0DEA8CC97}" type="presParOf" srcId="{D2E9C52E-A14E-42F1-B757-0681700E0D55}" destId="{B5540615-723F-46A5-A44F-04F8F0122416}" srcOrd="4" destOrd="0" presId="urn:microsoft.com/office/officeart/2005/8/layout/hierarchy3"/>
    <dgm:cxn modelId="{5112FB3D-D0E7-4ECE-BEF1-9685C5C24A44}" type="presParOf" srcId="{D2E9C52E-A14E-42F1-B757-0681700E0D55}" destId="{D95A66C4-7540-4567-948E-1CF4004D2398}" srcOrd="5" destOrd="0" presId="urn:microsoft.com/office/officeart/2005/8/layout/hierarchy3"/>
    <dgm:cxn modelId="{4323D7BA-AA04-483F-97E5-90BED822EE96}" type="presParOf" srcId="{DA292213-9B4A-4E22-8C61-8B61B7C9D9F7}" destId="{995E7AAA-52B0-46F0-86E7-F7E50956F0CD}" srcOrd="2" destOrd="0" presId="urn:microsoft.com/office/officeart/2005/8/layout/hierarchy3"/>
    <dgm:cxn modelId="{386D9EDC-1AD6-464F-BED4-6C2EA2CED228}" type="presParOf" srcId="{995E7AAA-52B0-46F0-86E7-F7E50956F0CD}" destId="{670558B4-5F28-4905-9963-E135AE43F3CC}" srcOrd="0" destOrd="0" presId="urn:microsoft.com/office/officeart/2005/8/layout/hierarchy3"/>
    <dgm:cxn modelId="{FA9EF9E6-C48F-451C-83E4-C904252B641C}" type="presParOf" srcId="{670558B4-5F28-4905-9963-E135AE43F3CC}" destId="{49CF83E3-CBC0-4AC8-9889-7E255194B8ED}" srcOrd="0" destOrd="0" presId="urn:microsoft.com/office/officeart/2005/8/layout/hierarchy3"/>
    <dgm:cxn modelId="{A24DD63F-0502-44B2-B981-AC0108C2A6B6}" type="presParOf" srcId="{670558B4-5F28-4905-9963-E135AE43F3CC}" destId="{9CFCFC5E-36AB-4A49-BA1F-DEAE25476A38}" srcOrd="1" destOrd="0" presId="urn:microsoft.com/office/officeart/2005/8/layout/hierarchy3"/>
    <dgm:cxn modelId="{837DEDA3-E38D-419C-8F34-0B846567D490}" type="presParOf" srcId="{995E7AAA-52B0-46F0-86E7-F7E50956F0CD}" destId="{52BE021E-F792-4BAC-819F-54C5C42E0603}" srcOrd="1" destOrd="0" presId="urn:microsoft.com/office/officeart/2005/8/layout/hierarchy3"/>
    <dgm:cxn modelId="{91CACFFF-7A66-4749-BE48-F058A491B5C7}" type="presParOf" srcId="{52BE021E-F792-4BAC-819F-54C5C42E0603}" destId="{8958052D-AF72-42BF-B863-EE00AD05130E}" srcOrd="0" destOrd="0" presId="urn:microsoft.com/office/officeart/2005/8/layout/hierarchy3"/>
    <dgm:cxn modelId="{7B168245-9611-4EA3-A438-4D6A91DC68EA}" type="presParOf" srcId="{52BE021E-F792-4BAC-819F-54C5C42E0603}" destId="{99928003-4EA2-4C29-B83B-C06118D82CA6}" srcOrd="1" destOrd="0" presId="urn:microsoft.com/office/officeart/2005/8/layout/hierarchy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0DF1221-6047-4740-BF76-C167B9930602}" type="doc">
      <dgm:prSet loTypeId="urn:microsoft.com/office/officeart/2005/8/layout/vList2" loCatId="list" qsTypeId="urn:microsoft.com/office/officeart/2005/8/quickstyle/simple3" qsCatId="simple" csTypeId="urn:microsoft.com/office/officeart/2005/8/colors/colorful1" csCatId="colorful" phldr="1"/>
      <dgm:spPr/>
      <dgm:t>
        <a:bodyPr/>
        <a:lstStyle/>
        <a:p>
          <a:endParaRPr lang="en-US"/>
        </a:p>
      </dgm:t>
    </dgm:pt>
    <dgm:pt modelId="{B38FDEF9-7DF3-4F55-B64A-86AF42D77D60}">
      <dgm:prSet phldrT="[Text]" custT="1"/>
      <dgm:spPr/>
      <dgm:t>
        <a:bodyPr/>
        <a:lstStyle/>
        <a:p>
          <a:r>
            <a:rPr lang="en-US" sz="2000" dirty="0">
              <a:latin typeface="Trebuchet MS" panose="020B0603020202020204" pitchFamily="34" charset="0"/>
            </a:rPr>
            <a:t>Change due to reinsurance rate change</a:t>
          </a:r>
        </a:p>
      </dgm:t>
    </dgm:pt>
    <dgm:pt modelId="{75B47473-594A-442F-977F-D6A53DD8EE71}" type="parTrans" cxnId="{32A9A64B-D49C-4181-9968-E0FF7561CD7A}">
      <dgm:prSet/>
      <dgm:spPr/>
      <dgm:t>
        <a:bodyPr/>
        <a:lstStyle/>
        <a:p>
          <a:endParaRPr lang="en-US"/>
        </a:p>
      </dgm:t>
    </dgm:pt>
    <dgm:pt modelId="{A21447E8-DB0F-4665-98CC-FD7AA980A50B}" type="sibTrans" cxnId="{32A9A64B-D49C-4181-9968-E0FF7561CD7A}">
      <dgm:prSet/>
      <dgm:spPr/>
      <dgm:t>
        <a:bodyPr/>
        <a:lstStyle/>
        <a:p>
          <a:endParaRPr lang="en-US"/>
        </a:p>
      </dgm:t>
    </dgm:pt>
    <dgm:pt modelId="{790C907E-BC46-4D69-A938-33CA4EFF16E7}">
      <dgm:prSet phldrT="[Text]" custT="1"/>
      <dgm:spPr/>
      <dgm:t>
        <a:bodyPr/>
        <a:lstStyle/>
        <a:p>
          <a:pPr algn="just"/>
          <a:r>
            <a:rPr lang="en-US" sz="1600" dirty="0">
              <a:latin typeface="Trebuchet MS" panose="020B0603020202020204" pitchFamily="34" charset="0"/>
            </a:rPr>
            <a:t>Proposed modified provisions along with existing provisions are given in tabular format highlighting the changes along with the reasons.</a:t>
          </a:r>
        </a:p>
      </dgm:t>
    </dgm:pt>
    <dgm:pt modelId="{B6BACDA6-53C6-4207-9F4E-14C573D3C4CE}" type="parTrans" cxnId="{60E2586F-5518-4FFC-849E-8AE06C712BC3}">
      <dgm:prSet/>
      <dgm:spPr/>
      <dgm:t>
        <a:bodyPr/>
        <a:lstStyle/>
        <a:p>
          <a:endParaRPr lang="en-US"/>
        </a:p>
      </dgm:t>
    </dgm:pt>
    <dgm:pt modelId="{8075E6F6-A84E-41F0-92A7-9DD4502ED812}" type="sibTrans" cxnId="{60E2586F-5518-4FFC-849E-8AE06C712BC3}">
      <dgm:prSet/>
      <dgm:spPr/>
      <dgm:t>
        <a:bodyPr/>
        <a:lstStyle/>
        <a:p>
          <a:endParaRPr lang="en-US"/>
        </a:p>
      </dgm:t>
    </dgm:pt>
    <dgm:pt modelId="{D2D569E1-B25A-4BD0-975A-B53E33729937}">
      <dgm:prSet phldrT="[Text]" custT="1"/>
      <dgm:spPr/>
      <dgm:t>
        <a:bodyPr/>
        <a:lstStyle/>
        <a:p>
          <a:pPr algn="just"/>
          <a:r>
            <a:rPr lang="en-US" sz="1600" dirty="0">
              <a:latin typeface="Trebuchet MS" panose="020B0603020202020204" pitchFamily="34" charset="0"/>
            </a:rPr>
            <a:t>Increase/decrease in reinsurance rate</a:t>
          </a:r>
        </a:p>
      </dgm:t>
    </dgm:pt>
    <dgm:pt modelId="{DC7D3FEA-79CA-4420-AEE0-DE1325F94579}" type="parTrans" cxnId="{9E51B5D5-4EEF-49F6-86FD-B38C6F6A54F2}">
      <dgm:prSet/>
      <dgm:spPr/>
      <dgm:t>
        <a:bodyPr/>
        <a:lstStyle/>
        <a:p>
          <a:endParaRPr lang="en-US"/>
        </a:p>
      </dgm:t>
    </dgm:pt>
    <dgm:pt modelId="{A5E3CE32-0CCE-437F-ACF8-71EDC1EDFF9C}" type="sibTrans" cxnId="{9E51B5D5-4EEF-49F6-86FD-B38C6F6A54F2}">
      <dgm:prSet/>
      <dgm:spPr/>
      <dgm:t>
        <a:bodyPr/>
        <a:lstStyle/>
        <a:p>
          <a:endParaRPr lang="en-US"/>
        </a:p>
      </dgm:t>
    </dgm:pt>
    <dgm:pt modelId="{13DDBAD6-16CD-4D8C-B9FF-8FA44C61AB6E}">
      <dgm:prSet phldrT="[Text]" custT="1"/>
      <dgm:spPr/>
      <dgm:t>
        <a:bodyPr/>
        <a:lstStyle/>
        <a:p>
          <a:pPr algn="just"/>
          <a:r>
            <a:rPr lang="en-US" sz="1600" dirty="0">
              <a:latin typeface="Trebuchet MS" panose="020B0603020202020204" pitchFamily="34" charset="0"/>
            </a:rPr>
            <a:t>% increase/decrease for at least 100 model points covering all the extreme ages, PT/PPTs in the form a table</a:t>
          </a:r>
        </a:p>
      </dgm:t>
    </dgm:pt>
    <dgm:pt modelId="{0CEF1A97-11BB-441A-B855-0C3684A30C1A}" type="parTrans" cxnId="{932F10E1-3CD7-4E53-B61D-0F497EB8CC57}">
      <dgm:prSet/>
      <dgm:spPr/>
      <dgm:t>
        <a:bodyPr/>
        <a:lstStyle/>
        <a:p>
          <a:endParaRPr lang="en-US"/>
        </a:p>
      </dgm:t>
    </dgm:pt>
    <dgm:pt modelId="{AF1990A5-AE55-4E73-89BF-1C83A037BE36}" type="sibTrans" cxnId="{932F10E1-3CD7-4E53-B61D-0F497EB8CC57}">
      <dgm:prSet/>
      <dgm:spPr/>
      <dgm:t>
        <a:bodyPr/>
        <a:lstStyle/>
        <a:p>
          <a:endParaRPr lang="en-US"/>
        </a:p>
      </dgm:t>
    </dgm:pt>
    <dgm:pt modelId="{46B1AB55-3299-4BBB-A9A7-ACBE83F0251A}">
      <dgm:prSet phldrT="[Text]" custT="1"/>
      <dgm:spPr/>
      <dgm:t>
        <a:bodyPr/>
        <a:lstStyle/>
        <a:p>
          <a:pPr algn="just"/>
          <a:r>
            <a:rPr lang="en-US" sz="1600" dirty="0">
              <a:latin typeface="Trebuchet MS" panose="020B0603020202020204" pitchFamily="34" charset="0"/>
            </a:rPr>
            <a:t>Justification for increase/decrease in reinsurance rates, backed by experience or any other reason. </a:t>
          </a:r>
        </a:p>
      </dgm:t>
    </dgm:pt>
    <dgm:pt modelId="{67F55A39-A83B-4491-B561-331C89C3A454}" type="parTrans" cxnId="{F381896B-17A3-4013-B84C-F63D1E367524}">
      <dgm:prSet/>
      <dgm:spPr/>
      <dgm:t>
        <a:bodyPr/>
        <a:lstStyle/>
        <a:p>
          <a:endParaRPr lang="en-US"/>
        </a:p>
      </dgm:t>
    </dgm:pt>
    <dgm:pt modelId="{18D4A12E-173E-405F-B1F4-2F65BE0C165F}" type="sibTrans" cxnId="{F381896B-17A3-4013-B84C-F63D1E367524}">
      <dgm:prSet/>
      <dgm:spPr/>
      <dgm:t>
        <a:bodyPr/>
        <a:lstStyle/>
        <a:p>
          <a:endParaRPr lang="en-US"/>
        </a:p>
      </dgm:t>
    </dgm:pt>
    <dgm:pt modelId="{61D4500E-FDEF-4360-AFA8-9CD2F95F6BD1}">
      <dgm:prSet phldrT="[Text]" custT="1"/>
      <dgm:spPr/>
      <dgm:t>
        <a:bodyPr/>
        <a:lstStyle/>
        <a:p>
          <a:pPr algn="just"/>
          <a:r>
            <a:rPr lang="en-US" sz="1600" dirty="0">
              <a:latin typeface="Trebuchet MS" panose="020B0603020202020204" pitchFamily="34" charset="0"/>
            </a:rPr>
            <a:t>Details of change in pricing assumption due to change in reinsurance rate</a:t>
          </a:r>
        </a:p>
      </dgm:t>
    </dgm:pt>
    <dgm:pt modelId="{3258E6E3-B99C-4DBD-BDF5-5850DC7F3E13}" type="parTrans" cxnId="{FB8AF95D-9217-4F41-9A9B-BFDE79C5E261}">
      <dgm:prSet/>
      <dgm:spPr/>
      <dgm:t>
        <a:bodyPr/>
        <a:lstStyle/>
        <a:p>
          <a:endParaRPr lang="en-US"/>
        </a:p>
      </dgm:t>
    </dgm:pt>
    <dgm:pt modelId="{2DF9D77F-C9A5-4A7F-9CE5-0A21E78424DF}" type="sibTrans" cxnId="{FB8AF95D-9217-4F41-9A9B-BFDE79C5E261}">
      <dgm:prSet/>
      <dgm:spPr/>
      <dgm:t>
        <a:bodyPr/>
        <a:lstStyle/>
        <a:p>
          <a:endParaRPr lang="en-US"/>
        </a:p>
      </dgm:t>
    </dgm:pt>
    <dgm:pt modelId="{1FA2967D-9B4C-4534-B514-8921C3BA8BD1}">
      <dgm:prSet phldrT="[Text]" custT="1"/>
      <dgm:spPr/>
      <dgm:t>
        <a:bodyPr/>
        <a:lstStyle/>
        <a:p>
          <a:pPr algn="just"/>
          <a:r>
            <a:rPr lang="en-US" sz="1600" dirty="0">
              <a:latin typeface="Trebuchet MS" panose="020B0603020202020204" pitchFamily="34" charset="0"/>
            </a:rPr>
            <a:t>Comparison of premium rate prior to change due to reinsurance rate and post change due to reinsurance rate for at least 100 model points covering all the extreme ages, PT/PPTs</a:t>
          </a:r>
        </a:p>
      </dgm:t>
    </dgm:pt>
    <dgm:pt modelId="{33A952D6-FA3A-49C5-9C74-047D82553BEB}" type="parTrans" cxnId="{71B0A8D8-C7DB-4C77-A401-D9BCC578D8FC}">
      <dgm:prSet/>
      <dgm:spPr/>
      <dgm:t>
        <a:bodyPr/>
        <a:lstStyle/>
        <a:p>
          <a:endParaRPr lang="en-US"/>
        </a:p>
      </dgm:t>
    </dgm:pt>
    <dgm:pt modelId="{EE435B9D-F269-4675-9CEE-9758D104139C}" type="sibTrans" cxnId="{71B0A8D8-C7DB-4C77-A401-D9BCC578D8FC}">
      <dgm:prSet/>
      <dgm:spPr/>
      <dgm:t>
        <a:bodyPr/>
        <a:lstStyle/>
        <a:p>
          <a:endParaRPr lang="en-US"/>
        </a:p>
      </dgm:t>
    </dgm:pt>
    <dgm:pt modelId="{0DAEC68F-FE21-4BBC-A242-FD3E486E80A6}">
      <dgm:prSet phldrT="[Text]" custT="1"/>
      <dgm:spPr/>
      <dgm:t>
        <a:bodyPr/>
        <a:lstStyle/>
        <a:p>
          <a:pPr algn="just"/>
          <a:r>
            <a:rPr lang="en-US" sz="1600" dirty="0">
              <a:latin typeface="Trebuchet MS" panose="020B0603020202020204" pitchFamily="34" charset="0"/>
            </a:rPr>
            <a:t>Reinsurance rates prior to the change and post change</a:t>
          </a:r>
        </a:p>
      </dgm:t>
    </dgm:pt>
    <dgm:pt modelId="{9806BDDB-E146-41A7-B0BD-CCB6F39E0F5B}" type="parTrans" cxnId="{B842A29C-3194-4A2C-81EA-6F90A71AA37F}">
      <dgm:prSet/>
      <dgm:spPr/>
      <dgm:t>
        <a:bodyPr/>
        <a:lstStyle/>
        <a:p>
          <a:endParaRPr lang="en-US"/>
        </a:p>
      </dgm:t>
    </dgm:pt>
    <dgm:pt modelId="{529ACAB7-E095-4871-B5EC-2EE3BB7CFC8C}" type="sibTrans" cxnId="{B842A29C-3194-4A2C-81EA-6F90A71AA37F}">
      <dgm:prSet/>
      <dgm:spPr/>
      <dgm:t>
        <a:bodyPr/>
        <a:lstStyle/>
        <a:p>
          <a:endParaRPr lang="en-US"/>
        </a:p>
      </dgm:t>
    </dgm:pt>
    <dgm:pt modelId="{BC8B2AF4-28A7-446A-AFB3-33A341CF2F81}" type="pres">
      <dgm:prSet presAssocID="{D0DF1221-6047-4740-BF76-C167B9930602}" presName="linear" presStyleCnt="0">
        <dgm:presLayoutVars>
          <dgm:animLvl val="lvl"/>
          <dgm:resizeHandles val="exact"/>
        </dgm:presLayoutVars>
      </dgm:prSet>
      <dgm:spPr/>
    </dgm:pt>
    <dgm:pt modelId="{1D490414-76C9-43CF-A818-BF888D5C1950}" type="pres">
      <dgm:prSet presAssocID="{B38FDEF9-7DF3-4F55-B64A-86AF42D77D60}" presName="parentText" presStyleLbl="node1" presStyleIdx="0" presStyleCnt="1" custScaleY="38851" custLinFactNeighborX="-313" custLinFactNeighborY="-7918">
        <dgm:presLayoutVars>
          <dgm:chMax val="0"/>
          <dgm:bulletEnabled val="1"/>
        </dgm:presLayoutVars>
      </dgm:prSet>
      <dgm:spPr/>
    </dgm:pt>
    <dgm:pt modelId="{46630C66-14C1-4451-B95F-B58FD824E534}" type="pres">
      <dgm:prSet presAssocID="{B38FDEF9-7DF3-4F55-B64A-86AF42D77D60}" presName="childText" presStyleLbl="revTx" presStyleIdx="0" presStyleCnt="1">
        <dgm:presLayoutVars>
          <dgm:bulletEnabled val="1"/>
        </dgm:presLayoutVars>
      </dgm:prSet>
      <dgm:spPr/>
    </dgm:pt>
  </dgm:ptLst>
  <dgm:cxnLst>
    <dgm:cxn modelId="{C4092B3F-03B5-4A43-8C59-D5556A7A40F9}" type="presOf" srcId="{D2D569E1-B25A-4BD0-975A-B53E33729937}" destId="{46630C66-14C1-4451-B95F-B58FD824E534}" srcOrd="0" destOrd="1" presId="urn:microsoft.com/office/officeart/2005/8/layout/vList2"/>
    <dgm:cxn modelId="{FF432641-4966-48A1-8398-E9233F50A8CD}" type="presOf" srcId="{46B1AB55-3299-4BBB-A9A7-ACBE83F0251A}" destId="{46630C66-14C1-4451-B95F-B58FD824E534}" srcOrd="0" destOrd="3" presId="urn:microsoft.com/office/officeart/2005/8/layout/vList2"/>
    <dgm:cxn modelId="{32A9A64B-D49C-4181-9968-E0FF7561CD7A}" srcId="{D0DF1221-6047-4740-BF76-C167B9930602}" destId="{B38FDEF9-7DF3-4F55-B64A-86AF42D77D60}" srcOrd="0" destOrd="0" parTransId="{75B47473-594A-442F-977F-D6A53DD8EE71}" sibTransId="{A21447E8-DB0F-4665-98CC-FD7AA980A50B}"/>
    <dgm:cxn modelId="{FB8AF95D-9217-4F41-9A9B-BFDE79C5E261}" srcId="{B38FDEF9-7DF3-4F55-B64A-86AF42D77D60}" destId="{61D4500E-FDEF-4360-AFA8-9CD2F95F6BD1}" srcOrd="4" destOrd="0" parTransId="{3258E6E3-B99C-4DBD-BDF5-5850DC7F3E13}" sibTransId="{2DF9D77F-C9A5-4A7F-9CE5-0A21E78424DF}"/>
    <dgm:cxn modelId="{E879EF65-140F-45AA-AAC5-0FC83AE61FDB}" type="presOf" srcId="{1FA2967D-9B4C-4534-B514-8921C3BA8BD1}" destId="{46630C66-14C1-4451-B95F-B58FD824E534}" srcOrd="0" destOrd="5" presId="urn:microsoft.com/office/officeart/2005/8/layout/vList2"/>
    <dgm:cxn modelId="{F381896B-17A3-4013-B84C-F63D1E367524}" srcId="{B38FDEF9-7DF3-4F55-B64A-86AF42D77D60}" destId="{46B1AB55-3299-4BBB-A9A7-ACBE83F0251A}" srcOrd="3" destOrd="0" parTransId="{67F55A39-A83B-4491-B561-331C89C3A454}" sibTransId="{18D4A12E-173E-405F-B1F4-2F65BE0C165F}"/>
    <dgm:cxn modelId="{60E2586F-5518-4FFC-849E-8AE06C712BC3}" srcId="{B38FDEF9-7DF3-4F55-B64A-86AF42D77D60}" destId="{790C907E-BC46-4D69-A938-33CA4EFF16E7}" srcOrd="0" destOrd="0" parTransId="{B6BACDA6-53C6-4207-9F4E-14C573D3C4CE}" sibTransId="{8075E6F6-A84E-41F0-92A7-9DD4502ED812}"/>
    <dgm:cxn modelId="{B3E0D979-8C31-4AE7-B7A3-DC6B29014DE8}" type="presOf" srcId="{61D4500E-FDEF-4360-AFA8-9CD2F95F6BD1}" destId="{46630C66-14C1-4451-B95F-B58FD824E534}" srcOrd="0" destOrd="4" presId="urn:microsoft.com/office/officeart/2005/8/layout/vList2"/>
    <dgm:cxn modelId="{7EA19589-63FF-4FF0-9C20-71B7EE8F2EB4}" type="presOf" srcId="{B38FDEF9-7DF3-4F55-B64A-86AF42D77D60}" destId="{1D490414-76C9-43CF-A818-BF888D5C1950}" srcOrd="0" destOrd="0" presId="urn:microsoft.com/office/officeart/2005/8/layout/vList2"/>
    <dgm:cxn modelId="{B842A29C-3194-4A2C-81EA-6F90A71AA37F}" srcId="{B38FDEF9-7DF3-4F55-B64A-86AF42D77D60}" destId="{0DAEC68F-FE21-4BBC-A242-FD3E486E80A6}" srcOrd="6" destOrd="0" parTransId="{9806BDDB-E146-41A7-B0BD-CCB6F39E0F5B}" sibTransId="{529ACAB7-E095-4871-B5EC-2EE3BB7CFC8C}"/>
    <dgm:cxn modelId="{CB6F90A5-7370-4A9B-A442-F8C115D99970}" type="presOf" srcId="{790C907E-BC46-4D69-A938-33CA4EFF16E7}" destId="{46630C66-14C1-4451-B95F-B58FD824E534}" srcOrd="0" destOrd="0" presId="urn:microsoft.com/office/officeart/2005/8/layout/vList2"/>
    <dgm:cxn modelId="{CFAE53BA-61A0-486B-BCF0-16F6B360D160}" type="presOf" srcId="{0DAEC68F-FE21-4BBC-A242-FD3E486E80A6}" destId="{46630C66-14C1-4451-B95F-B58FD824E534}" srcOrd="0" destOrd="6" presId="urn:microsoft.com/office/officeart/2005/8/layout/vList2"/>
    <dgm:cxn modelId="{142101BE-1CFB-4F6E-8D10-13C59DA2AECA}" type="presOf" srcId="{D0DF1221-6047-4740-BF76-C167B9930602}" destId="{BC8B2AF4-28A7-446A-AFB3-33A341CF2F81}" srcOrd="0" destOrd="0" presId="urn:microsoft.com/office/officeart/2005/8/layout/vList2"/>
    <dgm:cxn modelId="{9E51B5D5-4EEF-49F6-86FD-B38C6F6A54F2}" srcId="{B38FDEF9-7DF3-4F55-B64A-86AF42D77D60}" destId="{D2D569E1-B25A-4BD0-975A-B53E33729937}" srcOrd="1" destOrd="0" parTransId="{DC7D3FEA-79CA-4420-AEE0-DE1325F94579}" sibTransId="{A5E3CE32-0CCE-437F-ACF8-71EDC1EDFF9C}"/>
    <dgm:cxn modelId="{71B0A8D8-C7DB-4C77-A401-D9BCC578D8FC}" srcId="{B38FDEF9-7DF3-4F55-B64A-86AF42D77D60}" destId="{1FA2967D-9B4C-4534-B514-8921C3BA8BD1}" srcOrd="5" destOrd="0" parTransId="{33A952D6-FA3A-49C5-9C74-047D82553BEB}" sibTransId="{EE435B9D-F269-4675-9CEE-9758D104139C}"/>
    <dgm:cxn modelId="{932F10E1-3CD7-4E53-B61D-0F497EB8CC57}" srcId="{B38FDEF9-7DF3-4F55-B64A-86AF42D77D60}" destId="{13DDBAD6-16CD-4D8C-B9FF-8FA44C61AB6E}" srcOrd="2" destOrd="0" parTransId="{0CEF1A97-11BB-441A-B855-0C3684A30C1A}" sibTransId="{AF1990A5-AE55-4E73-89BF-1C83A037BE36}"/>
    <dgm:cxn modelId="{8A8F5BF5-852E-4662-8847-FAC763641E42}" type="presOf" srcId="{13DDBAD6-16CD-4D8C-B9FF-8FA44C61AB6E}" destId="{46630C66-14C1-4451-B95F-B58FD824E534}" srcOrd="0" destOrd="2" presId="urn:microsoft.com/office/officeart/2005/8/layout/vList2"/>
    <dgm:cxn modelId="{BBEE6F3E-3E08-4F5E-861C-1C552725FCA6}" type="presParOf" srcId="{BC8B2AF4-28A7-446A-AFB3-33A341CF2F81}" destId="{1D490414-76C9-43CF-A818-BF888D5C1950}" srcOrd="0" destOrd="0" presId="urn:microsoft.com/office/officeart/2005/8/layout/vList2"/>
    <dgm:cxn modelId="{ABD095E9-3F9A-4695-9001-D3623E840A85}" type="presParOf" srcId="{BC8B2AF4-28A7-446A-AFB3-33A341CF2F81}" destId="{46630C66-14C1-4451-B95F-B58FD824E534}" srcOrd="1"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176895-2FD0-4F89-8DE1-6D29A663B54A}">
      <dsp:nvSpPr>
        <dsp:cNvPr id="0" name=""/>
        <dsp:cNvSpPr/>
      </dsp:nvSpPr>
      <dsp:spPr>
        <a:xfrm>
          <a:off x="77390" y="4134"/>
          <a:ext cx="2278062" cy="1139031"/>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rebuchet MS" panose="020B0603020202020204" pitchFamily="34" charset="0"/>
            </a:rPr>
            <a:t>Pricing/File &amp; Use</a:t>
          </a:r>
        </a:p>
      </dsp:txBody>
      <dsp:txXfrm>
        <a:off x="110751" y="37495"/>
        <a:ext cx="2211340" cy="1072309"/>
      </dsp:txXfrm>
    </dsp:sp>
    <dsp:sp modelId="{1CAC626F-DC9F-41FC-88DF-EC09B69C91E2}">
      <dsp:nvSpPr>
        <dsp:cNvPr id="0" name=""/>
        <dsp:cNvSpPr/>
      </dsp:nvSpPr>
      <dsp:spPr>
        <a:xfrm>
          <a:off x="305196" y="1143165"/>
          <a:ext cx="227806" cy="854273"/>
        </a:xfrm>
        <a:custGeom>
          <a:avLst/>
          <a:gdLst/>
          <a:ahLst/>
          <a:cxnLst/>
          <a:rect l="0" t="0" r="0" b="0"/>
          <a:pathLst>
            <a:path>
              <a:moveTo>
                <a:pt x="0" y="0"/>
              </a:moveTo>
              <a:lnTo>
                <a:pt x="0" y="854273"/>
              </a:lnTo>
              <a:lnTo>
                <a:pt x="227806" y="854273"/>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100300-87B7-4624-815D-EAF614B273DB}">
      <dsp:nvSpPr>
        <dsp:cNvPr id="0" name=""/>
        <dsp:cNvSpPr/>
      </dsp:nvSpPr>
      <dsp:spPr>
        <a:xfrm>
          <a:off x="533003" y="1427923"/>
          <a:ext cx="1822450" cy="1139031"/>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Trebuchet MS" panose="020B0603020202020204" pitchFamily="34" charset="0"/>
            </a:rPr>
            <a:t>File &amp; Use Requirements</a:t>
          </a:r>
        </a:p>
      </dsp:txBody>
      <dsp:txXfrm>
        <a:off x="566364" y="1461284"/>
        <a:ext cx="1755728" cy="1072309"/>
      </dsp:txXfrm>
    </dsp:sp>
    <dsp:sp modelId="{34403168-74A8-4A89-896C-1F5466C0D1EA}">
      <dsp:nvSpPr>
        <dsp:cNvPr id="0" name=""/>
        <dsp:cNvSpPr/>
      </dsp:nvSpPr>
      <dsp:spPr>
        <a:xfrm>
          <a:off x="305196" y="1143165"/>
          <a:ext cx="228207" cy="2254222"/>
        </a:xfrm>
        <a:custGeom>
          <a:avLst/>
          <a:gdLst/>
          <a:ahLst/>
          <a:cxnLst/>
          <a:rect l="0" t="0" r="0" b="0"/>
          <a:pathLst>
            <a:path>
              <a:moveTo>
                <a:pt x="0" y="0"/>
              </a:moveTo>
              <a:lnTo>
                <a:pt x="0" y="2254222"/>
              </a:lnTo>
              <a:lnTo>
                <a:pt x="228207" y="2254222"/>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C6B5DF-49A2-4F91-9F10-34F53E522E4C}">
      <dsp:nvSpPr>
        <dsp:cNvPr id="0" name=""/>
        <dsp:cNvSpPr/>
      </dsp:nvSpPr>
      <dsp:spPr>
        <a:xfrm>
          <a:off x="533404" y="2827872"/>
          <a:ext cx="1949784" cy="1139031"/>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Trebuchet MS" panose="020B0603020202020204" pitchFamily="34" charset="0"/>
            </a:rPr>
            <a:t>IRDAI Non Linked Products Regulations,2019</a:t>
          </a:r>
        </a:p>
      </dsp:txBody>
      <dsp:txXfrm>
        <a:off x="566765" y="2861233"/>
        <a:ext cx="1883062" cy="1072309"/>
      </dsp:txXfrm>
    </dsp:sp>
    <dsp:sp modelId="{1C03C978-E124-43BB-815C-07AE559B73E8}">
      <dsp:nvSpPr>
        <dsp:cNvPr id="0" name=""/>
        <dsp:cNvSpPr/>
      </dsp:nvSpPr>
      <dsp:spPr>
        <a:xfrm>
          <a:off x="2924968" y="4134"/>
          <a:ext cx="2278062" cy="1139031"/>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rebuchet MS" panose="020B0603020202020204" pitchFamily="34" charset="0"/>
            </a:rPr>
            <a:t>Reserving &amp; Solvency</a:t>
          </a:r>
        </a:p>
      </dsp:txBody>
      <dsp:txXfrm>
        <a:off x="2958329" y="37495"/>
        <a:ext cx="2211340" cy="1072309"/>
      </dsp:txXfrm>
    </dsp:sp>
    <dsp:sp modelId="{F95AE251-EBD1-4144-BCEB-64EA597C16ED}">
      <dsp:nvSpPr>
        <dsp:cNvPr id="0" name=""/>
        <dsp:cNvSpPr/>
      </dsp:nvSpPr>
      <dsp:spPr>
        <a:xfrm>
          <a:off x="3152775" y="1143165"/>
          <a:ext cx="227806" cy="854273"/>
        </a:xfrm>
        <a:custGeom>
          <a:avLst/>
          <a:gdLst/>
          <a:ahLst/>
          <a:cxnLst/>
          <a:rect l="0" t="0" r="0" b="0"/>
          <a:pathLst>
            <a:path>
              <a:moveTo>
                <a:pt x="0" y="0"/>
              </a:moveTo>
              <a:lnTo>
                <a:pt x="0" y="854273"/>
              </a:lnTo>
              <a:lnTo>
                <a:pt x="227806" y="854273"/>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47ECD75-9B4D-405E-A712-346F8D884D5F}">
      <dsp:nvSpPr>
        <dsp:cNvPr id="0" name=""/>
        <dsp:cNvSpPr/>
      </dsp:nvSpPr>
      <dsp:spPr>
        <a:xfrm>
          <a:off x="3380581" y="1427923"/>
          <a:ext cx="1822450" cy="1139031"/>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Trebuchet MS" panose="020B0603020202020204" pitchFamily="34" charset="0"/>
            </a:rPr>
            <a:t>The Insurance Act,1938</a:t>
          </a:r>
        </a:p>
      </dsp:txBody>
      <dsp:txXfrm>
        <a:off x="3413942" y="1461284"/>
        <a:ext cx="1755728" cy="1072309"/>
      </dsp:txXfrm>
    </dsp:sp>
    <dsp:sp modelId="{AEBFC519-4AB5-4996-ADB7-F7E1FC0140E9}">
      <dsp:nvSpPr>
        <dsp:cNvPr id="0" name=""/>
        <dsp:cNvSpPr/>
      </dsp:nvSpPr>
      <dsp:spPr>
        <a:xfrm>
          <a:off x="3152775" y="1143165"/>
          <a:ext cx="227806" cy="2278062"/>
        </a:xfrm>
        <a:custGeom>
          <a:avLst/>
          <a:gdLst/>
          <a:ahLst/>
          <a:cxnLst/>
          <a:rect l="0" t="0" r="0" b="0"/>
          <a:pathLst>
            <a:path>
              <a:moveTo>
                <a:pt x="0" y="0"/>
              </a:moveTo>
              <a:lnTo>
                <a:pt x="0" y="2278062"/>
              </a:lnTo>
              <a:lnTo>
                <a:pt x="227806" y="2278062"/>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FB3FAA-E659-4BBF-8EED-8C68C1821E86}">
      <dsp:nvSpPr>
        <dsp:cNvPr id="0" name=""/>
        <dsp:cNvSpPr/>
      </dsp:nvSpPr>
      <dsp:spPr>
        <a:xfrm>
          <a:off x="3380581" y="2851712"/>
          <a:ext cx="1822450" cy="1139031"/>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Trebuchet MS" panose="020B0603020202020204" pitchFamily="34" charset="0"/>
            </a:rPr>
            <a:t>IRDAI (Assets, Liabilities and Solvency Margin of Life Insurance Business)</a:t>
          </a:r>
        </a:p>
      </dsp:txBody>
      <dsp:txXfrm>
        <a:off x="3413942" y="2885073"/>
        <a:ext cx="1755728" cy="1072309"/>
      </dsp:txXfrm>
    </dsp:sp>
    <dsp:sp modelId="{B5540615-723F-46A5-A44F-04F8F0122416}">
      <dsp:nvSpPr>
        <dsp:cNvPr id="0" name=""/>
        <dsp:cNvSpPr/>
      </dsp:nvSpPr>
      <dsp:spPr>
        <a:xfrm>
          <a:off x="3152775" y="1143165"/>
          <a:ext cx="227806" cy="3701851"/>
        </a:xfrm>
        <a:custGeom>
          <a:avLst/>
          <a:gdLst/>
          <a:ahLst/>
          <a:cxnLst/>
          <a:rect l="0" t="0" r="0" b="0"/>
          <a:pathLst>
            <a:path>
              <a:moveTo>
                <a:pt x="0" y="0"/>
              </a:moveTo>
              <a:lnTo>
                <a:pt x="0" y="3701851"/>
              </a:lnTo>
              <a:lnTo>
                <a:pt x="227806" y="3701851"/>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5A66C4-7540-4567-948E-1CF4004D2398}">
      <dsp:nvSpPr>
        <dsp:cNvPr id="0" name=""/>
        <dsp:cNvSpPr/>
      </dsp:nvSpPr>
      <dsp:spPr>
        <a:xfrm>
          <a:off x="3380581" y="4275501"/>
          <a:ext cx="1822450" cy="1139031"/>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Trebuchet MS" panose="020B0603020202020204" pitchFamily="34" charset="0"/>
            </a:rPr>
            <a:t>Actuarial Report and Abstract for Life Insurance Business Regulations, 2016 (ARA)</a:t>
          </a:r>
        </a:p>
      </dsp:txBody>
      <dsp:txXfrm>
        <a:off x="3413942" y="4308862"/>
        <a:ext cx="1755728" cy="1072309"/>
      </dsp:txXfrm>
    </dsp:sp>
    <dsp:sp modelId="{49CF83E3-CBC0-4AC8-9889-7E255194B8ED}">
      <dsp:nvSpPr>
        <dsp:cNvPr id="0" name=""/>
        <dsp:cNvSpPr/>
      </dsp:nvSpPr>
      <dsp:spPr>
        <a:xfrm>
          <a:off x="5772546" y="4134"/>
          <a:ext cx="2278062" cy="1139031"/>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rebuchet MS" panose="020B0603020202020204" pitchFamily="34" charset="0"/>
            </a:rPr>
            <a:t>Reinsurance</a:t>
          </a:r>
        </a:p>
      </dsp:txBody>
      <dsp:txXfrm>
        <a:off x="5805907" y="37495"/>
        <a:ext cx="2211340" cy="1072309"/>
      </dsp:txXfrm>
    </dsp:sp>
    <dsp:sp modelId="{8958052D-AF72-42BF-B863-EE00AD05130E}">
      <dsp:nvSpPr>
        <dsp:cNvPr id="0" name=""/>
        <dsp:cNvSpPr/>
      </dsp:nvSpPr>
      <dsp:spPr>
        <a:xfrm>
          <a:off x="6000353" y="1143165"/>
          <a:ext cx="227806" cy="854273"/>
        </a:xfrm>
        <a:custGeom>
          <a:avLst/>
          <a:gdLst/>
          <a:ahLst/>
          <a:cxnLst/>
          <a:rect l="0" t="0" r="0" b="0"/>
          <a:pathLst>
            <a:path>
              <a:moveTo>
                <a:pt x="0" y="0"/>
              </a:moveTo>
              <a:lnTo>
                <a:pt x="0" y="854273"/>
              </a:lnTo>
              <a:lnTo>
                <a:pt x="227806" y="854273"/>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928003-4EA2-4C29-B83B-C06118D82CA6}">
      <dsp:nvSpPr>
        <dsp:cNvPr id="0" name=""/>
        <dsp:cNvSpPr/>
      </dsp:nvSpPr>
      <dsp:spPr>
        <a:xfrm>
          <a:off x="6228159" y="1427923"/>
          <a:ext cx="1822450" cy="1139031"/>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Trebuchet MS" panose="020B0603020202020204" pitchFamily="34" charset="0"/>
            </a:rPr>
            <a:t>IRDAI Reinsurance Regulations,2018</a:t>
          </a:r>
        </a:p>
      </dsp:txBody>
      <dsp:txXfrm>
        <a:off x="6261520" y="1461284"/>
        <a:ext cx="1755728" cy="10723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490414-76C9-43CF-A818-BF888D5C1950}">
      <dsp:nvSpPr>
        <dsp:cNvPr id="0" name=""/>
        <dsp:cNvSpPr/>
      </dsp:nvSpPr>
      <dsp:spPr>
        <a:xfrm>
          <a:off x="0" y="797497"/>
          <a:ext cx="8128000" cy="472738"/>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Trebuchet MS" panose="020B0603020202020204" pitchFamily="34" charset="0"/>
            </a:rPr>
            <a:t>Change due to reinsurance rate change</a:t>
          </a:r>
        </a:p>
      </dsp:txBody>
      <dsp:txXfrm>
        <a:off x="23077" y="820574"/>
        <a:ext cx="8081846" cy="426584"/>
      </dsp:txXfrm>
    </dsp:sp>
    <dsp:sp modelId="{46630C66-14C1-4451-B95F-B58FD824E534}">
      <dsp:nvSpPr>
        <dsp:cNvPr id="0" name=""/>
        <dsp:cNvSpPr/>
      </dsp:nvSpPr>
      <dsp:spPr>
        <a:xfrm>
          <a:off x="0" y="1499290"/>
          <a:ext cx="8128000" cy="2892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064" tIns="20320" rIns="113792" bIns="20320" numCol="1" spcCol="1270" anchor="t" anchorCtr="0">
          <a:noAutofit/>
        </a:bodyPr>
        <a:lstStyle/>
        <a:p>
          <a:pPr marL="171450" lvl="1" indent="-171450" algn="just" defTabSz="711200">
            <a:lnSpc>
              <a:spcPct val="90000"/>
            </a:lnSpc>
            <a:spcBef>
              <a:spcPct val="0"/>
            </a:spcBef>
            <a:spcAft>
              <a:spcPct val="20000"/>
            </a:spcAft>
            <a:buChar char="•"/>
          </a:pPr>
          <a:r>
            <a:rPr lang="en-US" sz="1600" kern="1200" dirty="0">
              <a:latin typeface="Trebuchet MS" panose="020B0603020202020204" pitchFamily="34" charset="0"/>
            </a:rPr>
            <a:t>Proposed modified provisions along with existing provisions are given in tabular format highlighting the changes along with the reasons.</a:t>
          </a:r>
        </a:p>
        <a:p>
          <a:pPr marL="171450" lvl="1" indent="-171450" algn="just" defTabSz="711200">
            <a:lnSpc>
              <a:spcPct val="90000"/>
            </a:lnSpc>
            <a:spcBef>
              <a:spcPct val="0"/>
            </a:spcBef>
            <a:spcAft>
              <a:spcPct val="20000"/>
            </a:spcAft>
            <a:buChar char="•"/>
          </a:pPr>
          <a:r>
            <a:rPr lang="en-US" sz="1600" kern="1200" dirty="0">
              <a:latin typeface="Trebuchet MS" panose="020B0603020202020204" pitchFamily="34" charset="0"/>
            </a:rPr>
            <a:t>Increase/decrease in reinsurance rate</a:t>
          </a:r>
        </a:p>
        <a:p>
          <a:pPr marL="171450" lvl="1" indent="-171450" algn="just" defTabSz="711200">
            <a:lnSpc>
              <a:spcPct val="90000"/>
            </a:lnSpc>
            <a:spcBef>
              <a:spcPct val="0"/>
            </a:spcBef>
            <a:spcAft>
              <a:spcPct val="20000"/>
            </a:spcAft>
            <a:buChar char="•"/>
          </a:pPr>
          <a:r>
            <a:rPr lang="en-US" sz="1600" kern="1200" dirty="0">
              <a:latin typeface="Trebuchet MS" panose="020B0603020202020204" pitchFamily="34" charset="0"/>
            </a:rPr>
            <a:t>% increase/decrease for at least 100 model points covering all the extreme ages, PT/PPTs in the form a table</a:t>
          </a:r>
        </a:p>
        <a:p>
          <a:pPr marL="171450" lvl="1" indent="-171450" algn="just" defTabSz="711200">
            <a:lnSpc>
              <a:spcPct val="90000"/>
            </a:lnSpc>
            <a:spcBef>
              <a:spcPct val="0"/>
            </a:spcBef>
            <a:spcAft>
              <a:spcPct val="20000"/>
            </a:spcAft>
            <a:buChar char="•"/>
          </a:pPr>
          <a:r>
            <a:rPr lang="en-US" sz="1600" kern="1200" dirty="0">
              <a:latin typeface="Trebuchet MS" panose="020B0603020202020204" pitchFamily="34" charset="0"/>
            </a:rPr>
            <a:t>Justification for increase/decrease in reinsurance rates, backed by experience or any other reason. </a:t>
          </a:r>
        </a:p>
        <a:p>
          <a:pPr marL="171450" lvl="1" indent="-171450" algn="just" defTabSz="711200">
            <a:lnSpc>
              <a:spcPct val="90000"/>
            </a:lnSpc>
            <a:spcBef>
              <a:spcPct val="0"/>
            </a:spcBef>
            <a:spcAft>
              <a:spcPct val="20000"/>
            </a:spcAft>
            <a:buChar char="•"/>
          </a:pPr>
          <a:r>
            <a:rPr lang="en-US" sz="1600" kern="1200" dirty="0">
              <a:latin typeface="Trebuchet MS" panose="020B0603020202020204" pitchFamily="34" charset="0"/>
            </a:rPr>
            <a:t>Details of change in pricing assumption due to change in reinsurance rate</a:t>
          </a:r>
        </a:p>
        <a:p>
          <a:pPr marL="171450" lvl="1" indent="-171450" algn="just" defTabSz="711200">
            <a:lnSpc>
              <a:spcPct val="90000"/>
            </a:lnSpc>
            <a:spcBef>
              <a:spcPct val="0"/>
            </a:spcBef>
            <a:spcAft>
              <a:spcPct val="20000"/>
            </a:spcAft>
            <a:buChar char="•"/>
          </a:pPr>
          <a:r>
            <a:rPr lang="en-US" sz="1600" kern="1200" dirty="0">
              <a:latin typeface="Trebuchet MS" panose="020B0603020202020204" pitchFamily="34" charset="0"/>
            </a:rPr>
            <a:t>Comparison of premium rate prior to change due to reinsurance rate and post change due to reinsurance rate for at least 100 model points covering all the extreme ages, PT/PPTs</a:t>
          </a:r>
        </a:p>
        <a:p>
          <a:pPr marL="171450" lvl="1" indent="-171450" algn="just" defTabSz="711200">
            <a:lnSpc>
              <a:spcPct val="90000"/>
            </a:lnSpc>
            <a:spcBef>
              <a:spcPct val="0"/>
            </a:spcBef>
            <a:spcAft>
              <a:spcPct val="20000"/>
            </a:spcAft>
            <a:buChar char="•"/>
          </a:pPr>
          <a:r>
            <a:rPr lang="en-US" sz="1600" kern="1200" dirty="0">
              <a:latin typeface="Trebuchet MS" panose="020B0603020202020204" pitchFamily="34" charset="0"/>
            </a:rPr>
            <a:t>Reinsurance rates prior to the change and post change</a:t>
          </a:r>
        </a:p>
      </dsp:txBody>
      <dsp:txXfrm>
        <a:off x="0" y="1499290"/>
        <a:ext cx="8128000" cy="289282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19/01/21</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1/19/21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0850277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88235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2759081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813583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0991179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2076491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 A life insurer, wishing to introduce a new product, shall submit an application to the Authority along with Form IRDA - Life-Non Linked -NP. The Authority will issue an acknowledgement of date of receipt of application.</a:t>
            </a:r>
          </a:p>
          <a:p>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Within 30 days of the receipt of the application referred to in sub-para (1), the Authority may seek additional information with regard to the product, and the insurer shall not commence selling the product in respect of which additional information has been sought by the Authority, until the Authority confirms in writing having noted such information. If no such information is sought by the Authority, the insurer can commence selling the product in the market, as set out in the application after the expiry of the said 30-day period.</a:t>
            </a:r>
          </a:p>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6250060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2505274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5407529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905948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119626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5434925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1066086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261104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0233647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5260841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8943926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7020740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2947945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8889127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507976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2844371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3668512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9985405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9476335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999189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381209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662361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569991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318260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487297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002691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emf"/><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7.tiff"/><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jpg"/><Relationship Id="rId7" Type="http://schemas.openxmlformats.org/officeDocument/2006/relationships/diagramLayout" Target="../diagrams/layout1.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6.png"/><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4.jpg"/><Relationship Id="rId7" Type="http://schemas.openxmlformats.org/officeDocument/2006/relationships/diagramLayout" Target="../diagrams/layout2.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Data" Target="../diagrams/data2.xml"/><Relationship Id="rId5" Type="http://schemas.openxmlformats.org/officeDocument/2006/relationships/image" Target="../media/image6.png"/><Relationship Id="rId10" Type="http://schemas.microsoft.com/office/2007/relationships/diagramDrawing" Target="../diagrams/drawing2.xml"/><Relationship Id="rId4" Type="http://schemas.openxmlformats.org/officeDocument/2006/relationships/image" Target="../media/image5.png"/><Relationship Id="rId9" Type="http://schemas.openxmlformats.org/officeDocument/2006/relationships/diagramColors" Target="../diagrams/colors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000" y="3479017"/>
            <a:ext cx="1588491" cy="1600200"/>
          </a:xfrm>
          <a:prstGeom prst="rect">
            <a:avLst/>
          </a:prstGeom>
        </p:spPr>
      </p:pic>
      <p:sp>
        <p:nvSpPr>
          <p:cNvPr id="4" name="Rectangle 150"/>
          <p:cNvSpPr txBox="1">
            <a:spLocks noChangeArrowheads="1"/>
          </p:cNvSpPr>
          <p:nvPr/>
        </p:nvSpPr>
        <p:spPr>
          <a:xfrm>
            <a:off x="838200" y="2019371"/>
            <a:ext cx="6324600"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bg1"/>
                </a:solidFill>
              </a:rPr>
              <a:t>Case Study 1 Life Technical</a:t>
            </a:r>
            <a:endParaRPr lang="es-ES" altLang="en-US" sz="3600" b="1" kern="0" dirty="0">
              <a:solidFill>
                <a:schemeClr val="bg1"/>
              </a:solidFill>
            </a:endParaRPr>
          </a:p>
        </p:txBody>
      </p:sp>
      <p:sp>
        <p:nvSpPr>
          <p:cNvPr id="5" name="Rectangle 168"/>
          <p:cNvSpPr>
            <a:spLocks noChangeArrowheads="1"/>
          </p:cNvSpPr>
          <p:nvPr/>
        </p:nvSpPr>
        <p:spPr bwMode="auto">
          <a:xfrm>
            <a:off x="152400" y="3467243"/>
            <a:ext cx="51847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altLang="en-US" sz="1800" b="1" dirty="0">
                <a:solidFill>
                  <a:schemeClr val="tx1"/>
                </a:solidFill>
              </a:rPr>
              <a:t>Guide : Subhash Khanna</a:t>
            </a:r>
          </a:p>
          <a:p>
            <a:pPr algn="l"/>
            <a:r>
              <a:rPr lang="en-US" altLang="en-US" sz="1800" b="1" dirty="0">
                <a:solidFill>
                  <a:schemeClr val="tx1"/>
                </a:solidFill>
              </a:rPr>
              <a:t>Presented By : </a:t>
            </a:r>
          </a:p>
          <a:p>
            <a:pPr algn="l"/>
            <a:r>
              <a:rPr lang="en-US" altLang="en-US" sz="1800" b="1" dirty="0">
                <a:solidFill>
                  <a:schemeClr val="tx1"/>
                </a:solidFill>
              </a:rPr>
              <a:t>1. Aman </a:t>
            </a:r>
            <a:r>
              <a:rPr lang="en-US" altLang="en-US" sz="1800" b="1" dirty="0" err="1">
                <a:solidFill>
                  <a:schemeClr val="tx1"/>
                </a:solidFill>
              </a:rPr>
              <a:t>Sanganeria</a:t>
            </a:r>
            <a:endParaRPr lang="en-US" altLang="en-US" sz="1800" b="1" dirty="0">
              <a:solidFill>
                <a:schemeClr val="tx1"/>
              </a:solidFill>
            </a:endParaRPr>
          </a:p>
          <a:p>
            <a:pPr algn="l"/>
            <a:r>
              <a:rPr lang="en-US" altLang="en-US" sz="1800" b="1" dirty="0">
                <a:solidFill>
                  <a:schemeClr val="tx1"/>
                </a:solidFill>
              </a:rPr>
              <a:t>2. Rishabh Prakash</a:t>
            </a:r>
          </a:p>
          <a:p>
            <a:pPr algn="l"/>
            <a:r>
              <a:rPr lang="en-US" altLang="en-US" sz="1800" b="1" dirty="0">
                <a:solidFill>
                  <a:schemeClr val="tx1"/>
                </a:solidFill>
              </a:rPr>
              <a:t>3. </a:t>
            </a:r>
            <a:r>
              <a:rPr lang="en-US" altLang="en-US" sz="1800" b="1" dirty="0" err="1">
                <a:solidFill>
                  <a:schemeClr val="tx1"/>
                </a:solidFill>
              </a:rPr>
              <a:t>Sewantika</a:t>
            </a:r>
            <a:r>
              <a:rPr lang="en-US" altLang="en-US" sz="1800" b="1" dirty="0">
                <a:solidFill>
                  <a:schemeClr val="tx1"/>
                </a:solidFill>
              </a:rPr>
              <a:t> Jain </a:t>
            </a:r>
            <a:endParaRPr lang="es-ES" altLang="en-US" sz="1800" b="1" dirty="0">
              <a:solidFill>
                <a:schemeClr val="tx1"/>
              </a:solidFill>
            </a:endParaRPr>
          </a:p>
        </p:txBody>
      </p:sp>
      <p:sp>
        <p:nvSpPr>
          <p:cNvPr id="6" name="Rectangle 150"/>
          <p:cNvSpPr txBox="1">
            <a:spLocks noChangeArrowheads="1"/>
          </p:cNvSpPr>
          <p:nvPr/>
        </p:nvSpPr>
        <p:spPr>
          <a:xfrm>
            <a:off x="838200" y="533400"/>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bg1"/>
                </a:solidFill>
                <a:latin typeface="Trebuchet MS" panose="020B0603020202020204" pitchFamily="34" charset="0"/>
              </a:rPr>
              <a:t>34th India </a:t>
            </a:r>
            <a:r>
              <a:rPr lang="es-UY" altLang="en-US" sz="3600" b="1" kern="0" dirty="0" err="1">
                <a:solidFill>
                  <a:schemeClr val="bg1"/>
                </a:solidFill>
                <a:latin typeface="Trebuchet MS" panose="020B0603020202020204" pitchFamily="34" charset="0"/>
              </a:rPr>
              <a:t>Fellowship</a:t>
            </a:r>
            <a:r>
              <a:rPr lang="es-UY" altLang="en-US" sz="3600" b="1" kern="0" dirty="0">
                <a:solidFill>
                  <a:schemeClr val="bg1"/>
                </a:solidFill>
                <a:latin typeface="Trebuchet MS" panose="020B0603020202020204" pitchFamily="34" charset="0"/>
              </a:rPr>
              <a:t> </a:t>
            </a:r>
            <a:r>
              <a:rPr lang="es-UY" altLang="en-US" sz="3600" b="1" kern="0" dirty="0" err="1">
                <a:solidFill>
                  <a:schemeClr val="bg1"/>
                </a:solidFill>
                <a:latin typeface="Trebuchet MS" panose="020B0603020202020204" pitchFamily="34" charset="0"/>
              </a:rPr>
              <a:t>Webinar</a:t>
            </a:r>
            <a:endParaRPr lang="es-UY" altLang="en-US" sz="2500" b="1" kern="0" dirty="0">
              <a:solidFill>
                <a:schemeClr val="bg1"/>
              </a:solidFill>
              <a:latin typeface="Trebuchet MS" panose="020B0603020202020204" pitchFamily="34" charset="0"/>
            </a:endParaRPr>
          </a:p>
          <a:p>
            <a:pPr algn="l"/>
            <a:r>
              <a:rPr lang="es-UY" altLang="en-US" sz="2500" b="1" kern="0" dirty="0">
                <a:solidFill>
                  <a:schemeClr val="bg1"/>
                </a:solidFill>
                <a:latin typeface="Trebuchet MS" panose="020B0603020202020204" pitchFamily="34" charset="0"/>
              </a:rPr>
              <a:t>Date:22/01/2021</a:t>
            </a:r>
            <a:endParaRPr lang="es-ES" altLang="en-US" sz="2500" b="1" kern="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New Business Profitability</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kern="0" dirty="0">
                <a:latin typeface="Trebuchet MS" panose="020B0703020202090204" pitchFamily="34" charset="0"/>
              </a:rPr>
              <a:t>The regulatory cap of 20% on premium rates increase means lower profit margins </a:t>
            </a:r>
          </a:p>
          <a:p>
            <a:pPr algn="just"/>
            <a:r>
              <a:rPr lang="en-US" altLang="en-US" sz="2000" kern="0" dirty="0">
                <a:latin typeface="Trebuchet MS" panose="020B0703020202090204" pitchFamily="34" charset="0"/>
              </a:rPr>
              <a:t>The impact on New business sales will depend on whether the increase is across industry or only for the company</a:t>
            </a:r>
          </a:p>
          <a:p>
            <a:pPr algn="just"/>
            <a:r>
              <a:rPr lang="en-US" altLang="en-US" sz="2000" kern="0" dirty="0">
                <a:latin typeface="Trebuchet MS" panose="020B0703020202090204" pitchFamily="34" charset="0"/>
              </a:rPr>
              <a:t>New business volumes will be lower if the increase in premiums is only for the company - this would decrease the value it can generate from its New Business sales</a:t>
            </a:r>
          </a:p>
          <a:p>
            <a:pPr algn="just"/>
            <a:r>
              <a:rPr lang="en-US" altLang="en-US" sz="2000" kern="0" dirty="0">
                <a:latin typeface="Trebuchet MS" panose="020B0703020202090204" pitchFamily="34" charset="0"/>
              </a:rPr>
              <a:t>At the same time, lower sales volume will increase the per policy expenses and reduce profitability further; any increase in acquisition expenses will further impact per policy profitability</a:t>
            </a:r>
          </a:p>
          <a:p>
            <a:pPr algn="just"/>
            <a:r>
              <a:rPr lang="en-US" altLang="en-US" sz="2000" kern="0" dirty="0">
                <a:latin typeface="Trebuchet MS" panose="020B0703020202090204" pitchFamily="34" charset="0"/>
              </a:rPr>
              <a:t>If company’s revised rates still does not reflect company’s experience correctly (still off) then that can also lead to lower profits in future as the experience emerges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967922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Experience of existing business</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kern="0" dirty="0">
                <a:latin typeface="Trebuchet MS" panose="020B0703020202090204" pitchFamily="34" charset="0"/>
              </a:rPr>
              <a:t>The steep increase in the reinsurance rates may be indicative of the adverse mortality experience of the company. </a:t>
            </a:r>
          </a:p>
          <a:p>
            <a:pPr algn="just"/>
            <a:r>
              <a:rPr lang="en-US" altLang="en-US" sz="2000" kern="0" dirty="0">
                <a:latin typeface="Trebuchet MS" panose="020B0703020202090204" pitchFamily="34" charset="0"/>
              </a:rPr>
              <a:t>The higher cost of mortality compared to the pricing assumptions (used for existing business) will also lead to lower profits emerging from the existing business.   </a:t>
            </a:r>
          </a:p>
          <a:p>
            <a:pPr algn="just"/>
            <a:r>
              <a:rPr lang="en-US" altLang="en-US" sz="2000" kern="0" dirty="0">
                <a:latin typeface="Trebuchet MS" panose="020B0703020202090204" pitchFamily="34" charset="0"/>
              </a:rPr>
              <a:t>The impact on lapses is more complicated – it depends on whether the premium increase is only for the insurer or if it is a case in the overall market</a:t>
            </a:r>
          </a:p>
          <a:p>
            <a:pPr lvl="1" algn="just"/>
            <a:r>
              <a:rPr lang="en-US" altLang="en-US" sz="1600" kern="0" dirty="0">
                <a:latin typeface="Trebuchet MS" panose="020B0703020202090204" pitchFamily="34" charset="0"/>
              </a:rPr>
              <a:t>If the increase is across industry, </a:t>
            </a:r>
          </a:p>
          <a:p>
            <a:pPr lvl="2" algn="just"/>
            <a:r>
              <a:rPr lang="en-US" altLang="en-US" sz="1200" kern="0" dirty="0">
                <a:latin typeface="Trebuchet MS" panose="020B0703020202090204" pitchFamily="34" charset="0"/>
              </a:rPr>
              <a:t>there will be less selective withdrawals from the existing business as good lives would find it harder to get cheaper rates than the existing policy </a:t>
            </a:r>
          </a:p>
          <a:p>
            <a:pPr lvl="2" algn="just"/>
            <a:r>
              <a:rPr lang="en-US" altLang="en-US" sz="1200" kern="0" dirty="0">
                <a:latin typeface="Trebuchet MS" panose="020B0703020202090204" pitchFamily="34" charset="0"/>
              </a:rPr>
              <a:t>both the lapse and the mortality experience may improve</a:t>
            </a:r>
          </a:p>
          <a:p>
            <a:pPr lvl="1" algn="just"/>
            <a:r>
              <a:rPr lang="en-US" altLang="en-US" sz="1600" kern="0" dirty="0">
                <a:latin typeface="Trebuchet MS" panose="020B0703020202090204" pitchFamily="34" charset="0"/>
              </a:rPr>
              <a:t>If the company is the only one to increase its rates specially at a time like </a:t>
            </a:r>
            <a:r>
              <a:rPr lang="en-US" altLang="en-US" sz="1600" kern="0" dirty="0" err="1">
                <a:latin typeface="Trebuchet MS" panose="020B0703020202090204" pitchFamily="34" charset="0"/>
              </a:rPr>
              <a:t>Covid</a:t>
            </a:r>
            <a:endParaRPr lang="en-US" altLang="en-US" sz="1600" kern="0" dirty="0">
              <a:latin typeface="Trebuchet MS" panose="020B0703020202090204" pitchFamily="34" charset="0"/>
            </a:endParaRPr>
          </a:p>
          <a:p>
            <a:pPr lvl="2" algn="just"/>
            <a:r>
              <a:rPr lang="en-US" altLang="en-US" sz="1200" kern="0" dirty="0">
                <a:latin typeface="Trebuchet MS" panose="020B0703020202090204" pitchFamily="34" charset="0"/>
              </a:rPr>
              <a:t>it could lead to negative publicity and a lot of existing customers could withdraw their policies not only on term insurance but also on other products of the company </a:t>
            </a:r>
          </a:p>
          <a:p>
            <a:pPr algn="just"/>
            <a:r>
              <a:rPr lang="en-US" altLang="en-US" sz="2000" kern="0" dirty="0">
                <a:latin typeface="Trebuchet MS" panose="020B0703020202090204" pitchFamily="34" charset="0"/>
              </a:rPr>
              <a:t>As the fixed expenses are shared between all policies, a decrease in the NB sales volume due to higher price would also increase the per policy expenses for the existing business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019510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Reserving and Capital Requirements</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kern="0" dirty="0">
                <a:latin typeface="Trebuchet MS" panose="020B0703020202090204" pitchFamily="34" charset="0"/>
              </a:rPr>
              <a:t>Existing business – Mortality Impact </a:t>
            </a:r>
          </a:p>
          <a:p>
            <a:pPr lvl="1" algn="just"/>
            <a:r>
              <a:rPr lang="en-US" altLang="en-US" sz="1600" kern="0" dirty="0">
                <a:latin typeface="Trebuchet MS" panose="020B0703020202090204" pitchFamily="34" charset="0"/>
              </a:rPr>
              <a:t>As company is the market leader, it would have credible data for experience study</a:t>
            </a:r>
          </a:p>
          <a:p>
            <a:pPr lvl="1" algn="just"/>
            <a:r>
              <a:rPr lang="en-US" altLang="en-US" sz="1600" kern="0" dirty="0">
                <a:latin typeface="Trebuchet MS" panose="020B0703020202090204" pitchFamily="34" charset="0"/>
              </a:rPr>
              <a:t>This will help it know about how the past experience has been and accordingly the valuation assumptions would be revised for reserving</a:t>
            </a:r>
          </a:p>
          <a:p>
            <a:pPr lvl="1" algn="just"/>
            <a:r>
              <a:rPr lang="en-US" altLang="en-US" sz="1600" kern="0" dirty="0">
                <a:latin typeface="Trebuchet MS" panose="020B0703020202090204" pitchFamily="34" charset="0"/>
              </a:rPr>
              <a:t>Considering, the scenario it may be indicative that the actual experience is worse off than what has been expected</a:t>
            </a:r>
          </a:p>
          <a:p>
            <a:pPr lvl="1" algn="just"/>
            <a:r>
              <a:rPr lang="en-US" altLang="en-US" sz="1600" kern="0" dirty="0">
                <a:latin typeface="Trebuchet MS" panose="020B0703020202090204" pitchFamily="34" charset="0"/>
              </a:rPr>
              <a:t>As the company revises its mortality assumptions, the company will need to hold more reserves</a:t>
            </a:r>
          </a:p>
          <a:p>
            <a:pPr algn="just"/>
            <a:r>
              <a:rPr lang="en-US" altLang="en-US" sz="2000" kern="0" dirty="0">
                <a:latin typeface="Trebuchet MS" panose="020B0703020202090204" pitchFamily="34" charset="0"/>
              </a:rPr>
              <a:t>Existing business – Lapse Impact</a:t>
            </a:r>
          </a:p>
          <a:p>
            <a:pPr lvl="1" algn="just"/>
            <a:r>
              <a:rPr lang="en-US" altLang="en-US" sz="1600" kern="0" dirty="0">
                <a:latin typeface="Trebuchet MS" panose="020B0703020202090204" pitchFamily="34" charset="0"/>
              </a:rPr>
              <a:t>If the increase in price is across the market, existing business will have lower lapses</a:t>
            </a:r>
          </a:p>
          <a:p>
            <a:pPr lvl="1" algn="just"/>
            <a:r>
              <a:rPr lang="en-US" altLang="en-US" sz="1600" kern="0" dirty="0">
                <a:latin typeface="Trebuchet MS" panose="020B0703020202090204" pitchFamily="34" charset="0"/>
              </a:rPr>
              <a:t>Better persistency will lead to more business staying on the books and hence leading to an increase in the overall future reserves</a:t>
            </a:r>
          </a:p>
          <a:p>
            <a:pPr algn="just"/>
            <a:r>
              <a:rPr lang="en-US" altLang="en-US" sz="2000" kern="0" dirty="0">
                <a:latin typeface="Trebuchet MS" panose="020B0703020202090204" pitchFamily="34" charset="0"/>
              </a:rPr>
              <a:t>Looking at the term product in isolation, the reserving requirement might increase due to the pandemic and the company might have to hold extra reserves, over and above any other contingent liabilities that may be held by the company</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575384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Reserving and Capital Requirements</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kern="0" dirty="0">
                <a:latin typeface="Trebuchet MS" panose="020B0703020202090204" pitchFamily="34" charset="0"/>
              </a:rPr>
              <a:t>However, given the reserves are not very significant Term (as compared to savings product) the impact on total company reserves may not be significant for the Company if it sells a variety of products</a:t>
            </a:r>
          </a:p>
          <a:p>
            <a:pPr algn="just"/>
            <a:r>
              <a:rPr lang="en-US" altLang="en-US" sz="2000" kern="0" dirty="0">
                <a:latin typeface="Trebuchet MS" panose="020B0703020202090204" pitchFamily="34" charset="0"/>
              </a:rPr>
              <a:t>Given that the rates are being revised in light of the adverse experience this would increase the overall capital requirement for the product</a:t>
            </a:r>
          </a:p>
          <a:p>
            <a:pPr algn="just"/>
            <a:r>
              <a:rPr lang="en-US" altLang="en-US" sz="2000" kern="0" dirty="0">
                <a:latin typeface="Trebuchet MS" panose="020B0703020202090204" pitchFamily="34" charset="0"/>
              </a:rPr>
              <a:t>Term products can already be capital intensive due to the general business strain – hence writing new business for term product would demand more capital with the increased mortality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3935343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Reserving and Capital Requirements</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sz="2000" kern="0" dirty="0">
                <a:latin typeface="Trebuchet MS" panose="020B0703020202090204" pitchFamily="34" charset="0"/>
              </a:rPr>
              <a:t>The graph below shows the impact of 10% higher mortality on reserve and capital requirement</a:t>
            </a:r>
            <a:endParaRPr lang="en-US" altLang="en-US" sz="1600" kern="0" dirty="0">
              <a:latin typeface="Trebuchet MS" panose="020B0703020202090204" pitchFamily="34" charset="0"/>
            </a:endParaRPr>
          </a:p>
          <a:p>
            <a:pPr lvl="1"/>
            <a:r>
              <a:rPr lang="en-US" altLang="en-US" sz="1600" kern="0" dirty="0">
                <a:latin typeface="Trebuchet MS" panose="020B0703020202090204" pitchFamily="34" charset="0"/>
              </a:rPr>
              <a:t>for a 25 year term plan</a:t>
            </a:r>
          </a:p>
          <a:p>
            <a:pPr lvl="1"/>
            <a:r>
              <a:rPr lang="en-US" altLang="en-US" sz="1600" kern="0" dirty="0">
                <a:latin typeface="Trebuchet MS" panose="020B0703020202090204" pitchFamily="34" charset="0"/>
              </a:rPr>
              <a:t>for a male aged 35</a:t>
            </a:r>
          </a:p>
          <a:p>
            <a:pPr lvl="1"/>
            <a:r>
              <a:rPr lang="en-US" altLang="en-US" sz="1600" kern="0" dirty="0">
                <a:latin typeface="Trebuchet MS" panose="020B0703020202090204" pitchFamily="34" charset="0"/>
              </a:rPr>
              <a:t>with Sum Assured of 10 lacs</a:t>
            </a:r>
          </a:p>
          <a:p>
            <a:pPr lvl="1"/>
            <a:endParaRPr lang="en-US" altLang="en-US" sz="1600" kern="0" dirty="0">
              <a:latin typeface="Trebuchet MS" panose="020B0703020202090204" pitchFamily="34" charset="0"/>
            </a:endParaRPr>
          </a:p>
          <a:p>
            <a:endParaRPr lang="en-US" altLang="en-US" sz="2000" kern="0" dirty="0">
              <a:latin typeface="Trebuchet MS" panose="020B0703020202090204" pitchFamily="34" charset="0"/>
            </a:endParaRPr>
          </a:p>
          <a:p>
            <a:endParaRPr lang="en-US" altLang="en-US" sz="2000" kern="0" dirty="0">
              <a:latin typeface="Trebuchet MS" panose="020B0703020202090204" pitchFamily="34" charset="0"/>
            </a:endParaRPr>
          </a:p>
          <a:p>
            <a:endParaRPr lang="en-US" altLang="en-US" sz="2000" kern="0" dirty="0">
              <a:latin typeface="Trebuchet MS" panose="020B0703020202090204" pitchFamily="34" charset="0"/>
            </a:endParaRPr>
          </a:p>
          <a:p>
            <a:endParaRPr lang="en-US" altLang="en-US" sz="2000" kern="0" dirty="0">
              <a:latin typeface="Trebuchet MS" panose="020B0703020202090204" pitchFamily="34" charset="0"/>
            </a:endParaRPr>
          </a:p>
          <a:p>
            <a:endParaRPr lang="en-US" altLang="en-US" sz="2000" kern="0" dirty="0">
              <a:latin typeface="Trebuchet MS" panose="020B0703020202090204" pitchFamily="34" charset="0"/>
            </a:endParaRPr>
          </a:p>
          <a:p>
            <a:pPr marL="0" indent="0">
              <a:buNone/>
            </a:pPr>
            <a:endParaRPr lang="en-US" altLang="en-US" sz="2000" kern="0" dirty="0">
              <a:latin typeface="Trebuchet MS" panose="020B0703020202090204" pitchFamily="34" charset="0"/>
            </a:endParaRPr>
          </a:p>
          <a:p>
            <a:r>
              <a:rPr lang="en-US" altLang="en-US" sz="2000" kern="0" dirty="0">
                <a:latin typeface="Trebuchet MS" panose="020B0703020202090204" pitchFamily="34" charset="0"/>
              </a:rPr>
              <a:t>There is an increase in both reserves and the capital requirement as the mortality assumptions are revised up</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6" name="Picture 5">
            <a:extLst>
              <a:ext uri="{FF2B5EF4-FFF2-40B4-BE49-F238E27FC236}">
                <a16:creationId xmlns:a16="http://schemas.microsoft.com/office/drawing/2014/main" id="{138D6CAD-24FE-F94B-9651-E68648C0B62D}"/>
              </a:ext>
            </a:extLst>
          </p:cNvPr>
          <p:cNvPicPr>
            <a:picLocks noChangeAspect="1"/>
          </p:cNvPicPr>
          <p:nvPr/>
        </p:nvPicPr>
        <p:blipFill>
          <a:blip r:embed="rId6"/>
          <a:stretch>
            <a:fillRect/>
          </a:stretch>
        </p:blipFill>
        <p:spPr>
          <a:xfrm>
            <a:off x="1905000" y="2895600"/>
            <a:ext cx="4608335" cy="2520000"/>
          </a:xfrm>
          <a:prstGeom prst="rect">
            <a:avLst/>
          </a:prstGeom>
        </p:spPr>
      </p:pic>
      <p:pic>
        <p:nvPicPr>
          <p:cNvPr id="7" name="Picture 6">
            <a:extLst>
              <a:ext uri="{FF2B5EF4-FFF2-40B4-BE49-F238E27FC236}">
                <a16:creationId xmlns:a16="http://schemas.microsoft.com/office/drawing/2014/main" id="{AD3BE8E1-E0D8-E040-BE3E-B62E7CCDEEEC}"/>
              </a:ext>
            </a:extLst>
          </p:cNvPr>
          <p:cNvPicPr>
            <a:picLocks noChangeAspect="1"/>
          </p:cNvPicPr>
          <p:nvPr/>
        </p:nvPicPr>
        <p:blipFill>
          <a:blip r:embed="rId7"/>
          <a:stretch>
            <a:fillRect/>
          </a:stretch>
        </p:blipFill>
        <p:spPr>
          <a:xfrm>
            <a:off x="6921500" y="2895600"/>
            <a:ext cx="4958335" cy="2520000"/>
          </a:xfrm>
          <a:prstGeom prst="rect">
            <a:avLst/>
          </a:prstGeom>
        </p:spPr>
      </p:pic>
    </p:spTree>
    <p:extLst>
      <p:ext uri="{BB962C8B-B14F-4D97-AF65-F5344CB8AC3E}">
        <p14:creationId xmlns:p14="http://schemas.microsoft.com/office/powerpoint/2010/main" val="255861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Snip Single Corner Rectangle 21">
            <a:extLst>
              <a:ext uri="{FF2B5EF4-FFF2-40B4-BE49-F238E27FC236}">
                <a16:creationId xmlns:a16="http://schemas.microsoft.com/office/drawing/2014/main" id="{DE4C0BA3-6505-FD43-A6B2-DFAA81E44E41}"/>
              </a:ext>
            </a:extLst>
          </p:cNvPr>
          <p:cNvSpPr/>
          <p:nvPr/>
        </p:nvSpPr>
        <p:spPr bwMode="gray">
          <a:xfrm flipV="1">
            <a:off x="1698625" y="2819400"/>
            <a:ext cx="6302375" cy="838200"/>
          </a:xfrm>
          <a:prstGeom prst="snip1Rect">
            <a:avLst/>
          </a:prstGeom>
          <a:noFill/>
          <a:ln w="6350" cap="flat" cmpd="sng" algn="ctr">
            <a:solidFill>
              <a:srgbClr val="0081E3"/>
            </a:solidFill>
            <a:prstDash val="solid"/>
            <a:miter lim="800000"/>
          </a:ln>
          <a:effectLst/>
        </p:spPr>
        <p:txBody>
          <a:bodyPr lIns="182880" tIns="182880" rIns="182880" bIns="182880" anchor="ctr"/>
          <a:lstStyle/>
          <a:p>
            <a:pPr marL="0" marR="0" lvl="0" indent="0" algn="l" defTabSz="914377" rtl="0" eaLnBrk="1" fontAlgn="auto" latinLnBrk="0" hangingPunct="1">
              <a:lnSpc>
                <a:spcPct val="90000"/>
              </a:lnSpc>
              <a:spcBef>
                <a:spcPts val="1200"/>
              </a:spcBef>
              <a:spcAft>
                <a:spcPts val="0"/>
              </a:spcAft>
              <a:buClrTx/>
              <a:buSzTx/>
              <a:buFontTx/>
              <a:buNone/>
              <a:tabLst/>
              <a:defRPr/>
            </a:pPr>
            <a:endParaRPr kumimoji="0" lang="en-US" sz="2000" b="1" i="0" u="none" strike="noStrike" kern="0" cap="none" spc="0" normalizeH="0" baseline="0" noProof="0" dirty="0">
              <a:ln>
                <a:noFill/>
              </a:ln>
              <a:solidFill>
                <a:srgbClr val="0081E3"/>
              </a:solidFill>
              <a:effectLst/>
              <a:uLnTx/>
              <a:uFillTx/>
              <a:latin typeface="Trebuchet MS" panose="020B0603020202020204" pitchFamily="34" charset="0"/>
              <a:ea typeface="+mn-ea"/>
              <a:cs typeface="+mn-cs"/>
            </a:endParaRPr>
          </a:p>
        </p:txBody>
      </p:sp>
      <p:sp>
        <p:nvSpPr>
          <p:cNvPr id="7" name="Rectangle 6">
            <a:extLst>
              <a:ext uri="{FF2B5EF4-FFF2-40B4-BE49-F238E27FC236}">
                <a16:creationId xmlns:a16="http://schemas.microsoft.com/office/drawing/2014/main" id="{B2584241-AD9F-3F49-8B44-9DBCF16606E1}"/>
              </a:ext>
            </a:extLst>
          </p:cNvPr>
          <p:cNvSpPr/>
          <p:nvPr/>
        </p:nvSpPr>
        <p:spPr>
          <a:xfrm>
            <a:off x="1851025" y="2946608"/>
            <a:ext cx="5564344" cy="523220"/>
          </a:xfrm>
          <a:prstGeom prst="rect">
            <a:avLst/>
          </a:prstGeom>
        </p:spPr>
        <p:txBody>
          <a:bodyPr wrap="none">
            <a:spAutoFit/>
          </a:bodyPr>
          <a:lstStyle/>
          <a:p>
            <a:r>
              <a:rPr lang="en-US" altLang="en-US" sz="2800" b="1" kern="0" dirty="0">
                <a:latin typeface="Trebuchet MS" panose="020B0703020202090204" pitchFamily="34" charset="0"/>
              </a:rPr>
              <a:t>Regulation &amp; Practice Standards</a:t>
            </a:r>
          </a:p>
        </p:txBody>
      </p:sp>
    </p:spTree>
    <p:extLst>
      <p:ext uri="{BB962C8B-B14F-4D97-AF65-F5344CB8AC3E}">
        <p14:creationId xmlns:p14="http://schemas.microsoft.com/office/powerpoint/2010/main" val="2145077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Some regulations relevant to the scenario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6" name="Diagram 5"/>
          <p:cNvGraphicFramePr/>
          <p:nvPr>
            <p:extLst>
              <p:ext uri="{D42A27DB-BD31-4B8C-83A1-F6EECF244321}">
                <p14:modId xmlns:p14="http://schemas.microsoft.com/office/powerpoint/2010/main" val="4060246561"/>
              </p:ext>
            </p:extLst>
          </p:nvPr>
        </p:nvGraphicFramePr>
        <p:xfrm>
          <a:off x="2286000" y="1210733"/>
          <a:ext cx="81280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8" name="TextBox 7"/>
          <p:cNvSpPr txBox="1"/>
          <p:nvPr/>
        </p:nvSpPr>
        <p:spPr>
          <a:xfrm>
            <a:off x="8261838" y="4495800"/>
            <a:ext cx="2667000" cy="1477328"/>
          </a:xfrm>
          <a:prstGeom prst="rect">
            <a:avLst/>
          </a:prstGeom>
          <a:ln>
            <a:solidFill>
              <a:schemeClr val="accent2"/>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b="1" u="sng" dirty="0"/>
              <a:t>Relevant Actuarial </a:t>
            </a:r>
            <a:r>
              <a:rPr lang="en-US" b="1" u="sng" dirty="0" err="1"/>
              <a:t>Practise</a:t>
            </a:r>
            <a:r>
              <a:rPr lang="en-US" b="1" u="sng" dirty="0"/>
              <a:t> Standards</a:t>
            </a:r>
          </a:p>
          <a:p>
            <a:r>
              <a:rPr lang="en-US" dirty="0"/>
              <a:t>APS 1 </a:t>
            </a:r>
          </a:p>
          <a:p>
            <a:r>
              <a:rPr lang="en-US" dirty="0"/>
              <a:t>APS 2</a:t>
            </a:r>
          </a:p>
          <a:p>
            <a:r>
              <a:rPr lang="en-US" dirty="0"/>
              <a:t>APS 7</a:t>
            </a:r>
          </a:p>
        </p:txBody>
      </p:sp>
      <p:sp>
        <p:nvSpPr>
          <p:cNvPr id="9" name="Rectangle 8"/>
          <p:cNvSpPr/>
          <p:nvPr/>
        </p:nvSpPr>
        <p:spPr bwMode="auto">
          <a:xfrm>
            <a:off x="2057400" y="990600"/>
            <a:ext cx="5638800" cy="1524000"/>
          </a:xfrm>
          <a:prstGeom prst="rect">
            <a:avLst/>
          </a:prstGeom>
          <a:noFill/>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1887537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File &amp; Use Requirements</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000" b="1" u="sng" dirty="0">
                <a:latin typeface="Trebuchet MS" panose="020B0603020202020204" pitchFamily="34" charset="0"/>
              </a:rPr>
              <a:t>File &amp; Use :</a:t>
            </a:r>
            <a:r>
              <a:rPr lang="en-US" sz="2000" dirty="0">
                <a:latin typeface="Trebuchet MS" panose="020B0603020202020204" pitchFamily="34" charset="0"/>
              </a:rPr>
              <a:t> </a:t>
            </a:r>
          </a:p>
          <a:p>
            <a:pPr lvl="1" algn="just"/>
            <a:r>
              <a:rPr lang="en-US" sz="1600" dirty="0">
                <a:latin typeface="Trebuchet MS" panose="020B0603020202020204" pitchFamily="34" charset="0"/>
              </a:rPr>
              <a:t>A life insurer, wishing to introduce a new term product, shall submit an application to the Authority along with Form IRDA - Life-Non Linked -NP. </a:t>
            </a:r>
          </a:p>
          <a:p>
            <a:pPr lvl="1" algn="just"/>
            <a:r>
              <a:rPr lang="en-US" sz="1600" dirty="0">
                <a:latin typeface="Trebuchet MS" panose="020B0603020202020204" pitchFamily="34" charset="0"/>
              </a:rPr>
              <a:t>The Authority may seek additional information within 30 days of the application and the insurer shall not commence selling the product in respect of which additional information has been sought by the Authority, until the Authority confirms in writing having noted such information. If no information requested within 30 days, the insurer can start selling the product as filed.</a:t>
            </a:r>
          </a:p>
          <a:p>
            <a:pPr lvl="1" algn="just"/>
            <a:r>
              <a:rPr lang="pt-BR" sz="1600" dirty="0">
                <a:latin typeface="Trebuchet MS" panose="020B0603020202020204" pitchFamily="34" charset="0"/>
              </a:rPr>
              <a:t>CIRCULAR NO. IRDA/ACTL/FUP/VER 2.0/ DEC 2001</a:t>
            </a:r>
          </a:p>
          <a:p>
            <a:pPr lvl="1" algn="just"/>
            <a:r>
              <a:rPr lang="pt-BR" sz="1600" dirty="0">
                <a:latin typeface="Trebuchet MS" panose="020B0603020202020204" pitchFamily="34" charset="0"/>
              </a:rPr>
              <a:t>The information required in the form includes complete details around product structure, sales literature, financial projection, reinsurance arrangements, terms &amp; conditions, etc </a:t>
            </a:r>
            <a:endParaRPr lang="en-US" sz="1600" dirty="0">
              <a:latin typeface="Trebuchet MS" panose="020B0603020202020204" pitchFamily="34" charset="0"/>
            </a:endParaRPr>
          </a:p>
          <a:p>
            <a:pPr algn="just"/>
            <a:r>
              <a:rPr lang="en-US" altLang="en-US" sz="2000" b="1" u="sng" kern="0" dirty="0">
                <a:latin typeface="Trebuchet MS" panose="020B0603020202020204" pitchFamily="34" charset="0"/>
              </a:rPr>
              <a:t>Use &amp; File :</a:t>
            </a:r>
            <a:r>
              <a:rPr lang="en-US" altLang="en-US" sz="2000" kern="0" dirty="0">
                <a:latin typeface="Trebuchet MS" panose="020B0603020202020204" pitchFamily="34" charset="0"/>
              </a:rPr>
              <a:t> </a:t>
            </a:r>
          </a:p>
          <a:p>
            <a:pPr lvl="1" algn="just"/>
            <a:r>
              <a:rPr lang="en-US" altLang="en-US" sz="1600" kern="0" dirty="0">
                <a:latin typeface="Trebuchet MS" panose="020B0603020202020204" pitchFamily="34" charset="0"/>
              </a:rPr>
              <a:t>In certain specific modifications, the insurance company can follow a Use &amp; File process i.e. the insurer may launch a modified version provided the existing product is withdrawn and revised documents should be filed within 7 days of launch. </a:t>
            </a:r>
          </a:p>
          <a:p>
            <a:pPr lvl="1" algn="just"/>
            <a:r>
              <a:rPr lang="en-US" altLang="en-US" sz="1600" kern="0" dirty="0">
                <a:latin typeface="Trebuchet MS" panose="020B0603020202020204" pitchFamily="34" charset="0"/>
              </a:rPr>
              <a:t>This includes change in reinsurance arrangements. However the change in premium under that scenario is limited to +/- 5%</a:t>
            </a:r>
          </a:p>
          <a:p>
            <a:pPr lvl="1" algn="just"/>
            <a:r>
              <a:rPr lang="en-US" altLang="en-US" sz="1600" kern="0" dirty="0">
                <a:latin typeface="Trebuchet MS" panose="020B0603020202020204" pitchFamily="34" charset="0"/>
              </a:rPr>
              <a:t>IRDAI/ACT/CIR/MISC/124/07/2019</a:t>
            </a:r>
          </a:p>
          <a:p>
            <a:pPr lvl="1" algn="just"/>
            <a:endParaRPr lang="en-US" altLang="en-US" sz="16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2888919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File &amp; Use Requirements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7" name="Diagram 6"/>
          <p:cNvGraphicFramePr/>
          <p:nvPr>
            <p:extLst>
              <p:ext uri="{D42A27DB-BD31-4B8C-83A1-F6EECF244321}">
                <p14:modId xmlns:p14="http://schemas.microsoft.com/office/powerpoint/2010/main" val="3259558245"/>
              </p:ext>
            </p:extLst>
          </p:nvPr>
        </p:nvGraphicFramePr>
        <p:xfrm>
          <a:off x="2057400" y="609600"/>
          <a:ext cx="81280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7580826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APS 1</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i="1" kern="0" dirty="0">
                <a:latin typeface="Trebuchet MS" panose="020B0703020202090204" pitchFamily="34" charset="0"/>
              </a:rPr>
              <a:t>Section 5.5 – The Appointed Actuary must have regard to all aspects likely to affect the financial condition of the company, in particular the following:</a:t>
            </a:r>
          </a:p>
          <a:p>
            <a:pPr lvl="1" algn="just"/>
            <a:r>
              <a:rPr lang="en-US" altLang="en-US" sz="1600" i="1" kern="0" dirty="0">
                <a:latin typeface="Trebuchet MS" panose="020B0703020202090204" pitchFamily="34" charset="0"/>
              </a:rPr>
              <a:t>the premium rates on which the company has written existing business and intends writing new business </a:t>
            </a:r>
          </a:p>
          <a:p>
            <a:pPr lvl="1" algn="just"/>
            <a:r>
              <a:rPr lang="en-US" altLang="en-US" sz="1600" i="1" kern="0" dirty="0">
                <a:latin typeface="Trebuchet MS" panose="020B0703020202090204" pitchFamily="34" charset="0"/>
              </a:rPr>
              <a:t>the extent of the company's free assets </a:t>
            </a:r>
          </a:p>
          <a:p>
            <a:pPr lvl="1" algn="just"/>
            <a:r>
              <a:rPr lang="en-US" altLang="en-US" sz="1600" i="1" kern="0" dirty="0">
                <a:latin typeface="Trebuchet MS" panose="020B0703020202090204" pitchFamily="34" charset="0"/>
              </a:rPr>
              <a:t>the reinsurance and underwriting arrangements </a:t>
            </a:r>
          </a:p>
          <a:p>
            <a:pPr lvl="1" algn="just"/>
            <a:r>
              <a:rPr lang="en-US" altLang="en-US" sz="1600" i="1" kern="0" dirty="0">
                <a:latin typeface="Trebuchet MS" panose="020B0703020202090204" pitchFamily="34" charset="0"/>
              </a:rPr>
              <a:t>the current and likely future mortality and morbidity experience</a:t>
            </a:r>
            <a:endParaRPr lang="en-US" altLang="en-US" sz="2000" i="1" kern="0" dirty="0">
              <a:latin typeface="Trebuchet MS" panose="020B0703020202090204" pitchFamily="34" charset="0"/>
            </a:endParaRPr>
          </a:p>
          <a:p>
            <a:pPr marL="342900" lvl="1" indent="-342900" algn="just">
              <a:buFontTx/>
              <a:buChar char="•"/>
            </a:pPr>
            <a:r>
              <a:rPr lang="en-US" altLang="en-US" sz="2000" i="1" kern="0" dirty="0">
                <a:latin typeface="Trebuchet MS" panose="020B0703020202090204" pitchFamily="34" charset="0"/>
              </a:rPr>
              <a:t>Section 6.1 – The Appointed Actuary must be satisfied that premium rates for new business are appropriate, that is to say sufficient in due course to enable the company to meet its liabilities. If future new business is being written on inadequate terms, it will require support from the free assets in the shareholders fund, the Appointed Actuary should consider the company's ability to continue to write new business in the context of how much capital is required and should inform the Board of Directors accordingly</a:t>
            </a:r>
          </a:p>
          <a:p>
            <a:pPr algn="just"/>
            <a:endParaRPr lang="en-US" altLang="en-US" sz="2000" i="1" kern="0" dirty="0">
              <a:latin typeface="Trebuchet MS" panose="020B0703020202090204" pitchFamily="34" charset="0"/>
            </a:endParaRPr>
          </a:p>
          <a:p>
            <a:pPr lvl="1" algn="just"/>
            <a:endParaRPr lang="en-US" altLang="en-US" sz="1600" i="1" kern="0" dirty="0">
              <a:latin typeface="Trebuchet MS" panose="020B0703020202090204" pitchFamily="34" charset="0"/>
            </a:endParaRPr>
          </a:p>
          <a:p>
            <a:pPr lvl="1" algn="just"/>
            <a:endParaRPr lang="en-US" altLang="en-US" sz="1600" i="1" kern="0" dirty="0">
              <a:latin typeface="Trebuchet MS" panose="020B070302020209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193777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Snip Single Corner Rectangle 21">
            <a:extLst>
              <a:ext uri="{FF2B5EF4-FFF2-40B4-BE49-F238E27FC236}">
                <a16:creationId xmlns:a16="http://schemas.microsoft.com/office/drawing/2014/main" id="{DE4C0BA3-6505-FD43-A6B2-DFAA81E44E41}"/>
              </a:ext>
            </a:extLst>
          </p:cNvPr>
          <p:cNvSpPr/>
          <p:nvPr/>
        </p:nvSpPr>
        <p:spPr bwMode="gray">
          <a:xfrm flipV="1">
            <a:off x="1698625" y="2819400"/>
            <a:ext cx="6302375" cy="838200"/>
          </a:xfrm>
          <a:prstGeom prst="snip1Rect">
            <a:avLst/>
          </a:prstGeom>
          <a:noFill/>
          <a:ln w="6350" cap="flat" cmpd="sng" algn="ctr">
            <a:solidFill>
              <a:srgbClr val="0081E3"/>
            </a:solidFill>
            <a:prstDash val="solid"/>
            <a:miter lim="800000"/>
          </a:ln>
          <a:effectLst/>
        </p:spPr>
        <p:txBody>
          <a:bodyPr lIns="182880" tIns="182880" rIns="182880" bIns="182880" anchor="ctr"/>
          <a:lstStyle/>
          <a:p>
            <a:pPr marL="0" marR="0" lvl="0" indent="0" algn="l" defTabSz="914377" rtl="0" eaLnBrk="1" fontAlgn="auto" latinLnBrk="0" hangingPunct="1">
              <a:lnSpc>
                <a:spcPct val="90000"/>
              </a:lnSpc>
              <a:spcBef>
                <a:spcPts val="1200"/>
              </a:spcBef>
              <a:spcAft>
                <a:spcPts val="0"/>
              </a:spcAft>
              <a:buClrTx/>
              <a:buSzTx/>
              <a:buFontTx/>
              <a:buNone/>
              <a:tabLst/>
              <a:defRPr/>
            </a:pPr>
            <a:endParaRPr kumimoji="0" lang="en-US" sz="2000" b="1" i="0" u="none" strike="noStrike" kern="0" cap="none" spc="0" normalizeH="0" baseline="0" noProof="0" dirty="0">
              <a:ln>
                <a:noFill/>
              </a:ln>
              <a:solidFill>
                <a:srgbClr val="0081E3"/>
              </a:solidFill>
              <a:effectLst/>
              <a:uLnTx/>
              <a:uFillTx/>
              <a:latin typeface="Trebuchet MS" panose="020B0603020202020204" pitchFamily="34" charset="0"/>
              <a:ea typeface="+mn-ea"/>
              <a:cs typeface="+mn-cs"/>
            </a:endParaRPr>
          </a:p>
        </p:txBody>
      </p:sp>
      <p:sp>
        <p:nvSpPr>
          <p:cNvPr id="7" name="Rectangle 6">
            <a:extLst>
              <a:ext uri="{FF2B5EF4-FFF2-40B4-BE49-F238E27FC236}">
                <a16:creationId xmlns:a16="http://schemas.microsoft.com/office/drawing/2014/main" id="{B2584241-AD9F-3F49-8B44-9DBCF16606E1}"/>
              </a:ext>
            </a:extLst>
          </p:cNvPr>
          <p:cNvSpPr/>
          <p:nvPr/>
        </p:nvSpPr>
        <p:spPr>
          <a:xfrm>
            <a:off x="1851025" y="2946608"/>
            <a:ext cx="2281394" cy="523220"/>
          </a:xfrm>
          <a:prstGeom prst="rect">
            <a:avLst/>
          </a:prstGeom>
        </p:spPr>
        <p:txBody>
          <a:bodyPr wrap="none">
            <a:spAutoFit/>
          </a:bodyPr>
          <a:lstStyle/>
          <a:p>
            <a:r>
              <a:rPr lang="en-US" altLang="en-US" sz="2800" b="1" kern="0" dirty="0">
                <a:latin typeface="Trebuchet MS" panose="020B0703020202090204" pitchFamily="34" charset="0"/>
              </a:rPr>
              <a:t>Introduction</a:t>
            </a:r>
          </a:p>
        </p:txBody>
      </p:sp>
    </p:spTree>
    <p:extLst>
      <p:ext uri="{BB962C8B-B14F-4D97-AF65-F5344CB8AC3E}">
        <p14:creationId xmlns:p14="http://schemas.microsoft.com/office/powerpoint/2010/main" val="16009393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APS 1</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i="1" kern="0" dirty="0">
                <a:latin typeface="Trebuchet MS" panose="020B0703020202090204" pitchFamily="34" charset="0"/>
              </a:rPr>
              <a:t>Section 6.2 – “Whether the premium rates are appropriate is a probability statement and hence the Appointed Actuary must exercise judgement. This judgement needs to be based on the use of sound techniques…”</a:t>
            </a:r>
          </a:p>
          <a:p>
            <a:pPr algn="just"/>
            <a:r>
              <a:rPr lang="en-US" altLang="en-US" sz="2000" kern="0" dirty="0">
                <a:latin typeface="Trebuchet MS" panose="020B0703020202090204" pitchFamily="34" charset="0"/>
              </a:rPr>
              <a:t>The above sections from the APS 1 are included in light of the increase in rates of the reinsurer but a cap on the price increase of the insurer.</a:t>
            </a:r>
          </a:p>
          <a:p>
            <a:pPr algn="just"/>
            <a:r>
              <a:rPr lang="en-US" altLang="en-US" sz="2000" kern="0" dirty="0">
                <a:latin typeface="Trebuchet MS" panose="020B0703020202090204" pitchFamily="34" charset="0"/>
              </a:rPr>
              <a:t>A pricing actuary needs to make sure that the responsibilities of the AA are adhered to. The pricing actuary should apply its </a:t>
            </a:r>
            <a:r>
              <a:rPr lang="en-US" altLang="en-US" sz="2000" kern="0" dirty="0" err="1">
                <a:latin typeface="Trebuchet MS" panose="020B0703020202090204" pitchFamily="34" charset="0"/>
              </a:rPr>
              <a:t>judgement</a:t>
            </a:r>
            <a:r>
              <a:rPr lang="en-US" altLang="en-US" sz="2000" kern="0" dirty="0">
                <a:latin typeface="Trebuchet MS" panose="020B0703020202090204" pitchFamily="34" charset="0"/>
              </a:rPr>
              <a:t> to make sure that the revised rates are sufficient to meet the liabilities and if not sufficient whether there are sufficient free assets to support the additional capital requirement</a:t>
            </a:r>
          </a:p>
          <a:p>
            <a:pPr algn="just"/>
            <a:r>
              <a:rPr lang="en-US" altLang="en-US" sz="2000" kern="0" dirty="0">
                <a:latin typeface="Trebuchet MS" panose="020B0703020202090204" pitchFamily="34" charset="0"/>
              </a:rPr>
              <a:t>It is also necessary to bring into light that the actuary should consider the impact on the financial condition of the company, especially how it may impact the free assets, the underwriting arrangements and the future experience</a:t>
            </a:r>
          </a:p>
          <a:p>
            <a:pPr algn="just"/>
            <a:endParaRPr lang="en-US" altLang="en-US" sz="2000" kern="0" dirty="0">
              <a:latin typeface="Trebuchet MS" panose="020B0703020202090204" pitchFamily="34" charset="0"/>
            </a:endParaRPr>
          </a:p>
          <a:p>
            <a:pPr algn="just"/>
            <a:endParaRPr lang="en-US" altLang="en-US" sz="2000" kern="0" dirty="0">
              <a:latin typeface="Trebuchet MS" panose="020B070302020209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8370161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APS 2 ,The Insurance Act,1938 &amp; ARA,2016</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i="1" kern="0" dirty="0">
                <a:latin typeface="Trebuchet MS" panose="020B0703020202090204" pitchFamily="34" charset="0"/>
              </a:rPr>
              <a:t>6.1 The Appointed Actuary shall, in terms of sub-regulation 8 (a) to 8 (e) of the AA Regulations, suitably advise the Directors to ensure that the company is at all times able to meet the solvency requirements as prescribed in section 64VA of The Insurance Act, 1938. He has to ensure that the company’s available assets can provide explicit cover for the amount of required solvency margin.</a:t>
            </a:r>
          </a:p>
          <a:p>
            <a:pPr algn="just"/>
            <a:r>
              <a:rPr lang="en-US" altLang="en-US" sz="2000" kern="0" dirty="0">
                <a:latin typeface="Trebuchet MS" panose="020B0703020202090204" pitchFamily="34" charset="0"/>
              </a:rPr>
              <a:t>Solvency Margin (</a:t>
            </a:r>
            <a:r>
              <a:rPr lang="en-US" sz="2000" kern="0" dirty="0">
                <a:latin typeface="Trebuchet MS" panose="020B0703020202090204" pitchFamily="34" charset="0"/>
              </a:rPr>
              <a:t>Actuarial Report and Abstract for Life Insurance Business Regulations, 2016)</a:t>
            </a:r>
            <a:r>
              <a:rPr lang="en-US" altLang="en-US" sz="2000" kern="0" dirty="0">
                <a:latin typeface="Trebuchet MS" panose="020B0703020202090204" pitchFamily="34" charset="0"/>
              </a:rPr>
              <a:t> :-</a:t>
            </a:r>
          </a:p>
          <a:p>
            <a:pPr lvl="1" algn="just"/>
            <a:r>
              <a:rPr lang="en-IN" sz="1600" dirty="0"/>
              <a:t>K1 = Factor on Reserves = 0.85 or (Mathematical Reserves after Reinsurance / Mathematical Reserves before reinsurance), whichever is higher.</a:t>
            </a:r>
            <a:endParaRPr lang="en-US" sz="1600" dirty="0"/>
          </a:p>
          <a:p>
            <a:pPr lvl="1" algn="just"/>
            <a:r>
              <a:rPr lang="en-IN" sz="1600" dirty="0"/>
              <a:t>K2 = Factor on Sum at Risk =0.5 or (Sum at Risk after reinsurance /Sum at risk before reinsurance), whichever is higher</a:t>
            </a:r>
          </a:p>
          <a:p>
            <a:pPr lvl="1" algn="just"/>
            <a:r>
              <a:rPr lang="en-IN" sz="1600" dirty="0"/>
              <a:t>Required Solvency Margin = Reserves *K1*3%+Sum at Risk*K2*0.1%</a:t>
            </a:r>
          </a:p>
          <a:p>
            <a:pPr algn="just"/>
            <a:r>
              <a:rPr lang="en-US" altLang="en-US" sz="2000" kern="0" dirty="0">
                <a:latin typeface="Trebuchet MS" panose="020B0703020202090204" pitchFamily="34" charset="0"/>
              </a:rPr>
              <a:t>In light of the above regulations the pricing actuary should make sure that the revised rates of the term product and the potential alternatives do not have an adverse impact on the capital position of the company</a:t>
            </a:r>
          </a:p>
          <a:p>
            <a:pPr lvl="1" algn="just"/>
            <a:endParaRPr lang="en-US" sz="1600" dirty="0"/>
          </a:p>
          <a:p>
            <a:pPr lvl="1" algn="just"/>
            <a:endParaRPr lang="en-US" altLang="en-US" sz="1600" kern="0" dirty="0">
              <a:latin typeface="Trebuchet MS" panose="020B0703020202090204" pitchFamily="34" charset="0"/>
            </a:endParaRPr>
          </a:p>
          <a:p>
            <a:pPr algn="just"/>
            <a:endParaRPr lang="en-US" altLang="en-US" sz="2000" kern="0" dirty="0">
              <a:latin typeface="Trebuchet MS" panose="020B070302020209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3109363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APS 2, APS 7 &amp; ALSM Regulations</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i="1" kern="0" dirty="0">
                <a:latin typeface="Trebuchet MS" panose="020B0703020202090204" pitchFamily="34" charset="0"/>
              </a:rPr>
              <a:t>2.1 Sub-clause 2 (4) of Schedule II- A of the ALSM Regulations requires prudent assumptions for all relevant parameters, and states that each such parameter shall be based on the insurer’s expected experience and shall include an appropriate margin for adverse deviation. </a:t>
            </a:r>
          </a:p>
          <a:p>
            <a:pPr algn="just"/>
            <a:r>
              <a:rPr lang="en-US" altLang="en-US" sz="2000" i="1" kern="0" dirty="0" err="1">
                <a:latin typeface="Trebuchet MS" panose="020B0703020202090204" pitchFamily="34" charset="0"/>
              </a:rPr>
              <a:t>Subclause</a:t>
            </a:r>
            <a:r>
              <a:rPr lang="en-US" altLang="en-US" sz="2000" i="1" kern="0" dirty="0">
                <a:latin typeface="Trebuchet MS" panose="020B0703020202090204" pitchFamily="34" charset="0"/>
              </a:rPr>
              <a:t> 5 (1) (b) of Schedule II-A of the ALSM Regulations requires the level of margin for adverse deviation for a parameter to depend on the degree of confidence the Appointed Actuary has in the assumption he has made about the expected level of that parameter. The margin for adverse deviation should also depend on the variability of the parameter concerned taking into account the financial significance of such variability.</a:t>
            </a:r>
          </a:p>
          <a:p>
            <a:pPr algn="just"/>
            <a:r>
              <a:rPr lang="en-US" altLang="en-US" sz="2000" kern="0" dirty="0">
                <a:latin typeface="Trebuchet MS" panose="020B0703020202090204" pitchFamily="34" charset="0"/>
              </a:rPr>
              <a:t>A pricing actuary needs to use MAD for reserve projection at the time of pricing the product.</a:t>
            </a:r>
          </a:p>
          <a:p>
            <a:pPr algn="just"/>
            <a:r>
              <a:rPr lang="en-US" altLang="en-US" sz="2000" kern="0" dirty="0">
                <a:latin typeface="Trebuchet MS" panose="020B0703020202090204" pitchFamily="34" charset="0"/>
              </a:rPr>
              <a:t>MADs are assumed over and above the underlying pricing assumptions.</a:t>
            </a:r>
          </a:p>
          <a:p>
            <a:pPr algn="just"/>
            <a:r>
              <a:rPr lang="en-US" altLang="en-US" sz="2000" kern="0" dirty="0">
                <a:latin typeface="Trebuchet MS" panose="020B0703020202090204" pitchFamily="34" charset="0"/>
              </a:rPr>
              <a:t>This in turn impacts the solvency margin and resulting cost of capital.</a:t>
            </a:r>
          </a:p>
          <a:p>
            <a:pPr algn="just"/>
            <a:r>
              <a:rPr lang="en-US" altLang="en-US" sz="2000" kern="0" dirty="0">
                <a:latin typeface="Trebuchet MS" panose="020B0703020202090204" pitchFamily="34" charset="0"/>
              </a:rPr>
              <a:t>Based on the target profit margin the premium rate is arrived at for every model point.</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383826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IRDA Reinsurance Regulations,2018</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i="1" kern="0" dirty="0">
                <a:latin typeface="Trebuchet MS" panose="020B0703020202090204" pitchFamily="34" charset="0"/>
              </a:rPr>
              <a:t>Every Indian Insurer, transacting life insurance business, shall maintain a minimum retention of</a:t>
            </a:r>
          </a:p>
          <a:p>
            <a:pPr lvl="1" algn="just"/>
            <a:r>
              <a:rPr lang="en-US" altLang="en-US" sz="1600" i="1" kern="0" dirty="0">
                <a:latin typeface="Trebuchet MS" panose="020B0703020202090204" pitchFamily="34" charset="0"/>
              </a:rPr>
              <a:t>25% of sum at risk under pure protection life insurance business portfolio and</a:t>
            </a:r>
          </a:p>
          <a:p>
            <a:pPr lvl="1" algn="just"/>
            <a:r>
              <a:rPr lang="en-US" altLang="en-US" sz="1600" i="1" kern="0" dirty="0">
                <a:latin typeface="Trebuchet MS" panose="020B0703020202090204" pitchFamily="34" charset="0"/>
              </a:rPr>
              <a:t>50% of sum at risk under other than pure protection life insurance business portfolio.</a:t>
            </a:r>
            <a:endParaRPr lang="en-US" altLang="en-US" sz="2000" i="1" kern="0" dirty="0">
              <a:latin typeface="Trebuchet MS" panose="020B0703020202090204" pitchFamily="34" charset="0"/>
            </a:endParaRPr>
          </a:p>
          <a:p>
            <a:pPr algn="just"/>
            <a:r>
              <a:rPr lang="en-US" altLang="en-US" sz="2000" i="1" kern="0" dirty="0">
                <a:latin typeface="Trebuchet MS" panose="020B0703020202090204" pitchFamily="34" charset="0"/>
              </a:rPr>
              <a:t>Reinsurance Program</a:t>
            </a:r>
          </a:p>
          <a:p>
            <a:pPr lvl="1" algn="just"/>
            <a:r>
              <a:rPr lang="en-US" altLang="en-US" sz="1600" i="1" kern="0" dirty="0">
                <a:latin typeface="Trebuchet MS" panose="020B0703020202090204" pitchFamily="34" charset="0"/>
              </a:rPr>
              <a:t>A. Every Indian Insurer shall- arrangement (made after the final Re-insurance </a:t>
            </a:r>
            <a:r>
              <a:rPr lang="en-US" altLang="en-US" sz="1600" i="1" kern="0" dirty="0" err="1">
                <a:latin typeface="Trebuchet MS" panose="020B0703020202090204" pitchFamily="34" charset="0"/>
              </a:rPr>
              <a:t>Programme</a:t>
            </a:r>
            <a:r>
              <a:rPr lang="en-US" altLang="en-US" sz="1600" i="1" kern="0" dirty="0">
                <a:latin typeface="Trebuchet MS" panose="020B0703020202090204" pitchFamily="34" charset="0"/>
              </a:rPr>
              <a:t> under 3(3)(A)(c) above is submitted)</a:t>
            </a:r>
          </a:p>
          <a:p>
            <a:pPr lvl="2" algn="just"/>
            <a:r>
              <a:rPr lang="en-US" altLang="en-US" sz="1200" i="1" kern="0" dirty="0">
                <a:latin typeface="Trebuchet MS" panose="020B0703020202090204" pitchFamily="34" charset="0"/>
              </a:rPr>
              <a:t>giving full details with related documents</a:t>
            </a:r>
          </a:p>
          <a:p>
            <a:pPr lvl="2" algn="just"/>
            <a:r>
              <a:rPr lang="en-US" altLang="en-US" sz="1200" i="1" kern="0" dirty="0">
                <a:latin typeface="Trebuchet MS" panose="020B0703020202090204" pitchFamily="34" charset="0"/>
              </a:rPr>
              <a:t>reasons for such an arrangement together with </a:t>
            </a:r>
          </a:p>
          <a:p>
            <a:pPr lvl="2" algn="just"/>
            <a:r>
              <a:rPr lang="en-US" altLang="en-US" sz="1200" i="1" kern="0" dirty="0">
                <a:latin typeface="Trebuchet MS" panose="020B0703020202090204" pitchFamily="34" charset="0"/>
              </a:rPr>
              <a:t>Board approved copy within 15 days of approval of the Board.</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7681015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IRDA Reinsurance Regulations,2018</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i="1" kern="0" dirty="0">
                <a:latin typeface="Trebuchet MS" panose="020B0703020202090204" pitchFamily="34" charset="0"/>
              </a:rPr>
              <a:t>Reinsurance Program</a:t>
            </a:r>
          </a:p>
          <a:p>
            <a:pPr lvl="1" algn="just"/>
            <a:r>
              <a:rPr lang="en-US" altLang="en-US" sz="1600" i="1" kern="0" dirty="0">
                <a:latin typeface="Trebuchet MS" panose="020B0703020202090204" pitchFamily="34" charset="0"/>
              </a:rPr>
              <a:t>IRDAI Reinsurance Regulation 2018- Domestic Insurance Pools: The proposal for an Insurance Pool, could be initiated by any Indian Insurer by submitting a proposal to the Authority</a:t>
            </a:r>
          </a:p>
          <a:p>
            <a:pPr lvl="1" algn="just"/>
            <a:r>
              <a:rPr lang="en-US" altLang="en-US" sz="1600" i="1" kern="0" dirty="0">
                <a:latin typeface="Trebuchet MS" panose="020B0703020202090204" pitchFamily="34" charset="0"/>
              </a:rPr>
              <a:t>The Authority, after examining various factors including its objectives, basis, capacity for participation, limits of liability, terms and conditions</a:t>
            </a:r>
          </a:p>
          <a:p>
            <a:pPr marL="457200" lvl="1" indent="0" algn="just">
              <a:buNone/>
            </a:pPr>
            <a:endParaRPr lang="en-US" altLang="en-US" sz="1600" i="1" kern="0" dirty="0">
              <a:latin typeface="Trebuchet MS" panose="020B0703020202090204" pitchFamily="34" charset="0"/>
            </a:endParaRPr>
          </a:p>
          <a:p>
            <a:pPr algn="just"/>
            <a:r>
              <a:rPr lang="en-US" altLang="en-US" sz="2000" i="1" kern="0" dirty="0">
                <a:latin typeface="Trebuchet MS" panose="020B0703020202090204" pitchFamily="34" charset="0"/>
              </a:rPr>
              <a:t>Alternative Risk Transfer (ART)</a:t>
            </a:r>
          </a:p>
          <a:p>
            <a:pPr lvl="1" algn="just"/>
            <a:r>
              <a:rPr lang="en-US" altLang="en-US" sz="1600" i="1" kern="0" dirty="0">
                <a:latin typeface="Trebuchet MS" panose="020B0703020202090204" pitchFamily="34" charset="0"/>
              </a:rPr>
              <a:t>An Indian Insurer, intending to adopt ART solutions, shall submit such proposals to the Authority</a:t>
            </a:r>
          </a:p>
          <a:p>
            <a:pPr lvl="1" algn="just"/>
            <a:r>
              <a:rPr lang="en-US" altLang="en-US" sz="1600" i="1" kern="0" dirty="0">
                <a:latin typeface="Trebuchet MS" panose="020B0703020202090204" pitchFamily="34" charset="0"/>
              </a:rPr>
              <a:t>The Authority, after necessary examination and on being satisfied with the type of ART solution may allow the ART proposal on a case to case basis</a:t>
            </a:r>
          </a:p>
          <a:p>
            <a:pPr lvl="1" algn="just"/>
            <a:endParaRPr lang="en-US" altLang="en-US" sz="1600" i="1" kern="0" dirty="0">
              <a:latin typeface="Trebuchet MS" panose="020B0703020202090204" pitchFamily="34" charset="0"/>
            </a:endParaRPr>
          </a:p>
          <a:p>
            <a:pPr algn="just"/>
            <a:r>
              <a:rPr lang="en-US" altLang="en-US" sz="2000" i="1" kern="0" dirty="0">
                <a:latin typeface="Trebuchet MS" panose="020B0703020202090204" pitchFamily="34" charset="0"/>
              </a:rPr>
              <a:t>Re-insurance arrangements with promoter company</a:t>
            </a:r>
          </a:p>
          <a:p>
            <a:pPr lvl="1" algn="just"/>
            <a:r>
              <a:rPr lang="en-US" altLang="en-US" sz="1600" i="1" kern="0" dirty="0">
                <a:latin typeface="Trebuchet MS" panose="020B0703020202090204" pitchFamily="34" charset="0"/>
              </a:rPr>
              <a:t>Further that no Indian insurer transacting life insurance business shall, without the prior approval of the Authority, have re-insurance arrangements with its promoter company or its associate or group companies except on terms which are commercially competitive, on an arm’s length basis.</a:t>
            </a:r>
          </a:p>
          <a:p>
            <a:pPr lvl="1" algn="just"/>
            <a:endParaRPr lang="en-US" altLang="en-US" sz="1600" i="1" kern="0" dirty="0">
              <a:latin typeface="Trebuchet MS" panose="020B070302020209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41942982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91059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IRDA Non-Linked Insurance Products Regulations, 2019</a:t>
            </a:r>
          </a:p>
        </p:txBody>
      </p:sp>
      <p:sp>
        <p:nvSpPr>
          <p:cNvPr id="4" name="Rectangle 3"/>
          <p:cNvSpPr txBox="1">
            <a:spLocks noChangeArrowheads="1"/>
          </p:cNvSpPr>
          <p:nvPr/>
        </p:nvSpPr>
        <p:spPr>
          <a:xfrm>
            <a:off x="2057400" y="1447800"/>
            <a:ext cx="8915400" cy="4724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i="1" kern="0" dirty="0">
                <a:latin typeface="Trebuchet MS" panose="020B0703020202090204" pitchFamily="34" charset="0"/>
              </a:rPr>
              <a:t>A product shall not be launched unless the Board or its delegated risk committee shall certify that "all the processes and suitable infrastructure and system requirements on an ongoing basis for the product _______________ (product name) to be launched are established and the systems enable the insurer from day of launch of the product, to perform all the day-to-day operations including all policyholder servicing, payments and determination of the reserves and solvency margin as required under the Act, the IRDA Act, Rules or Regulations framed thereunder from time to time.” The certificate shall be submitted to the Authority before the launch of the product</a:t>
            </a:r>
          </a:p>
          <a:p>
            <a:pPr algn="just"/>
            <a:r>
              <a:rPr lang="en-US" altLang="en-US" sz="2000" kern="0" dirty="0">
                <a:latin typeface="Trebuchet MS" panose="020B0703020202090204" pitchFamily="34" charset="0"/>
              </a:rPr>
              <a:t>The above regulation is important from the perspective of the solutions being proposed. The solutions of the given scenario should not over complicate the procedures. The day to day operations should not be impacted in light of changes being ushered in to counter the scenario.</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3322807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Snip Single Corner Rectangle 21">
            <a:extLst>
              <a:ext uri="{FF2B5EF4-FFF2-40B4-BE49-F238E27FC236}">
                <a16:creationId xmlns:a16="http://schemas.microsoft.com/office/drawing/2014/main" id="{DE4C0BA3-6505-FD43-A6B2-DFAA81E44E41}"/>
              </a:ext>
            </a:extLst>
          </p:cNvPr>
          <p:cNvSpPr/>
          <p:nvPr/>
        </p:nvSpPr>
        <p:spPr bwMode="gray">
          <a:xfrm flipV="1">
            <a:off x="1698625" y="2819400"/>
            <a:ext cx="6302375" cy="838200"/>
          </a:xfrm>
          <a:prstGeom prst="snip1Rect">
            <a:avLst/>
          </a:prstGeom>
          <a:noFill/>
          <a:ln w="6350" cap="flat" cmpd="sng" algn="ctr">
            <a:solidFill>
              <a:srgbClr val="0081E3"/>
            </a:solidFill>
            <a:prstDash val="solid"/>
            <a:miter lim="800000"/>
          </a:ln>
          <a:effectLst/>
        </p:spPr>
        <p:txBody>
          <a:bodyPr lIns="182880" tIns="182880" rIns="182880" bIns="182880" anchor="ctr"/>
          <a:lstStyle/>
          <a:p>
            <a:pPr marL="0" marR="0" lvl="0" indent="0" algn="l" defTabSz="914377" rtl="0" eaLnBrk="1" fontAlgn="auto" latinLnBrk="0" hangingPunct="1">
              <a:lnSpc>
                <a:spcPct val="90000"/>
              </a:lnSpc>
              <a:spcBef>
                <a:spcPts val="1200"/>
              </a:spcBef>
              <a:spcAft>
                <a:spcPts val="0"/>
              </a:spcAft>
              <a:buClrTx/>
              <a:buSzTx/>
              <a:buFontTx/>
              <a:buNone/>
              <a:tabLst/>
              <a:defRPr/>
            </a:pPr>
            <a:endParaRPr kumimoji="0" lang="en-US" sz="2000" b="1" i="0" u="none" strike="noStrike" kern="0" cap="none" spc="0" normalizeH="0" baseline="0" noProof="0" dirty="0">
              <a:ln>
                <a:noFill/>
              </a:ln>
              <a:solidFill>
                <a:srgbClr val="0081E3"/>
              </a:solidFill>
              <a:effectLst/>
              <a:uLnTx/>
              <a:uFillTx/>
              <a:latin typeface="Trebuchet MS" panose="020B0603020202020204" pitchFamily="34" charset="0"/>
              <a:ea typeface="+mn-ea"/>
              <a:cs typeface="+mn-cs"/>
            </a:endParaRPr>
          </a:p>
        </p:txBody>
      </p:sp>
      <p:sp>
        <p:nvSpPr>
          <p:cNvPr id="7" name="Rectangle 6">
            <a:extLst>
              <a:ext uri="{FF2B5EF4-FFF2-40B4-BE49-F238E27FC236}">
                <a16:creationId xmlns:a16="http://schemas.microsoft.com/office/drawing/2014/main" id="{B2584241-AD9F-3F49-8B44-9DBCF16606E1}"/>
              </a:ext>
            </a:extLst>
          </p:cNvPr>
          <p:cNvSpPr/>
          <p:nvPr/>
        </p:nvSpPr>
        <p:spPr>
          <a:xfrm>
            <a:off x="1851025" y="2946608"/>
            <a:ext cx="5835252" cy="523220"/>
          </a:xfrm>
          <a:prstGeom prst="rect">
            <a:avLst/>
          </a:prstGeom>
        </p:spPr>
        <p:txBody>
          <a:bodyPr wrap="none">
            <a:spAutoFit/>
          </a:bodyPr>
          <a:lstStyle/>
          <a:p>
            <a:r>
              <a:rPr lang="en-US" altLang="en-US" sz="2800" b="1" kern="0" dirty="0">
                <a:latin typeface="Trebuchet MS" panose="020B0703020202090204" pitchFamily="34" charset="0"/>
              </a:rPr>
              <a:t>Options available to the Company</a:t>
            </a:r>
          </a:p>
        </p:txBody>
      </p:sp>
    </p:spTree>
    <p:extLst>
      <p:ext uri="{BB962C8B-B14F-4D97-AF65-F5344CB8AC3E}">
        <p14:creationId xmlns:p14="http://schemas.microsoft.com/office/powerpoint/2010/main" val="35820932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Bargain with the reinsurer</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kern="0" dirty="0">
                <a:latin typeface="Trebuchet MS" panose="020B0703020202090204" pitchFamily="34" charset="0"/>
              </a:rPr>
              <a:t>The company being the market leader in term insurance, has some bargaining power</a:t>
            </a:r>
          </a:p>
          <a:p>
            <a:pPr algn="just"/>
            <a:r>
              <a:rPr lang="en-US" altLang="en-US" sz="2000" kern="0" dirty="0">
                <a:latin typeface="Trebuchet MS" panose="020B0703020202090204" pitchFamily="34" charset="0"/>
              </a:rPr>
              <a:t>If the company thinks that the reinsurer price increase is higher than what is justified based on the company’s past experience, it could try to negotiate with the reinsurer to increase the rates by less than 45%</a:t>
            </a:r>
          </a:p>
          <a:p>
            <a:pPr algn="just"/>
            <a:r>
              <a:rPr lang="en-US" altLang="en-US" sz="2000" kern="0" dirty="0">
                <a:latin typeface="Trebuchet MS" panose="020B0703020202090204" pitchFamily="34" charset="0"/>
              </a:rPr>
              <a:t>At the same time, if the experience has been bad enough to justify this sort of price revision, the company needs to have a relook at its processes</a:t>
            </a:r>
          </a:p>
          <a:p>
            <a:pPr algn="just"/>
            <a:r>
              <a:rPr lang="en-US" altLang="en-US" sz="2000" kern="0" dirty="0">
                <a:latin typeface="Trebuchet MS" panose="020B0703020202090204" pitchFamily="34" charset="0"/>
              </a:rPr>
              <a:t>It can try to reach an agreement where the reinsurer takes back some or all of its increase and the company agrees to making certain improvements in its future</a:t>
            </a:r>
          </a:p>
          <a:p>
            <a:pPr lvl="1" algn="just"/>
            <a:r>
              <a:rPr lang="en-US" altLang="en-US" sz="1600" kern="0" dirty="0">
                <a:latin typeface="Trebuchet MS" panose="020B0703020202090204" pitchFamily="34" charset="0"/>
              </a:rPr>
              <a:t>Sales process</a:t>
            </a:r>
          </a:p>
          <a:p>
            <a:pPr lvl="1" algn="just"/>
            <a:r>
              <a:rPr lang="en-US" altLang="en-US" sz="1600" kern="0" dirty="0">
                <a:latin typeface="Trebuchet MS" panose="020B0703020202090204" pitchFamily="34" charset="0"/>
              </a:rPr>
              <a:t>Underwriting process</a:t>
            </a:r>
          </a:p>
          <a:p>
            <a:pPr lvl="1" algn="just"/>
            <a:r>
              <a:rPr lang="en-US" altLang="en-US" sz="1600" kern="0" dirty="0">
                <a:latin typeface="Trebuchet MS" panose="020B0703020202090204" pitchFamily="34" charset="0"/>
              </a:rPr>
              <a:t>Claims vetting</a:t>
            </a:r>
            <a:endParaRPr lang="en-US" altLang="en-US" sz="1200" kern="0" dirty="0">
              <a:latin typeface="Trebuchet MS" panose="020B070302020209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4888108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Revision of Product Strategy</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kern="0" dirty="0">
                <a:latin typeface="Trebuchet MS" panose="020B0703020202090204" pitchFamily="34" charset="0"/>
              </a:rPr>
              <a:t>Tightened underwriting on newer products</a:t>
            </a:r>
          </a:p>
          <a:p>
            <a:pPr lvl="1" algn="just"/>
            <a:r>
              <a:rPr lang="en-US" altLang="en-US" sz="1600" kern="0" dirty="0">
                <a:latin typeface="Trebuchet MS" panose="020B0703020202090204" pitchFamily="34" charset="0"/>
              </a:rPr>
              <a:t>Target to cover better lives than trying to sell to mass population - this would mean lower business volumes but more profitable business</a:t>
            </a:r>
          </a:p>
          <a:p>
            <a:pPr lvl="1" algn="just"/>
            <a:r>
              <a:rPr lang="en-US" altLang="en-US" sz="1600" kern="0" dirty="0">
                <a:latin typeface="Trebuchet MS" panose="020B0703020202090204" pitchFamily="34" charset="0"/>
              </a:rPr>
              <a:t>The price could be increased gradually and this could be an interim measure till the prices can be increased</a:t>
            </a:r>
          </a:p>
          <a:p>
            <a:pPr lvl="1" algn="just"/>
            <a:r>
              <a:rPr lang="en-US" altLang="en-US" sz="1600" kern="0" dirty="0">
                <a:latin typeface="Trebuchet MS" panose="020B0703020202090204" pitchFamily="34" charset="0"/>
              </a:rPr>
              <a:t>Underwriting process can be improved by the use of technology like a video call to the customer at underwriting stage and by more strict financial underwriting</a:t>
            </a:r>
          </a:p>
          <a:p>
            <a:pPr algn="just"/>
            <a:r>
              <a:rPr lang="en-US" altLang="en-US" sz="2000" kern="0" dirty="0">
                <a:latin typeface="Trebuchet MS" panose="020B0703020202090204" pitchFamily="34" charset="0"/>
              </a:rPr>
              <a:t>Try to improve the claims vetting specially in these times when claims are more difficult to be investigated due to the pandemic</a:t>
            </a:r>
          </a:p>
          <a:p>
            <a:pPr lvl="1" algn="just"/>
            <a:r>
              <a:rPr lang="en-US" altLang="en-US" sz="1600" kern="0" dirty="0">
                <a:latin typeface="Trebuchet MS" panose="020B0703020202090204" pitchFamily="34" charset="0"/>
              </a:rPr>
              <a:t>Collaborate with other insurers to share and verify information on concurrent claims</a:t>
            </a:r>
          </a:p>
          <a:p>
            <a:pPr lvl="1" algn="just"/>
            <a:r>
              <a:rPr lang="en-US" altLang="en-US" sz="1600" kern="0" dirty="0">
                <a:latin typeface="Trebuchet MS" panose="020B0703020202090204" pitchFamily="34" charset="0"/>
              </a:rPr>
              <a:t>Use automation &amp; technologies like Artificial Intelligence to make the claims handling more efficient</a:t>
            </a:r>
          </a:p>
          <a:p>
            <a:pPr algn="just"/>
            <a:r>
              <a:rPr lang="en-US" altLang="en-US" sz="2000" kern="0" dirty="0">
                <a:latin typeface="Trebuchet MS" panose="020B0703020202090204" pitchFamily="34" charset="0"/>
              </a:rPr>
              <a:t>Offer riders along with these products to boost profitability but </a:t>
            </a:r>
          </a:p>
          <a:p>
            <a:pPr lvl="1" algn="just"/>
            <a:r>
              <a:rPr lang="en-US" altLang="en-US" sz="1600" kern="0" dirty="0">
                <a:latin typeface="Trebuchet MS" panose="020B0703020202090204" pitchFamily="34" charset="0"/>
              </a:rPr>
              <a:t>The low take up rates on riders have always be a challenge, and </a:t>
            </a:r>
          </a:p>
          <a:p>
            <a:pPr lvl="1" algn="just"/>
            <a:r>
              <a:rPr lang="en-US" altLang="en-US" sz="1600" kern="0" dirty="0">
                <a:latin typeface="Trebuchet MS" panose="020B0703020202090204" pitchFamily="34" charset="0"/>
              </a:rPr>
              <a:t>There are limits on maximum premium and Sum assured on riders with compared to the base policy</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34746890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Revision of Product Strategy</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kern="0" dirty="0">
                <a:latin typeface="Trebuchet MS" panose="020B0703020202090204" pitchFamily="34" charset="0"/>
              </a:rPr>
              <a:t>Target market</a:t>
            </a:r>
          </a:p>
          <a:p>
            <a:pPr lvl="1" algn="just"/>
            <a:r>
              <a:rPr lang="en-US" altLang="en-US" sz="1600" kern="0" dirty="0">
                <a:latin typeface="Trebuchet MS" panose="020B0703020202090204" pitchFamily="34" charset="0"/>
              </a:rPr>
              <a:t>If the mortality experience varies across channels, the Company could try to focus on more profitable channels </a:t>
            </a:r>
          </a:p>
          <a:p>
            <a:pPr lvl="1" algn="just"/>
            <a:r>
              <a:rPr lang="en-US" altLang="en-US" sz="1600" kern="0" dirty="0">
                <a:latin typeface="Trebuchet MS" panose="020B0703020202090204" pitchFamily="34" charset="0"/>
              </a:rPr>
              <a:t>The marketing team could also be incentivized to target a certain class of customers</a:t>
            </a:r>
            <a:endParaRPr lang="en-US" altLang="en-US" sz="2000" kern="0" dirty="0">
              <a:latin typeface="Trebuchet MS" panose="020B0703020202090204" pitchFamily="34" charset="0"/>
            </a:endParaRPr>
          </a:p>
          <a:p>
            <a:pPr algn="just"/>
            <a:r>
              <a:rPr lang="en-US" altLang="en-US" sz="2000" kern="0" dirty="0">
                <a:latin typeface="Trebuchet MS" panose="020B0703020202090204" pitchFamily="34" charset="0"/>
              </a:rPr>
              <a:t>Add wellness related benefits for the customers</a:t>
            </a:r>
          </a:p>
          <a:p>
            <a:pPr lvl="1" algn="just"/>
            <a:r>
              <a:rPr lang="en-US" altLang="en-US" sz="1600" kern="0" dirty="0">
                <a:latin typeface="Trebuchet MS" panose="020B0703020202090204" pitchFamily="34" charset="0"/>
              </a:rPr>
              <a:t>For example, customers who focus more on fitness and have a healthier daily regime (tracked by fitness apps) to be given certain discounts on premium</a:t>
            </a:r>
          </a:p>
          <a:p>
            <a:pPr lvl="1" algn="just"/>
            <a:r>
              <a:rPr lang="en-US" altLang="en-US" sz="1600" kern="0" dirty="0">
                <a:latin typeface="Trebuchet MS" panose="020B0703020202090204" pitchFamily="34" charset="0"/>
              </a:rPr>
              <a:t>Even though the company would decrease its premium charge, it would attract customers who are healthier which should improve its mortality experience</a:t>
            </a:r>
          </a:p>
          <a:p>
            <a:pPr algn="just"/>
            <a:endParaRPr lang="en-US" altLang="en-US" sz="2000" kern="0" dirty="0">
              <a:latin typeface="Trebuchet MS" panose="020B0703020202090204" pitchFamily="34" charset="0"/>
            </a:endParaRPr>
          </a:p>
          <a:p>
            <a:pPr algn="just"/>
            <a:endParaRPr lang="en-US" altLang="en-US" sz="2000" kern="0" dirty="0">
              <a:latin typeface="Trebuchet MS" panose="020B070302020209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4258379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534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Case Study 1 Life Technical (Group 1)</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kern="0" dirty="0">
                <a:latin typeface="Trebuchet MS" panose="020B0703020202090204" pitchFamily="34" charset="0"/>
              </a:rPr>
              <a:t>You are the pricing actuary in a life insurance company in India</a:t>
            </a:r>
          </a:p>
          <a:p>
            <a:pPr algn="just"/>
            <a:r>
              <a:rPr lang="en-US" altLang="en-US" sz="2000" kern="0" dirty="0">
                <a:latin typeface="Trebuchet MS" panose="020B0703020202090204" pitchFamily="34" charset="0"/>
              </a:rPr>
              <a:t>Your company has been successfully selling protection (pure term insurance) business at </a:t>
            </a:r>
            <a:r>
              <a:rPr lang="en-US" altLang="en-US" sz="2000" u="sng" kern="0" dirty="0">
                <a:latin typeface="Trebuchet MS" panose="020B0703020202090204" pitchFamily="34" charset="0"/>
              </a:rPr>
              <a:t>attractive premium rates</a:t>
            </a:r>
            <a:r>
              <a:rPr lang="en-US" altLang="en-US" sz="2000" kern="0" dirty="0">
                <a:latin typeface="Trebuchet MS" panose="020B0703020202090204" pitchFamily="34" charset="0"/>
              </a:rPr>
              <a:t> for a number of years and is now the </a:t>
            </a:r>
            <a:r>
              <a:rPr lang="en-US" altLang="en-US" sz="2000" u="sng" kern="0" dirty="0">
                <a:latin typeface="Trebuchet MS" panose="020B0703020202090204" pitchFamily="34" charset="0"/>
              </a:rPr>
              <a:t>market leader in this segment</a:t>
            </a:r>
          </a:p>
          <a:p>
            <a:pPr algn="just"/>
            <a:r>
              <a:rPr lang="en-US" altLang="en-US" sz="2000" kern="0" dirty="0">
                <a:latin typeface="Trebuchet MS" panose="020B0703020202090204" pitchFamily="34" charset="0"/>
              </a:rPr>
              <a:t>In this journey, your reinsurer has also been very supportive, by providing underwriting expertise, reinsurance administration tool, claims management support, and </a:t>
            </a:r>
            <a:r>
              <a:rPr lang="en-US" altLang="en-US" sz="2000" u="sng" kern="0" dirty="0">
                <a:latin typeface="Trebuchet MS" panose="020B0703020202090204" pitchFamily="34" charset="0"/>
              </a:rPr>
              <a:t>offering competitive reinsurance terms</a:t>
            </a:r>
          </a:p>
          <a:p>
            <a:pPr algn="just"/>
            <a:r>
              <a:rPr lang="en-US" altLang="en-US" sz="2000" kern="0" dirty="0">
                <a:latin typeface="Trebuchet MS" panose="020B0703020202090204" pitchFamily="34" charset="0"/>
              </a:rPr>
              <a:t>Recently, your reinsurer has revised the </a:t>
            </a:r>
            <a:r>
              <a:rPr lang="en-US" altLang="en-US" sz="2000" u="sng" kern="0" dirty="0">
                <a:latin typeface="Trebuchet MS" panose="020B0703020202090204" pitchFamily="34" charset="0"/>
              </a:rPr>
              <a:t>reinsurance premium rates upwards by around 40%-45% (at different ages) for future new business</a:t>
            </a:r>
          </a:p>
          <a:p>
            <a:pPr algn="just"/>
            <a:r>
              <a:rPr lang="en-US" altLang="en-US" sz="2000" kern="0" dirty="0">
                <a:latin typeface="Trebuchet MS" panose="020B0703020202090204" pitchFamily="34" charset="0"/>
              </a:rPr>
              <a:t>You have also </a:t>
            </a:r>
            <a:r>
              <a:rPr lang="en-US" altLang="en-US" sz="2000" u="sng" kern="0" dirty="0">
                <a:latin typeface="Trebuchet MS" panose="020B0703020202090204" pitchFamily="34" charset="0"/>
              </a:rPr>
              <a:t>re-filed</a:t>
            </a:r>
            <a:r>
              <a:rPr lang="en-US" altLang="en-US" sz="2000" kern="0" dirty="0">
                <a:latin typeface="Trebuchet MS" panose="020B0703020202090204" pitchFamily="34" charset="0"/>
              </a:rPr>
              <a:t> your term insurance product with </a:t>
            </a:r>
            <a:r>
              <a:rPr lang="en-US" altLang="en-US" sz="2000" u="sng" kern="0" dirty="0">
                <a:latin typeface="Trebuchet MS" panose="020B0703020202090204" pitchFamily="34" charset="0"/>
              </a:rPr>
              <a:t>increased premium rates</a:t>
            </a:r>
            <a:r>
              <a:rPr lang="en-US" altLang="en-US" sz="2000" kern="0" dirty="0">
                <a:latin typeface="Trebuchet MS" panose="020B0703020202090204" pitchFamily="34" charset="0"/>
              </a:rPr>
              <a:t> but the regulator has </a:t>
            </a:r>
            <a:r>
              <a:rPr lang="en-US" altLang="en-US" sz="2000" u="sng" kern="0" dirty="0">
                <a:latin typeface="Trebuchet MS" panose="020B0703020202090204" pitchFamily="34" charset="0"/>
              </a:rPr>
              <a:t>capped the maximum increase in premium rates to 20%</a:t>
            </a:r>
            <a:r>
              <a:rPr lang="en-US" altLang="en-US" sz="2000" kern="0" dirty="0">
                <a:latin typeface="Trebuchet MS" panose="020B0703020202090204" pitchFamily="34" charset="0"/>
              </a:rPr>
              <a:t> due to increased awareness and the COVID 19 pandemic</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2799385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Revision of Reinsurance Strategy</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kern="0" dirty="0">
                <a:latin typeface="Trebuchet MS" panose="020B0703020202090204" pitchFamily="34" charset="0"/>
              </a:rPr>
              <a:t>Can try to retain more risk internally to reduce costs </a:t>
            </a:r>
          </a:p>
          <a:p>
            <a:pPr lvl="1" algn="just"/>
            <a:r>
              <a:rPr lang="en-US" altLang="en-US" sz="1600" kern="0" dirty="0">
                <a:latin typeface="Trebuchet MS" panose="020B0703020202090204" pitchFamily="34" charset="0"/>
              </a:rPr>
              <a:t>Depends on the risk appetite of the company and any capital constraints that it has</a:t>
            </a:r>
          </a:p>
          <a:p>
            <a:pPr lvl="1" algn="just"/>
            <a:r>
              <a:rPr lang="en-US" altLang="en-US" sz="1600" kern="0" dirty="0">
                <a:latin typeface="Trebuchet MS" panose="020B0703020202090204" pitchFamily="34" charset="0"/>
              </a:rPr>
              <a:t>Useful only when the company expects the product to have better experience compared to reinsurer rates</a:t>
            </a:r>
          </a:p>
          <a:p>
            <a:pPr algn="just"/>
            <a:r>
              <a:rPr lang="en-US" altLang="en-US" sz="2000" kern="0" dirty="0">
                <a:latin typeface="Trebuchet MS" panose="020B0703020202090204" pitchFamily="34" charset="0"/>
              </a:rPr>
              <a:t>Shop around trying to find better deals from other reinsurers</a:t>
            </a:r>
          </a:p>
          <a:p>
            <a:pPr lvl="1" algn="just"/>
            <a:r>
              <a:rPr lang="en-US" altLang="en-US" sz="1600" kern="0" dirty="0">
                <a:latin typeface="Trebuchet MS" panose="020B0703020202090204" pitchFamily="34" charset="0"/>
              </a:rPr>
              <a:t>Different reinsurers might offer better rates for the same portfolio based on their own strategic positioning and their own assumptions of the future or to build a relationship with the market leader</a:t>
            </a:r>
            <a:endParaRPr lang="en-US" altLang="en-US" sz="1600" kern="0" dirty="0">
              <a:solidFill>
                <a:srgbClr val="FF0000"/>
              </a:solidFill>
              <a:latin typeface="Trebuchet MS" panose="020B0703020202090204" pitchFamily="34" charset="0"/>
            </a:endParaRPr>
          </a:p>
          <a:p>
            <a:pPr algn="just"/>
            <a:r>
              <a:rPr lang="en-US" altLang="en-US" sz="2000" kern="0" dirty="0">
                <a:latin typeface="Trebuchet MS" panose="020B0703020202090204" pitchFamily="34" charset="0"/>
              </a:rPr>
              <a:t>If the reinsurance is surplus and the experience is better on bigger policies - increase the retention if it can be reinsured at a better rate </a:t>
            </a:r>
          </a:p>
          <a:p>
            <a:pPr lvl="1" algn="just"/>
            <a:r>
              <a:rPr lang="en-US" altLang="en-US" sz="1600" kern="0" dirty="0">
                <a:latin typeface="Trebuchet MS" panose="020B0703020202090204" pitchFamily="34" charset="0"/>
              </a:rPr>
              <a:t>Useful to control the mortality concentration on bigger policies while reducing the cost</a:t>
            </a:r>
          </a:p>
          <a:p>
            <a:pPr lvl="1" algn="just"/>
            <a:r>
              <a:rPr lang="en-US" altLang="en-US" sz="1600" kern="0" dirty="0">
                <a:latin typeface="Trebuchet MS" panose="020B0703020202090204" pitchFamily="34" charset="0"/>
              </a:rPr>
              <a:t>The company will still bear the cost on smaller policies where the experience is worse</a:t>
            </a:r>
          </a:p>
          <a:p>
            <a:pPr algn="just"/>
            <a:r>
              <a:rPr lang="en-US" altLang="en-US" sz="2000" kern="0" dirty="0">
                <a:latin typeface="Trebuchet MS" panose="020B0703020202090204" pitchFamily="34" charset="0"/>
              </a:rPr>
              <a:t>Constitution of a Domestic Insurance pool which could offer lower rates than reinsurer</a:t>
            </a:r>
            <a:endParaRPr lang="en-US" altLang="en-US" sz="1600" kern="0" dirty="0">
              <a:latin typeface="Trebuchet MS" panose="020B0703020202090204" pitchFamily="34" charset="0"/>
            </a:endParaRPr>
          </a:p>
          <a:p>
            <a:pPr lvl="1" algn="just"/>
            <a:r>
              <a:rPr lang="en-US" altLang="en-US" sz="1600" kern="0" dirty="0">
                <a:latin typeface="Trebuchet MS" panose="020B0703020202090204" pitchFamily="34" charset="0"/>
              </a:rPr>
              <a:t>Has to be approved by IRDAI in advance and IRDAI would appoint the Administrator</a:t>
            </a:r>
          </a:p>
          <a:p>
            <a:pPr lvl="1" algn="just"/>
            <a:r>
              <a:rPr lang="en-US" altLang="en-US" sz="1600" kern="0" dirty="0">
                <a:latin typeface="Trebuchet MS" panose="020B0703020202090204" pitchFamily="34" charset="0"/>
              </a:rPr>
              <a:t>Has never been tried before in the Life Insurance domain and is hard to manage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4088349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Revision of Reinsurance Strategy</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kern="0" dirty="0">
                <a:latin typeface="Trebuchet MS" panose="020B0703020202090204" pitchFamily="34" charset="0"/>
              </a:rPr>
              <a:t>Set up Alternative Risk Transfers  / Financial Reinsurance which could provide cheaper risk transfer</a:t>
            </a:r>
          </a:p>
          <a:p>
            <a:pPr lvl="1" algn="just"/>
            <a:r>
              <a:rPr lang="en-US" altLang="en-US" sz="1600" kern="0" dirty="0">
                <a:latin typeface="Trebuchet MS" panose="020B0703020202090204" pitchFamily="34" charset="0"/>
              </a:rPr>
              <a:t>It needs to be pre-approved by IRDAI</a:t>
            </a:r>
          </a:p>
          <a:p>
            <a:pPr lvl="1" algn="just"/>
            <a:r>
              <a:rPr lang="en-US" altLang="en-US" sz="1600" kern="0" dirty="0">
                <a:latin typeface="Trebuchet MS" panose="020B0703020202090204" pitchFamily="34" charset="0"/>
              </a:rPr>
              <a:t>Securitization could provide protection at a lower cost</a:t>
            </a:r>
          </a:p>
          <a:p>
            <a:pPr lvl="1" algn="just"/>
            <a:r>
              <a:rPr lang="en-US" altLang="en-US" sz="1600" kern="0" dirty="0">
                <a:latin typeface="Trebuchet MS" panose="020B0703020202090204" pitchFamily="34" charset="0"/>
              </a:rPr>
              <a:t>Catastrophe bonds could help limit losses on mortality in extreme circumstances</a:t>
            </a:r>
          </a:p>
          <a:p>
            <a:pPr lvl="1" algn="just"/>
            <a:r>
              <a:rPr lang="en-US" altLang="en-US" sz="1600" kern="0" dirty="0">
                <a:latin typeface="Trebuchet MS" panose="020B0703020202090204" pitchFamily="34" charset="0"/>
              </a:rPr>
              <a:t>Financial Reinsurance could help to improve the Solvency position</a:t>
            </a:r>
          </a:p>
          <a:p>
            <a:pPr lvl="1" algn="just"/>
            <a:r>
              <a:rPr lang="en-US" altLang="en-US" sz="1600" kern="0" dirty="0">
                <a:latin typeface="Trebuchet MS" panose="020B0703020202090204" pitchFamily="34" charset="0"/>
              </a:rPr>
              <a:t>But, hard to find investors in these instruments as Indian capital market today is not that sophisticated to have these kind of options</a:t>
            </a:r>
          </a:p>
          <a:p>
            <a:pPr algn="just"/>
            <a:r>
              <a:rPr lang="en-US" altLang="en-US" sz="2000" kern="0" dirty="0">
                <a:latin typeface="Trebuchet MS" panose="020B0703020202090204" pitchFamily="34" charset="0"/>
              </a:rPr>
              <a:t>Have reinsurance arrangement with foreign promoter or group company</a:t>
            </a:r>
          </a:p>
          <a:p>
            <a:pPr lvl="1" algn="just"/>
            <a:r>
              <a:rPr lang="en-US" altLang="en-US" sz="1600" kern="0" dirty="0">
                <a:latin typeface="Trebuchet MS" panose="020B0703020202090204" pitchFamily="34" charset="0"/>
              </a:rPr>
              <a:t>It needs prior approval from IRDAI</a:t>
            </a:r>
          </a:p>
          <a:p>
            <a:pPr lvl="1" algn="just"/>
            <a:r>
              <a:rPr lang="en-US" altLang="en-US" sz="1600" kern="0" dirty="0">
                <a:latin typeface="Trebuchet MS" panose="020B0703020202090204" pitchFamily="34" charset="0"/>
              </a:rPr>
              <a:t>The terms should be commercially competitive</a:t>
            </a:r>
            <a:endParaRPr lang="en-US" altLang="en-US" sz="2000" kern="0" dirty="0">
              <a:latin typeface="Trebuchet MS" panose="020B0703020202090204" pitchFamily="34" charset="0"/>
            </a:endParaRPr>
          </a:p>
          <a:p>
            <a:pPr algn="just"/>
            <a:endParaRPr lang="en-US" altLang="en-US" sz="2000" kern="0" dirty="0">
              <a:latin typeface="Trebuchet MS" panose="020B070302020209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7727725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Other choices</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kern="0" dirty="0">
                <a:latin typeface="Trebuchet MS" panose="020B0703020202090204" pitchFamily="34" charset="0"/>
              </a:rPr>
              <a:t>More granular experience monitoring</a:t>
            </a:r>
          </a:p>
          <a:p>
            <a:pPr lvl="1" algn="just"/>
            <a:r>
              <a:rPr lang="en-US" altLang="en-US" sz="1600" kern="0" dirty="0">
                <a:latin typeface="Trebuchet MS" panose="020B0703020202090204" pitchFamily="34" charset="0"/>
              </a:rPr>
              <a:t>Do more elaborate experience monitoring to better and quickly detect cases of fraud </a:t>
            </a:r>
          </a:p>
          <a:p>
            <a:pPr lvl="1" algn="just"/>
            <a:r>
              <a:rPr lang="en-US" altLang="en-US" sz="1600" kern="0" dirty="0">
                <a:latin typeface="Trebuchet MS" panose="020B0703020202090204" pitchFamily="34" charset="0"/>
              </a:rPr>
              <a:t>Drill down analysis at channel, partner and agent level to better identify the problem areas</a:t>
            </a:r>
          </a:p>
          <a:p>
            <a:pPr lvl="1" algn="just"/>
            <a:r>
              <a:rPr lang="en-US" altLang="en-US" sz="1600" kern="0" dirty="0">
                <a:latin typeface="Trebuchet MS" panose="020B0703020202090204" pitchFamily="34" charset="0"/>
              </a:rPr>
              <a:t>Prepare a predictive fraud model based on past experience to identify fraud at inception and improve the overall experience</a:t>
            </a:r>
          </a:p>
          <a:p>
            <a:pPr algn="just"/>
            <a:r>
              <a:rPr lang="en-US" altLang="en-US" sz="2000" kern="0" dirty="0">
                <a:latin typeface="Trebuchet MS" panose="020B0703020202090204" pitchFamily="34" charset="0"/>
              </a:rPr>
              <a:t>Look at ways to control expenses</a:t>
            </a:r>
          </a:p>
          <a:p>
            <a:pPr lvl="1" algn="just"/>
            <a:r>
              <a:rPr lang="en-US" altLang="en-US" sz="1600" kern="0" dirty="0">
                <a:latin typeface="Trebuchet MS" panose="020B0703020202090204" pitchFamily="34" charset="0"/>
              </a:rPr>
              <a:t>Try to keep the business simple - focus on certain products and channels which are best performing instead of investing into too many and making the business complex</a:t>
            </a:r>
          </a:p>
          <a:p>
            <a:pPr lvl="1" algn="just"/>
            <a:r>
              <a:rPr lang="en-US" altLang="en-US" sz="1600" kern="0" dirty="0">
                <a:latin typeface="Trebuchet MS" panose="020B0703020202090204" pitchFamily="34" charset="0"/>
              </a:rPr>
              <a:t>Try to have a centralized Operating structure where economies of scale can be achieved, process and governance structures are well developed and the management KPIs are well defined</a:t>
            </a:r>
          </a:p>
          <a:p>
            <a:pPr lvl="1" algn="just"/>
            <a:r>
              <a:rPr lang="en-US" altLang="en-US" sz="1600" kern="0" dirty="0">
                <a:latin typeface="Trebuchet MS" panose="020B0703020202090204" pitchFamily="34" charset="0"/>
              </a:rPr>
              <a:t>Consolidate and modernize the IT infrastructure and use technology to decrease costs, for example, cut on Underwriting expenses by using technology based on machine learning / predictive modelling</a:t>
            </a:r>
          </a:p>
          <a:p>
            <a:pPr algn="just"/>
            <a:r>
              <a:rPr lang="en-US" altLang="en-US" sz="2000" kern="0" dirty="0">
                <a:latin typeface="Trebuchet MS" panose="020B0703020202090204" pitchFamily="34" charset="0"/>
              </a:rPr>
              <a:t>Try to negotiate on the commission rates on these products with sales partners - try to focus on growth of alternate channels which have lower cost of procurement like online sales, if not already done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30914615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Other choices</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kern="0" dirty="0">
                <a:latin typeface="Trebuchet MS" panose="020B0703020202090204" pitchFamily="34" charset="0"/>
              </a:rPr>
              <a:t>Work on improving the data quality and streamline any other inefficiencies to ensure that there is no requirement for holding any non-essential reserves like data inadequacy reserves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4798795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Snip Single Corner Rectangle 21">
            <a:extLst>
              <a:ext uri="{FF2B5EF4-FFF2-40B4-BE49-F238E27FC236}">
                <a16:creationId xmlns:a16="http://schemas.microsoft.com/office/drawing/2014/main" id="{DE4C0BA3-6505-FD43-A6B2-DFAA81E44E41}"/>
              </a:ext>
            </a:extLst>
          </p:cNvPr>
          <p:cNvSpPr/>
          <p:nvPr/>
        </p:nvSpPr>
        <p:spPr bwMode="gray">
          <a:xfrm flipV="1">
            <a:off x="1698625" y="2819400"/>
            <a:ext cx="6302375" cy="838200"/>
          </a:xfrm>
          <a:prstGeom prst="snip1Rect">
            <a:avLst/>
          </a:prstGeom>
          <a:noFill/>
          <a:ln w="6350" cap="flat" cmpd="sng" algn="ctr">
            <a:solidFill>
              <a:srgbClr val="0081E3"/>
            </a:solidFill>
            <a:prstDash val="solid"/>
            <a:miter lim="800000"/>
          </a:ln>
          <a:effectLst/>
        </p:spPr>
        <p:txBody>
          <a:bodyPr lIns="182880" tIns="182880" rIns="182880" bIns="182880" anchor="ctr"/>
          <a:lstStyle/>
          <a:p>
            <a:pPr marL="0" marR="0" lvl="0" indent="0" algn="l" defTabSz="914377" rtl="0" eaLnBrk="1" fontAlgn="auto" latinLnBrk="0" hangingPunct="1">
              <a:lnSpc>
                <a:spcPct val="90000"/>
              </a:lnSpc>
              <a:spcBef>
                <a:spcPts val="1200"/>
              </a:spcBef>
              <a:spcAft>
                <a:spcPts val="0"/>
              </a:spcAft>
              <a:buClrTx/>
              <a:buSzTx/>
              <a:buFontTx/>
              <a:buNone/>
              <a:tabLst/>
              <a:defRPr/>
            </a:pPr>
            <a:endParaRPr kumimoji="0" lang="en-US" sz="2000" b="1" i="0" u="none" strike="noStrike" kern="0" cap="none" spc="0" normalizeH="0" baseline="0" noProof="0" dirty="0">
              <a:ln>
                <a:noFill/>
              </a:ln>
              <a:solidFill>
                <a:srgbClr val="0081E3"/>
              </a:solidFill>
              <a:effectLst/>
              <a:uLnTx/>
              <a:uFillTx/>
              <a:latin typeface="Trebuchet MS" panose="020B0603020202020204" pitchFamily="34" charset="0"/>
              <a:ea typeface="+mn-ea"/>
              <a:cs typeface="+mn-cs"/>
            </a:endParaRPr>
          </a:p>
        </p:txBody>
      </p:sp>
      <p:sp>
        <p:nvSpPr>
          <p:cNvPr id="7" name="Rectangle 6">
            <a:extLst>
              <a:ext uri="{FF2B5EF4-FFF2-40B4-BE49-F238E27FC236}">
                <a16:creationId xmlns:a16="http://schemas.microsoft.com/office/drawing/2014/main" id="{B2584241-AD9F-3F49-8B44-9DBCF16606E1}"/>
              </a:ext>
            </a:extLst>
          </p:cNvPr>
          <p:cNvSpPr/>
          <p:nvPr/>
        </p:nvSpPr>
        <p:spPr>
          <a:xfrm>
            <a:off x="1851025" y="2946608"/>
            <a:ext cx="2063385" cy="523220"/>
          </a:xfrm>
          <a:prstGeom prst="rect">
            <a:avLst/>
          </a:prstGeom>
        </p:spPr>
        <p:txBody>
          <a:bodyPr wrap="none">
            <a:spAutoFit/>
          </a:bodyPr>
          <a:lstStyle/>
          <a:p>
            <a:r>
              <a:rPr lang="en-US" altLang="en-US" sz="2800" b="1" kern="0" dirty="0">
                <a:latin typeface="Trebuchet MS" panose="020B0703020202090204" pitchFamily="34" charset="0"/>
              </a:rPr>
              <a:t>Thank you!</a:t>
            </a:r>
          </a:p>
        </p:txBody>
      </p:sp>
    </p:spTree>
    <p:extLst>
      <p:ext uri="{BB962C8B-B14F-4D97-AF65-F5344CB8AC3E}">
        <p14:creationId xmlns:p14="http://schemas.microsoft.com/office/powerpoint/2010/main" val="814971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534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Case Study 1 Life Technical (Group 1)</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kern="0" dirty="0">
                <a:latin typeface="Trebuchet MS" panose="020B0703020202090204" pitchFamily="34" charset="0"/>
              </a:rPr>
              <a:t>Discuss the possible implications of the scenario you face on: </a:t>
            </a:r>
          </a:p>
          <a:p>
            <a:pPr lvl="1" algn="just"/>
            <a:r>
              <a:rPr lang="en-US" altLang="en-US" sz="1600" kern="0" dirty="0">
                <a:latin typeface="Trebuchet MS" panose="020B0703020202090204" pitchFamily="34" charset="0"/>
              </a:rPr>
              <a:t>The Company’s business and market ranking </a:t>
            </a:r>
          </a:p>
          <a:p>
            <a:pPr lvl="1" algn="just"/>
            <a:r>
              <a:rPr lang="en-US" altLang="en-US" sz="1600" kern="0" dirty="0">
                <a:latin typeface="Trebuchet MS" panose="020B0703020202090204" pitchFamily="34" charset="0"/>
              </a:rPr>
              <a:t>Profitability of future new business </a:t>
            </a:r>
          </a:p>
          <a:p>
            <a:pPr lvl="1" algn="just"/>
            <a:r>
              <a:rPr lang="en-US" altLang="en-US" sz="1600" kern="0" dirty="0">
                <a:latin typeface="Trebuchet MS" panose="020B0703020202090204" pitchFamily="34" charset="0"/>
              </a:rPr>
              <a:t>Experience of existing business </a:t>
            </a:r>
          </a:p>
          <a:p>
            <a:pPr lvl="1" algn="just"/>
            <a:r>
              <a:rPr lang="en-US" altLang="en-US" sz="1600" kern="0" dirty="0">
                <a:latin typeface="Trebuchet MS" panose="020B0703020202090204" pitchFamily="34" charset="0"/>
              </a:rPr>
              <a:t>Reserving and capital requirements </a:t>
            </a:r>
          </a:p>
          <a:p>
            <a:pPr algn="just"/>
            <a:r>
              <a:rPr lang="en-US" altLang="en-US" sz="2000" kern="0" dirty="0">
                <a:latin typeface="Trebuchet MS" panose="020B0703020202090204" pitchFamily="34" charset="0"/>
              </a:rPr>
              <a:t>Discuss the regulations applicable to term insurance business covering: </a:t>
            </a:r>
          </a:p>
          <a:p>
            <a:pPr lvl="1" algn="just"/>
            <a:r>
              <a:rPr lang="en-US" altLang="en-US" sz="1600" kern="0" dirty="0">
                <a:latin typeface="Trebuchet MS" panose="020B0703020202090204" pitchFamily="34" charset="0"/>
              </a:rPr>
              <a:t>Pricing / ‘File and Use’ requirements </a:t>
            </a:r>
          </a:p>
          <a:p>
            <a:pPr lvl="1" algn="just"/>
            <a:r>
              <a:rPr lang="en-US" altLang="en-US" sz="1600" kern="0" dirty="0">
                <a:latin typeface="Trebuchet MS" panose="020B0703020202090204" pitchFamily="34" charset="0"/>
              </a:rPr>
              <a:t>Reserving and solvency requirements </a:t>
            </a:r>
          </a:p>
          <a:p>
            <a:pPr lvl="1" algn="just"/>
            <a:r>
              <a:rPr lang="en-US" altLang="en-US" sz="1600" kern="0" dirty="0">
                <a:latin typeface="Trebuchet MS" panose="020B0703020202090204" pitchFamily="34" charset="0"/>
              </a:rPr>
              <a:t>Reinsurance </a:t>
            </a:r>
          </a:p>
          <a:p>
            <a:pPr algn="just"/>
            <a:r>
              <a:rPr lang="en-US" altLang="en-US" sz="2000" kern="0" dirty="0">
                <a:latin typeface="Trebuchet MS" panose="020B0703020202090204" pitchFamily="34" charset="0"/>
              </a:rPr>
              <a:t>Discuss the options the Company has / the alternatives you may consider in the given scenario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934077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Snip Single Corner Rectangle 21">
            <a:extLst>
              <a:ext uri="{FF2B5EF4-FFF2-40B4-BE49-F238E27FC236}">
                <a16:creationId xmlns:a16="http://schemas.microsoft.com/office/drawing/2014/main" id="{DE4C0BA3-6505-FD43-A6B2-DFAA81E44E41}"/>
              </a:ext>
            </a:extLst>
          </p:cNvPr>
          <p:cNvSpPr/>
          <p:nvPr/>
        </p:nvSpPr>
        <p:spPr bwMode="gray">
          <a:xfrm flipV="1">
            <a:off x="1698625" y="2819400"/>
            <a:ext cx="6302375" cy="838200"/>
          </a:xfrm>
          <a:prstGeom prst="snip1Rect">
            <a:avLst/>
          </a:prstGeom>
          <a:noFill/>
          <a:ln w="6350" cap="flat" cmpd="sng" algn="ctr">
            <a:solidFill>
              <a:srgbClr val="0081E3"/>
            </a:solidFill>
            <a:prstDash val="solid"/>
            <a:miter lim="800000"/>
          </a:ln>
          <a:effectLst/>
        </p:spPr>
        <p:txBody>
          <a:bodyPr lIns="182880" tIns="182880" rIns="182880" bIns="182880" anchor="ctr"/>
          <a:lstStyle/>
          <a:p>
            <a:pPr marL="0" marR="0" lvl="0" indent="0" algn="l" defTabSz="914377" rtl="0" eaLnBrk="1" fontAlgn="auto" latinLnBrk="0" hangingPunct="1">
              <a:lnSpc>
                <a:spcPct val="90000"/>
              </a:lnSpc>
              <a:spcBef>
                <a:spcPts val="1200"/>
              </a:spcBef>
              <a:spcAft>
                <a:spcPts val="0"/>
              </a:spcAft>
              <a:buClrTx/>
              <a:buSzTx/>
              <a:buFontTx/>
              <a:buNone/>
              <a:tabLst/>
              <a:defRPr/>
            </a:pPr>
            <a:endParaRPr kumimoji="0" lang="en-US" sz="2000" b="1" i="0" u="none" strike="noStrike" kern="0" cap="none" spc="0" normalizeH="0" baseline="0" noProof="0" dirty="0">
              <a:ln>
                <a:noFill/>
              </a:ln>
              <a:solidFill>
                <a:srgbClr val="0081E3"/>
              </a:solidFill>
              <a:effectLst/>
              <a:uLnTx/>
              <a:uFillTx/>
              <a:latin typeface="Trebuchet MS" panose="020B0603020202020204" pitchFamily="34" charset="0"/>
              <a:ea typeface="+mn-ea"/>
              <a:cs typeface="+mn-cs"/>
            </a:endParaRPr>
          </a:p>
        </p:txBody>
      </p:sp>
      <p:sp>
        <p:nvSpPr>
          <p:cNvPr id="7" name="Rectangle 6">
            <a:extLst>
              <a:ext uri="{FF2B5EF4-FFF2-40B4-BE49-F238E27FC236}">
                <a16:creationId xmlns:a16="http://schemas.microsoft.com/office/drawing/2014/main" id="{B2584241-AD9F-3F49-8B44-9DBCF16606E1}"/>
              </a:ext>
            </a:extLst>
          </p:cNvPr>
          <p:cNvSpPr/>
          <p:nvPr/>
        </p:nvSpPr>
        <p:spPr>
          <a:xfrm>
            <a:off x="1851025" y="2946608"/>
            <a:ext cx="4451860" cy="523220"/>
          </a:xfrm>
          <a:prstGeom prst="rect">
            <a:avLst/>
          </a:prstGeom>
        </p:spPr>
        <p:txBody>
          <a:bodyPr wrap="none">
            <a:spAutoFit/>
          </a:bodyPr>
          <a:lstStyle/>
          <a:p>
            <a:r>
              <a:rPr lang="en-US" altLang="en-US" sz="2800" b="1" kern="0" dirty="0">
                <a:latin typeface="Trebuchet MS" panose="020B0703020202090204" pitchFamily="34" charset="0"/>
              </a:rPr>
              <a:t>Unknowns &amp; Assumptions</a:t>
            </a:r>
          </a:p>
        </p:txBody>
      </p:sp>
    </p:spTree>
    <p:extLst>
      <p:ext uri="{BB962C8B-B14F-4D97-AF65-F5344CB8AC3E}">
        <p14:creationId xmlns:p14="http://schemas.microsoft.com/office/powerpoint/2010/main" val="3302680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534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Unknowns &amp; assumptions</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kern="0" dirty="0">
                <a:latin typeface="Trebuchet MS" panose="020B0703020202090204" pitchFamily="34" charset="0"/>
              </a:rPr>
              <a:t>Unknown</a:t>
            </a:r>
          </a:p>
          <a:p>
            <a:pPr lvl="1" algn="just"/>
            <a:r>
              <a:rPr lang="en-US" altLang="en-US" sz="1600" kern="0" dirty="0">
                <a:latin typeface="Trebuchet MS" panose="020B0703020202090204" pitchFamily="34" charset="0"/>
              </a:rPr>
              <a:t>The exact increase in premium rates following the change in reinsurance rates and the impact on profitability given the regulatory cap of 20%  is not known</a:t>
            </a:r>
          </a:p>
          <a:p>
            <a:pPr algn="just"/>
            <a:r>
              <a:rPr lang="en-US" altLang="en-US" sz="2000" kern="0" dirty="0">
                <a:latin typeface="Trebuchet MS" panose="020B0703020202090204" pitchFamily="34" charset="0"/>
              </a:rPr>
              <a:t>Explanation</a:t>
            </a:r>
          </a:p>
          <a:p>
            <a:pPr lvl="1" algn="just"/>
            <a:r>
              <a:rPr lang="en-US" altLang="en-US" sz="1600" kern="0" dirty="0">
                <a:latin typeface="Trebuchet MS" panose="020B0703020202090204" pitchFamily="34" charset="0"/>
              </a:rPr>
              <a:t>The 40-45% increase in reinsurance rates will lead to increase in premium rates but the increase in premium rates will depend on the proportion of risk ceded and revision in pricing assumptions (if any) </a:t>
            </a:r>
          </a:p>
          <a:p>
            <a:pPr algn="just"/>
            <a:r>
              <a:rPr lang="en-US" altLang="en-US" sz="2000" kern="0" dirty="0">
                <a:latin typeface="Trebuchet MS" panose="020B0703020202090204" pitchFamily="34" charset="0"/>
              </a:rPr>
              <a:t>Assumption</a:t>
            </a:r>
          </a:p>
          <a:p>
            <a:pPr lvl="1" algn="just"/>
            <a:r>
              <a:rPr lang="en-US" altLang="en-US" sz="1600" kern="0" dirty="0">
                <a:latin typeface="Trebuchet MS" panose="020B0703020202090204" pitchFamily="34" charset="0"/>
              </a:rPr>
              <a:t>We have assumed that that the insurer’s recalculated premium rate is significantly higher than the regulatory cap of 20%</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952282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Snip Single Corner Rectangle 21">
            <a:extLst>
              <a:ext uri="{FF2B5EF4-FFF2-40B4-BE49-F238E27FC236}">
                <a16:creationId xmlns:a16="http://schemas.microsoft.com/office/drawing/2014/main" id="{DE4C0BA3-6505-FD43-A6B2-DFAA81E44E41}"/>
              </a:ext>
            </a:extLst>
          </p:cNvPr>
          <p:cNvSpPr/>
          <p:nvPr/>
        </p:nvSpPr>
        <p:spPr bwMode="gray">
          <a:xfrm flipV="1">
            <a:off x="1698625" y="2819400"/>
            <a:ext cx="6302375" cy="838200"/>
          </a:xfrm>
          <a:prstGeom prst="snip1Rect">
            <a:avLst/>
          </a:prstGeom>
          <a:noFill/>
          <a:ln w="6350" cap="flat" cmpd="sng" algn="ctr">
            <a:solidFill>
              <a:srgbClr val="0081E3"/>
            </a:solidFill>
            <a:prstDash val="solid"/>
            <a:miter lim="800000"/>
          </a:ln>
          <a:effectLst/>
        </p:spPr>
        <p:txBody>
          <a:bodyPr lIns="182880" tIns="182880" rIns="182880" bIns="182880" anchor="ctr"/>
          <a:lstStyle/>
          <a:p>
            <a:pPr marL="0" marR="0" lvl="0" indent="0" algn="l" defTabSz="914377" rtl="0" eaLnBrk="1" fontAlgn="auto" latinLnBrk="0" hangingPunct="1">
              <a:lnSpc>
                <a:spcPct val="90000"/>
              </a:lnSpc>
              <a:spcBef>
                <a:spcPts val="1200"/>
              </a:spcBef>
              <a:spcAft>
                <a:spcPts val="0"/>
              </a:spcAft>
              <a:buClrTx/>
              <a:buSzTx/>
              <a:buFontTx/>
              <a:buNone/>
              <a:tabLst/>
              <a:defRPr/>
            </a:pPr>
            <a:endParaRPr kumimoji="0" lang="en-US" sz="2000" b="1" i="0" u="none" strike="noStrike" kern="0" cap="none" spc="0" normalizeH="0" baseline="0" noProof="0" dirty="0">
              <a:ln>
                <a:noFill/>
              </a:ln>
              <a:solidFill>
                <a:srgbClr val="0081E3"/>
              </a:solidFill>
              <a:effectLst/>
              <a:uLnTx/>
              <a:uFillTx/>
              <a:latin typeface="Trebuchet MS" panose="020B0603020202020204" pitchFamily="34" charset="0"/>
              <a:ea typeface="+mn-ea"/>
              <a:cs typeface="+mn-cs"/>
            </a:endParaRPr>
          </a:p>
        </p:txBody>
      </p:sp>
      <p:sp>
        <p:nvSpPr>
          <p:cNvPr id="7" name="Rectangle 6">
            <a:extLst>
              <a:ext uri="{FF2B5EF4-FFF2-40B4-BE49-F238E27FC236}">
                <a16:creationId xmlns:a16="http://schemas.microsoft.com/office/drawing/2014/main" id="{B2584241-AD9F-3F49-8B44-9DBCF16606E1}"/>
              </a:ext>
            </a:extLst>
          </p:cNvPr>
          <p:cNvSpPr/>
          <p:nvPr/>
        </p:nvSpPr>
        <p:spPr>
          <a:xfrm>
            <a:off x="1851025" y="2946608"/>
            <a:ext cx="3666388" cy="523220"/>
          </a:xfrm>
          <a:prstGeom prst="rect">
            <a:avLst/>
          </a:prstGeom>
        </p:spPr>
        <p:txBody>
          <a:bodyPr wrap="none">
            <a:spAutoFit/>
          </a:bodyPr>
          <a:lstStyle/>
          <a:p>
            <a:r>
              <a:rPr lang="en-US" altLang="en-US" sz="2800" b="1" kern="0" dirty="0">
                <a:latin typeface="Trebuchet MS" panose="020B0703020202090204" pitchFamily="34" charset="0"/>
              </a:rPr>
              <a:t>Possible Implications</a:t>
            </a:r>
          </a:p>
        </p:txBody>
      </p:sp>
    </p:spTree>
    <p:extLst>
      <p:ext uri="{BB962C8B-B14F-4D97-AF65-F5344CB8AC3E}">
        <p14:creationId xmlns:p14="http://schemas.microsoft.com/office/powerpoint/2010/main" val="549784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Company’s Business &amp; Market Ranking</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kern="0" dirty="0">
                <a:latin typeface="Trebuchet MS" panose="020B0703020202090204" pitchFamily="34" charset="0"/>
              </a:rPr>
              <a:t>An increase in the premium rates may lead to lower new business sales if the ‘lower premium rates’ was the only factor attracting potential customers</a:t>
            </a:r>
          </a:p>
          <a:p>
            <a:pPr algn="just"/>
            <a:r>
              <a:rPr lang="en-US" altLang="en-US" sz="2000" kern="0" dirty="0">
                <a:latin typeface="Trebuchet MS" panose="020B0703020202090204" pitchFamily="34" charset="0"/>
              </a:rPr>
              <a:t>In times of a pandemic, there is heightened awareness about life insurance - an increase in premium rates could lead to negative publicity</a:t>
            </a:r>
          </a:p>
          <a:p>
            <a:pPr algn="just"/>
            <a:r>
              <a:rPr lang="en-US" altLang="en-US" sz="2000" kern="0" dirty="0">
                <a:latin typeface="Trebuchet MS" panose="020B0703020202090204" pitchFamily="34" charset="0"/>
              </a:rPr>
              <a:t>Also, the customers would be more sensitive to price changes in the current scenario than otherwise</a:t>
            </a:r>
          </a:p>
          <a:p>
            <a:pPr algn="just"/>
            <a:r>
              <a:rPr lang="en-US" altLang="en-US" sz="2000" kern="0" dirty="0">
                <a:latin typeface="Trebuchet MS" panose="020B0703020202090204" pitchFamily="34" charset="0"/>
              </a:rPr>
              <a:t>However, the exact impact will depend on how revised rates offered by the company compare to those offered by the competitors</a:t>
            </a:r>
          </a:p>
          <a:p>
            <a:pPr algn="just"/>
            <a:r>
              <a:rPr lang="en-US" altLang="en-US" sz="2000" kern="0" dirty="0">
                <a:latin typeface="Trebuchet MS" panose="020B0703020202090204" pitchFamily="34" charset="0"/>
              </a:rPr>
              <a:t>The company was already offering very attractive rates and the increase in premium rates is capped at 20%, the premium rates may remain attractive compared to the premium rates offered by the competitors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4099719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8458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703020202090204" pitchFamily="34" charset="0"/>
              </a:rPr>
              <a:t>Company’s Business &amp; Market Ranking</a:t>
            </a:r>
          </a:p>
        </p:txBody>
      </p:sp>
      <p:sp>
        <p:nvSpPr>
          <p:cNvPr id="4" name="Rectangle 3"/>
          <p:cNvSpPr txBox="1">
            <a:spLocks noChangeArrowheads="1"/>
          </p:cNvSpPr>
          <p:nvPr/>
        </p:nvSpPr>
        <p:spPr>
          <a:xfrm>
            <a:off x="2057400" y="1301308"/>
            <a:ext cx="8915400" cy="48708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000" kern="0" dirty="0">
                <a:latin typeface="Trebuchet MS" panose="020B0703020202090204" pitchFamily="34" charset="0"/>
              </a:rPr>
              <a:t>The following are also significant factors for healthy sales: </a:t>
            </a:r>
          </a:p>
          <a:p>
            <a:pPr lvl="1" algn="just"/>
            <a:r>
              <a:rPr lang="en-US" altLang="en-US" sz="1600" kern="0" dirty="0">
                <a:latin typeface="Trebuchet MS" panose="020B0703020202090204" pitchFamily="34" charset="0"/>
              </a:rPr>
              <a:t>sales channels and target market;</a:t>
            </a:r>
          </a:p>
          <a:p>
            <a:pPr lvl="1" algn="just"/>
            <a:r>
              <a:rPr lang="en-US" altLang="en-US" sz="1600" kern="0" dirty="0">
                <a:latin typeface="Trebuchet MS" panose="020B0703020202090204" pitchFamily="34" charset="0"/>
              </a:rPr>
              <a:t>claim handling and settlement ratio; </a:t>
            </a:r>
          </a:p>
          <a:p>
            <a:pPr lvl="1" algn="just"/>
            <a:r>
              <a:rPr lang="en-US" altLang="en-US" sz="1600" kern="0" dirty="0">
                <a:latin typeface="Trebuchet MS" panose="020B0703020202090204" pitchFamily="34" charset="0"/>
              </a:rPr>
              <a:t>customer care procedures etc.   </a:t>
            </a:r>
          </a:p>
          <a:p>
            <a:pPr algn="just"/>
            <a:r>
              <a:rPr lang="en-US" altLang="en-US" sz="2000" kern="0" dirty="0">
                <a:latin typeface="Trebuchet MS" panose="020B0703020202090204" pitchFamily="34" charset="0"/>
              </a:rPr>
              <a:t>The brand value of the company and the amount of trust that it carries with its customers will also determine the impact on the sales / market ranking – and the company is the market leader in this segment</a:t>
            </a:r>
          </a:p>
          <a:p>
            <a:pPr algn="just"/>
            <a:r>
              <a:rPr lang="en-US" altLang="en-US" sz="2000" kern="0" dirty="0">
                <a:latin typeface="Trebuchet MS" panose="020B0703020202090204" pitchFamily="34" charset="0"/>
              </a:rPr>
              <a:t>Given there is no change in above factors, we expect the impact on new business sales will not be significant and the company will be able to maintain a healthy market share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4008648539"/>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1509</TotalTime>
  <Words>4043</Words>
  <Application>Microsoft Macintosh PowerPoint</Application>
  <PresentationFormat>Widescreen</PresentationFormat>
  <Paragraphs>340</Paragraphs>
  <Slides>34</Slides>
  <Notes>33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Bahamas</vt:lpstr>
      <vt:lpstr>Calibri</vt:lpstr>
      <vt:lpstr>Garamond</vt:lpstr>
      <vt:lpstr>Times New Roman</vt:lpstr>
      <vt:lpstr>Trebuchet MS</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Rishabh Prakash</cp:lastModifiedBy>
  <cp:revision>189</cp:revision>
  <dcterms:created xsi:type="dcterms:W3CDTF">2011-07-20T12:11:57Z</dcterms:created>
  <dcterms:modified xsi:type="dcterms:W3CDTF">2021-01-19T05:25:32Z</dcterms:modified>
</cp:coreProperties>
</file>