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9.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drawings/drawing1.xml" ContentType="application/vnd.openxmlformats-officedocument.drawingml.chartshapes+xml"/>
  <Override PartName="/ppt/theme/themeOverride4.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5.xml" ContentType="application/vnd.openxmlformats-officedocument.themeOverr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6.xml" ContentType="application/vnd.openxmlformats-officedocument.themeOverride+xml"/>
  <Override PartName="/ppt/notesSlides/notesSlide12.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7.xml" ContentType="application/vnd.openxmlformats-officedocument.themeOverr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8.xml" ContentType="application/vnd.openxmlformats-officedocument.themeOverride+xml"/>
  <Override PartName="/ppt/notesSlides/notesSlide13.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9.xml" ContentType="application/vnd.openxmlformats-officedocument.themeOverr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10.xml" ContentType="application/vnd.openxmlformats-officedocument.themeOverr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 id="2147483673" r:id="rId2"/>
  </p:sldMasterIdLst>
  <p:notesMasterIdLst>
    <p:notesMasterId r:id="rId20"/>
  </p:notesMasterIdLst>
  <p:handoutMasterIdLst>
    <p:handoutMasterId r:id="rId21"/>
  </p:handoutMasterIdLst>
  <p:sldIdLst>
    <p:sldId id="261" r:id="rId3"/>
    <p:sldId id="290" r:id="rId4"/>
    <p:sldId id="293" r:id="rId5"/>
    <p:sldId id="291" r:id="rId6"/>
    <p:sldId id="292" r:id="rId7"/>
    <p:sldId id="272" r:id="rId8"/>
    <p:sldId id="279" r:id="rId9"/>
    <p:sldId id="280" r:id="rId10"/>
    <p:sldId id="283" r:id="rId11"/>
    <p:sldId id="295" r:id="rId12"/>
    <p:sldId id="294" r:id="rId13"/>
    <p:sldId id="285" r:id="rId14"/>
    <p:sldId id="287" r:id="rId15"/>
    <p:sldId id="288" r:id="rId16"/>
    <p:sldId id="264" r:id="rId17"/>
    <p:sldId id="268" r:id="rId18"/>
    <p:sldId id="273" r:id="rId19"/>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C5C88"/>
    <a:srgbClr val="3A97D6"/>
    <a:srgbClr val="2F5597"/>
    <a:srgbClr val="3281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131" autoAdjust="0"/>
  </p:normalViewPr>
  <p:slideViewPr>
    <p:cSldViewPr>
      <p:cViewPr varScale="1">
        <p:scale>
          <a:sx n="68" d="100"/>
          <a:sy n="68" d="100"/>
        </p:scale>
        <p:origin x="792" y="48"/>
      </p:cViewPr>
      <p:guideLst>
        <p:guide orient="horz" pos="2160"/>
        <p:guide pos="384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NULL" TargetMode="Externa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5" Type="http://schemas.openxmlformats.org/officeDocument/2006/relationships/chartUserShapes" Target="../drawings/drawing1.xml"/><Relationship Id="rId4" Type="http://schemas.openxmlformats.org/officeDocument/2006/relationships/package" Target="../embeddings/Microsoft_Excel_Worksheet1.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oleObject" Target="NULL" TargetMode="External"/></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oleObject" Target="NULL" TargetMode="External"/></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oleObject" Target="NULL" TargetMode="External"/></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oleObject" Target="NULL" TargetMode="External"/></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oleObject" Target="NULL" TargetMode="External"/></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oleObject" Target="NULL"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ysClr val="windowText" lastClr="000000"/>
                </a:solidFill>
                <a:latin typeface="+mn-lt"/>
                <a:ea typeface="+mn-ea"/>
                <a:cs typeface="+mn-cs"/>
              </a:defRPr>
            </a:pPr>
            <a:r>
              <a:rPr lang="en-IN" baseline="0" dirty="0">
                <a:solidFill>
                  <a:sysClr val="windowText" lastClr="000000"/>
                </a:solidFill>
              </a:rPr>
              <a:t>Interest Rate Movement</a:t>
            </a:r>
            <a:endParaRPr lang="en-IN" dirty="0">
              <a:solidFill>
                <a:sysClr val="windowText" lastClr="000000"/>
              </a:solidFill>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ysClr val="windowText" lastClr="000000"/>
              </a:solidFill>
              <a:latin typeface="+mn-lt"/>
              <a:ea typeface="+mn-ea"/>
              <a:cs typeface="+mn-cs"/>
            </a:defRPr>
          </a:pPr>
          <a:endParaRPr lang="en-US"/>
        </a:p>
      </c:txPr>
    </c:title>
    <c:autoTitleDeleted val="0"/>
    <c:plotArea>
      <c:layout/>
      <c:barChart>
        <c:barDir val="col"/>
        <c:grouping val="clustered"/>
        <c:varyColors val="0"/>
        <c:ser>
          <c:idx val="0"/>
          <c:order val="0"/>
          <c:tx>
            <c:strRef>
              <c:f>'For PPT'!$B$169</c:f>
              <c:strCache>
                <c:ptCount val="1"/>
                <c:pt idx="0">
                  <c:v>G-Sec</c:v>
                </c:pt>
              </c:strCache>
            </c:strRef>
          </c:tx>
          <c:spPr>
            <a:solidFill>
              <a:schemeClr val="accent1">
                <a:lumMod val="60000"/>
                <a:lumOff val="40000"/>
              </a:schemeClr>
            </a:solidFill>
            <a:ln>
              <a:noFill/>
            </a:ln>
            <a:effectLst/>
          </c:spPr>
          <c:invertIfNegative val="0"/>
          <c:cat>
            <c:strRef>
              <c:f>'For PPT'!$C$168:$G$168</c:f>
              <c:strCache>
                <c:ptCount val="5"/>
                <c:pt idx="0">
                  <c:v>Base Scn</c:v>
                </c:pt>
                <c:pt idx="1">
                  <c:v>Int 1% Up</c:v>
                </c:pt>
                <c:pt idx="2">
                  <c:v>Int 2% Up</c:v>
                </c:pt>
                <c:pt idx="3">
                  <c:v>Int 1% Down</c:v>
                </c:pt>
                <c:pt idx="4">
                  <c:v>Int 2% Down</c:v>
                </c:pt>
              </c:strCache>
            </c:strRef>
          </c:cat>
          <c:val>
            <c:numRef>
              <c:f>'For PPT'!$C$169:$G$169</c:f>
              <c:numCache>
                <c:formatCode>0.00%</c:formatCode>
                <c:ptCount val="5"/>
                <c:pt idx="0">
                  <c:v>6.8000000000000005E-2</c:v>
                </c:pt>
                <c:pt idx="1">
                  <c:v>7.8E-2</c:v>
                </c:pt>
                <c:pt idx="2">
                  <c:v>8.7999999999999995E-2</c:v>
                </c:pt>
                <c:pt idx="3">
                  <c:v>5.7999999999999996E-2</c:v>
                </c:pt>
                <c:pt idx="4">
                  <c:v>4.8000000000000001E-2</c:v>
                </c:pt>
              </c:numCache>
            </c:numRef>
          </c:val>
          <c:extLst>
            <c:ext xmlns:c16="http://schemas.microsoft.com/office/drawing/2014/chart" uri="{C3380CC4-5D6E-409C-BE32-E72D297353CC}">
              <c16:uniqueId val="{00000000-3472-4E2A-81AF-87F09E188CFA}"/>
            </c:ext>
          </c:extLst>
        </c:ser>
        <c:ser>
          <c:idx val="1"/>
          <c:order val="1"/>
          <c:tx>
            <c:strRef>
              <c:f>'For PPT'!$B$170</c:f>
              <c:strCache>
                <c:ptCount val="1"/>
                <c:pt idx="0">
                  <c:v>BE WO Derivative</c:v>
                </c:pt>
              </c:strCache>
            </c:strRef>
          </c:tx>
          <c:spPr>
            <a:solidFill>
              <a:schemeClr val="accent2">
                <a:lumMod val="60000"/>
                <a:lumOff val="40000"/>
              </a:schemeClr>
            </a:solidFill>
            <a:ln>
              <a:noFill/>
            </a:ln>
            <a:effectLst/>
          </c:spPr>
          <c:invertIfNegative val="0"/>
          <c:cat>
            <c:strRef>
              <c:f>'For PPT'!$C$168:$G$168</c:f>
              <c:strCache>
                <c:ptCount val="5"/>
                <c:pt idx="0">
                  <c:v>Base Scn</c:v>
                </c:pt>
                <c:pt idx="1">
                  <c:v>Int 1% Up</c:v>
                </c:pt>
                <c:pt idx="2">
                  <c:v>Int 2% Up</c:v>
                </c:pt>
                <c:pt idx="3">
                  <c:v>Int 1% Down</c:v>
                </c:pt>
                <c:pt idx="4">
                  <c:v>Int 2% Down</c:v>
                </c:pt>
              </c:strCache>
            </c:strRef>
          </c:cat>
          <c:val>
            <c:numRef>
              <c:f>'For PPT'!$C$170:$G$170</c:f>
              <c:numCache>
                <c:formatCode>0.00%</c:formatCode>
                <c:ptCount val="5"/>
                <c:pt idx="0">
                  <c:v>6.6500000000000004E-2</c:v>
                </c:pt>
                <c:pt idx="1">
                  <c:v>7.4857142857142844E-2</c:v>
                </c:pt>
                <c:pt idx="2">
                  <c:v>8.3428571428571421E-2</c:v>
                </c:pt>
                <c:pt idx="3">
                  <c:v>5.7714285714285711E-2</c:v>
                </c:pt>
                <c:pt idx="4">
                  <c:v>4.9142857142857148E-2</c:v>
                </c:pt>
              </c:numCache>
            </c:numRef>
          </c:val>
          <c:extLst>
            <c:ext xmlns:c16="http://schemas.microsoft.com/office/drawing/2014/chart" uri="{C3380CC4-5D6E-409C-BE32-E72D297353CC}">
              <c16:uniqueId val="{00000001-3472-4E2A-81AF-87F09E188CFA}"/>
            </c:ext>
          </c:extLst>
        </c:ser>
        <c:ser>
          <c:idx val="2"/>
          <c:order val="2"/>
          <c:tx>
            <c:strRef>
              <c:f>'For PPT'!$B$171</c:f>
              <c:strCache>
                <c:ptCount val="1"/>
                <c:pt idx="0">
                  <c:v>BE With Derivative</c:v>
                </c:pt>
              </c:strCache>
            </c:strRef>
          </c:tx>
          <c:spPr>
            <a:solidFill>
              <a:schemeClr val="accent2">
                <a:lumMod val="75000"/>
              </a:schemeClr>
            </a:solidFill>
            <a:ln>
              <a:noFill/>
            </a:ln>
            <a:effectLst/>
          </c:spPr>
          <c:invertIfNegative val="0"/>
          <c:cat>
            <c:strRef>
              <c:f>'For PPT'!$C$168:$G$168</c:f>
              <c:strCache>
                <c:ptCount val="5"/>
                <c:pt idx="0">
                  <c:v>Base Scn</c:v>
                </c:pt>
                <c:pt idx="1">
                  <c:v>Int 1% Up</c:v>
                </c:pt>
                <c:pt idx="2">
                  <c:v>Int 2% Up</c:v>
                </c:pt>
                <c:pt idx="3">
                  <c:v>Int 1% Down</c:v>
                </c:pt>
                <c:pt idx="4">
                  <c:v>Int 2% Down</c:v>
                </c:pt>
              </c:strCache>
            </c:strRef>
          </c:cat>
          <c:val>
            <c:numRef>
              <c:f>'For PPT'!$C$171:$G$171</c:f>
              <c:numCache>
                <c:formatCode>0.00%</c:formatCode>
                <c:ptCount val="5"/>
                <c:pt idx="0">
                  <c:v>6.7000000000000004E-2</c:v>
                </c:pt>
                <c:pt idx="1">
                  <c:v>6.7000000000000004E-2</c:v>
                </c:pt>
                <c:pt idx="2">
                  <c:v>6.7000000000000004E-2</c:v>
                </c:pt>
                <c:pt idx="3">
                  <c:v>6.7000000000000004E-2</c:v>
                </c:pt>
                <c:pt idx="4">
                  <c:v>6.7000000000000004E-2</c:v>
                </c:pt>
              </c:numCache>
            </c:numRef>
          </c:val>
          <c:extLst>
            <c:ext xmlns:c16="http://schemas.microsoft.com/office/drawing/2014/chart" uri="{C3380CC4-5D6E-409C-BE32-E72D297353CC}">
              <c16:uniqueId val="{00000002-3472-4E2A-81AF-87F09E188CFA}"/>
            </c:ext>
          </c:extLst>
        </c:ser>
        <c:ser>
          <c:idx val="3"/>
          <c:order val="3"/>
          <c:tx>
            <c:strRef>
              <c:f>'For PPT'!$B$172</c:f>
              <c:strCache>
                <c:ptCount val="1"/>
                <c:pt idx="0">
                  <c:v>VROI WO Derivative</c:v>
                </c:pt>
              </c:strCache>
            </c:strRef>
          </c:tx>
          <c:spPr>
            <a:solidFill>
              <a:schemeClr val="accent6">
                <a:lumMod val="60000"/>
                <a:lumOff val="40000"/>
              </a:schemeClr>
            </a:solidFill>
            <a:ln>
              <a:noFill/>
            </a:ln>
            <a:effectLst/>
          </c:spPr>
          <c:invertIfNegative val="0"/>
          <c:cat>
            <c:strRef>
              <c:f>'For PPT'!$C$168:$G$168</c:f>
              <c:strCache>
                <c:ptCount val="5"/>
                <c:pt idx="0">
                  <c:v>Base Scn</c:v>
                </c:pt>
                <c:pt idx="1">
                  <c:v>Int 1% Up</c:v>
                </c:pt>
                <c:pt idx="2">
                  <c:v>Int 2% Up</c:v>
                </c:pt>
                <c:pt idx="3">
                  <c:v>Int 1% Down</c:v>
                </c:pt>
                <c:pt idx="4">
                  <c:v>Int 2% Down</c:v>
                </c:pt>
              </c:strCache>
            </c:strRef>
          </c:cat>
          <c:val>
            <c:numRef>
              <c:f>'For PPT'!$C$172:$G$172</c:f>
              <c:numCache>
                <c:formatCode>0.00%</c:formatCode>
                <c:ptCount val="5"/>
                <c:pt idx="0">
                  <c:v>5.2900000000000003E-2</c:v>
                </c:pt>
                <c:pt idx="1">
                  <c:v>5.9257142857142842E-2</c:v>
                </c:pt>
                <c:pt idx="2">
                  <c:v>6.5828571428571417E-2</c:v>
                </c:pt>
                <c:pt idx="3">
                  <c:v>4.6114285714285712E-2</c:v>
                </c:pt>
                <c:pt idx="4">
                  <c:v>3.9542857142857143E-2</c:v>
                </c:pt>
              </c:numCache>
            </c:numRef>
          </c:val>
          <c:extLst>
            <c:ext xmlns:c16="http://schemas.microsoft.com/office/drawing/2014/chart" uri="{C3380CC4-5D6E-409C-BE32-E72D297353CC}">
              <c16:uniqueId val="{00000003-3472-4E2A-81AF-87F09E188CFA}"/>
            </c:ext>
          </c:extLst>
        </c:ser>
        <c:ser>
          <c:idx val="4"/>
          <c:order val="4"/>
          <c:tx>
            <c:strRef>
              <c:f>'For PPT'!$B$173</c:f>
              <c:strCache>
                <c:ptCount val="1"/>
                <c:pt idx="0">
                  <c:v>VROI With Derivative</c:v>
                </c:pt>
              </c:strCache>
            </c:strRef>
          </c:tx>
          <c:spPr>
            <a:solidFill>
              <a:schemeClr val="accent6">
                <a:lumMod val="75000"/>
              </a:schemeClr>
            </a:solidFill>
            <a:ln>
              <a:noFill/>
            </a:ln>
            <a:effectLst/>
          </c:spPr>
          <c:invertIfNegative val="0"/>
          <c:cat>
            <c:strRef>
              <c:f>'For PPT'!$C$168:$G$168</c:f>
              <c:strCache>
                <c:ptCount val="5"/>
                <c:pt idx="0">
                  <c:v>Base Scn</c:v>
                </c:pt>
                <c:pt idx="1">
                  <c:v>Int 1% Up</c:v>
                </c:pt>
                <c:pt idx="2">
                  <c:v>Int 2% Up</c:v>
                </c:pt>
                <c:pt idx="3">
                  <c:v>Int 1% Down</c:v>
                </c:pt>
                <c:pt idx="4">
                  <c:v>Int 2% Down</c:v>
                </c:pt>
              </c:strCache>
            </c:strRef>
          </c:cat>
          <c:val>
            <c:numRef>
              <c:f>'For PPT'!$C$173:$G$173</c:f>
              <c:numCache>
                <c:formatCode>0.00%</c:formatCode>
                <c:ptCount val="5"/>
                <c:pt idx="0">
                  <c:v>5.3400000000000003E-2</c:v>
                </c:pt>
                <c:pt idx="1">
                  <c:v>5.3400000000000003E-2</c:v>
                </c:pt>
                <c:pt idx="2">
                  <c:v>5.3400000000000003E-2</c:v>
                </c:pt>
                <c:pt idx="3">
                  <c:v>5.3400000000000003E-2</c:v>
                </c:pt>
                <c:pt idx="4">
                  <c:v>5.3400000000000003E-2</c:v>
                </c:pt>
              </c:numCache>
            </c:numRef>
          </c:val>
          <c:extLst>
            <c:ext xmlns:c16="http://schemas.microsoft.com/office/drawing/2014/chart" uri="{C3380CC4-5D6E-409C-BE32-E72D297353CC}">
              <c16:uniqueId val="{00000004-3472-4E2A-81AF-87F09E188CFA}"/>
            </c:ext>
          </c:extLst>
        </c:ser>
        <c:dLbls>
          <c:showLegendKey val="0"/>
          <c:showVal val="0"/>
          <c:showCatName val="0"/>
          <c:showSerName val="0"/>
          <c:showPercent val="0"/>
          <c:showBubbleSize val="0"/>
        </c:dLbls>
        <c:gapWidth val="219"/>
        <c:overlap val="-27"/>
        <c:axId val="227941024"/>
        <c:axId val="227939848"/>
      </c:barChart>
      <c:catAx>
        <c:axId val="2279410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crossAx val="227939848"/>
        <c:crosses val="autoZero"/>
        <c:auto val="1"/>
        <c:lblAlgn val="ctr"/>
        <c:lblOffset val="100"/>
        <c:noMultiLvlLbl val="0"/>
      </c:catAx>
      <c:valAx>
        <c:axId val="227939848"/>
        <c:scaling>
          <c:orientation val="minMax"/>
          <c:min val="3.0000000000000006E-2"/>
        </c:scaling>
        <c:delete val="0"/>
        <c:axPos val="l"/>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crossAx val="227941024"/>
        <c:crosses val="autoZero"/>
        <c:crossBetween val="between"/>
      </c:valAx>
      <c:spPr>
        <a:noFill/>
        <a:ln>
          <a:noFill/>
        </a:ln>
        <a:effectLst/>
      </c:spPr>
    </c:plotArea>
    <c:legend>
      <c:legendPos val="b"/>
      <c:layout>
        <c:manualLayout>
          <c:xMode val="edge"/>
          <c:yMode val="edge"/>
          <c:x val="6.4394138232720929E-2"/>
          <c:y val="0.82291557305336838"/>
          <c:w val="0.92121150481189851"/>
          <c:h val="0.14930664916885389"/>
        </c:manualLayout>
      </c:layout>
      <c:overlay val="0"/>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legend>
    <c:plotVisOnly val="1"/>
    <c:dispBlanksAs val="gap"/>
    <c:showDLblsOverMax val="0"/>
  </c:chart>
  <c:spPr>
    <a:noFill/>
    <a:ln>
      <a:solidFill>
        <a:srgbClr val="000000"/>
      </a:solid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ysClr val="windowText" lastClr="000000"/>
                </a:solidFill>
                <a:latin typeface="+mn-lt"/>
                <a:ea typeface="+mn-ea"/>
                <a:cs typeface="+mn-cs"/>
              </a:defRPr>
            </a:pPr>
            <a:r>
              <a:rPr lang="en-IN">
                <a:solidFill>
                  <a:sysClr val="windowText" lastClr="000000"/>
                </a:solidFill>
              </a:rPr>
              <a:t>Annual Profit</a:t>
            </a:r>
          </a:p>
        </c:rich>
      </c:tx>
      <c:overlay val="0"/>
      <c:spPr>
        <a:noFill/>
        <a:ln>
          <a:noFill/>
        </a:ln>
        <a:effectLst/>
      </c:spPr>
      <c:txPr>
        <a:bodyPr rot="0" spcFirstLastPara="1" vertOverflow="ellipsis" vert="horz" wrap="square" anchor="ctr" anchorCtr="1"/>
        <a:lstStyle/>
        <a:p>
          <a:pPr>
            <a:defRPr sz="1400" b="0" i="0" u="none" strike="noStrike" kern="1200" spc="0" baseline="0">
              <a:solidFill>
                <a:sysClr val="windowText" lastClr="000000"/>
              </a:solidFill>
              <a:latin typeface="+mn-lt"/>
              <a:ea typeface="+mn-ea"/>
              <a:cs typeface="+mn-cs"/>
            </a:defRPr>
          </a:pPr>
          <a:endParaRPr lang="en-US"/>
        </a:p>
      </c:txPr>
    </c:title>
    <c:autoTitleDeleted val="0"/>
    <c:plotArea>
      <c:layout/>
      <c:barChart>
        <c:barDir val="col"/>
        <c:grouping val="clustered"/>
        <c:varyColors val="0"/>
        <c:ser>
          <c:idx val="0"/>
          <c:order val="0"/>
          <c:tx>
            <c:strRef>
              <c:f>'For PPT'!$B$187</c:f>
              <c:strCache>
                <c:ptCount val="1"/>
                <c:pt idx="0">
                  <c:v>WO Derivative</c:v>
                </c:pt>
              </c:strCache>
            </c:strRef>
          </c:tx>
          <c:spPr>
            <a:solidFill>
              <a:srgbClr val="1C5C88"/>
            </a:solidFill>
            <a:ln>
              <a:noFill/>
            </a:ln>
            <a:effectLst/>
          </c:spPr>
          <c:invertIfNegative val="0"/>
          <c:cat>
            <c:strRef>
              <c:f>'For PPT'!$C$186:$G$186</c:f>
              <c:strCache>
                <c:ptCount val="5"/>
                <c:pt idx="0">
                  <c:v>Base Scn</c:v>
                </c:pt>
                <c:pt idx="1">
                  <c:v>Int 1% Up</c:v>
                </c:pt>
                <c:pt idx="2">
                  <c:v>Int 2% Up</c:v>
                </c:pt>
                <c:pt idx="3">
                  <c:v>Int 1% Down</c:v>
                </c:pt>
                <c:pt idx="4">
                  <c:v>Int 2% Down</c:v>
                </c:pt>
              </c:strCache>
            </c:strRef>
          </c:cat>
          <c:val>
            <c:numRef>
              <c:f>'For PPT'!$C$187:$G$187</c:f>
              <c:numCache>
                <c:formatCode>_(* #,##0_);_(* \(#,##0\);_(* "-"??_);_(@_)</c:formatCode>
                <c:ptCount val="5"/>
                <c:pt idx="0">
                  <c:v>200</c:v>
                </c:pt>
                <c:pt idx="1">
                  <c:v>311.58818064985348</c:v>
                </c:pt>
                <c:pt idx="2">
                  <c:v>419.40630034292246</c:v>
                </c:pt>
                <c:pt idx="3">
                  <c:v>116.2153129198565</c:v>
                </c:pt>
                <c:pt idx="4">
                  <c:v>-24.329558679966226</c:v>
                </c:pt>
              </c:numCache>
            </c:numRef>
          </c:val>
          <c:extLst>
            <c:ext xmlns:c16="http://schemas.microsoft.com/office/drawing/2014/chart" uri="{C3380CC4-5D6E-409C-BE32-E72D297353CC}">
              <c16:uniqueId val="{00000000-48C1-4D21-886F-E638AE97C075}"/>
            </c:ext>
          </c:extLst>
        </c:ser>
        <c:ser>
          <c:idx val="1"/>
          <c:order val="1"/>
          <c:tx>
            <c:strRef>
              <c:f>'For PPT'!$B$188</c:f>
              <c:strCache>
                <c:ptCount val="1"/>
                <c:pt idx="0">
                  <c:v>With Derivative</c:v>
                </c:pt>
              </c:strCache>
            </c:strRef>
          </c:tx>
          <c:spPr>
            <a:solidFill>
              <a:schemeClr val="accent2"/>
            </a:solidFill>
            <a:ln>
              <a:noFill/>
            </a:ln>
            <a:effectLst/>
          </c:spPr>
          <c:invertIfNegative val="0"/>
          <c:cat>
            <c:strRef>
              <c:f>'For PPT'!$C$186:$G$186</c:f>
              <c:strCache>
                <c:ptCount val="5"/>
                <c:pt idx="0">
                  <c:v>Base Scn</c:v>
                </c:pt>
                <c:pt idx="1">
                  <c:v>Int 1% Up</c:v>
                </c:pt>
                <c:pt idx="2">
                  <c:v>Int 2% Up</c:v>
                </c:pt>
                <c:pt idx="3">
                  <c:v>Int 1% Down</c:v>
                </c:pt>
                <c:pt idx="4">
                  <c:v>Int 2% Down</c:v>
                </c:pt>
              </c:strCache>
            </c:strRef>
          </c:cat>
          <c:val>
            <c:numRef>
              <c:f>'For PPT'!$C$188:$G$188</c:f>
              <c:numCache>
                <c:formatCode>_(* #,##0_);_(* \(#,##0\);_(* "-"??_);_(@_)</c:formatCode>
                <c:ptCount val="5"/>
                <c:pt idx="0">
                  <c:v>209.41160938004742</c:v>
                </c:pt>
                <c:pt idx="1">
                  <c:v>220.15778045907567</c:v>
                </c:pt>
                <c:pt idx="2">
                  <c:v>230.90395153810391</c:v>
                </c:pt>
                <c:pt idx="3">
                  <c:v>198.66543830101915</c:v>
                </c:pt>
                <c:pt idx="4">
                  <c:v>187.91926722199091</c:v>
                </c:pt>
              </c:numCache>
            </c:numRef>
          </c:val>
          <c:extLst>
            <c:ext xmlns:c16="http://schemas.microsoft.com/office/drawing/2014/chart" uri="{C3380CC4-5D6E-409C-BE32-E72D297353CC}">
              <c16:uniqueId val="{00000001-48C1-4D21-886F-E638AE97C075}"/>
            </c:ext>
          </c:extLst>
        </c:ser>
        <c:dLbls>
          <c:showLegendKey val="0"/>
          <c:showVal val="0"/>
          <c:showCatName val="0"/>
          <c:showSerName val="0"/>
          <c:showPercent val="0"/>
          <c:showBubbleSize val="0"/>
        </c:dLbls>
        <c:gapWidth val="290"/>
        <c:axId val="227938672"/>
        <c:axId val="227934752"/>
      </c:barChart>
      <c:catAx>
        <c:axId val="2279386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crossAx val="227934752"/>
        <c:crosses val="autoZero"/>
        <c:auto val="1"/>
        <c:lblAlgn val="ctr"/>
        <c:lblOffset val="100"/>
        <c:noMultiLvlLbl val="0"/>
      </c:catAx>
      <c:valAx>
        <c:axId val="227934752"/>
        <c:scaling>
          <c:orientation val="minMax"/>
          <c:max val="600"/>
          <c:min val="-50"/>
        </c:scaling>
        <c:delete val="1"/>
        <c:axPos val="l"/>
        <c:numFmt formatCode="_(* #,##0_);_(* \(#,##0\);_(* &quot;-&quot;??_);_(@_)" sourceLinked="1"/>
        <c:majorTickMark val="none"/>
        <c:minorTickMark val="none"/>
        <c:tickLblPos val="nextTo"/>
        <c:crossAx val="227938672"/>
        <c:crosses val="autoZero"/>
        <c:crossBetween val="between"/>
        <c:majorUnit val="100"/>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legend>
    <c:plotVisOnly val="1"/>
    <c:dispBlanksAs val="gap"/>
    <c:showDLblsOverMax val="0"/>
  </c:chart>
  <c:spPr>
    <a:noFill/>
    <a:ln>
      <a:solidFill>
        <a:srgbClr val="000000"/>
      </a:solidFill>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1" i="0" u="none" strike="noStrike" kern="1200" spc="0" baseline="0">
                <a:solidFill>
                  <a:sysClr val="windowText" lastClr="000000"/>
                </a:solidFill>
                <a:latin typeface="+mn-lt"/>
                <a:ea typeface="+mn-ea"/>
                <a:cs typeface="+mn-cs"/>
              </a:defRPr>
            </a:pPr>
            <a:r>
              <a:rPr lang="en-IN" dirty="0"/>
              <a:t>Asset-Liability Duration</a:t>
            </a:r>
          </a:p>
        </c:rich>
      </c:tx>
      <c:overlay val="0"/>
      <c:spPr>
        <a:noFill/>
        <a:ln>
          <a:noFill/>
        </a:ln>
        <a:effectLst/>
      </c:spPr>
      <c:txPr>
        <a:bodyPr rot="0" spcFirstLastPara="1" vertOverflow="ellipsis" vert="horz" wrap="square" anchor="ctr" anchorCtr="1"/>
        <a:lstStyle/>
        <a:p>
          <a:pPr>
            <a:defRPr sz="1400" b="1" i="0" u="none" strike="noStrike" kern="1200" spc="0" baseline="0">
              <a:solidFill>
                <a:sysClr val="windowText" lastClr="000000"/>
              </a:solidFill>
              <a:latin typeface="+mn-lt"/>
              <a:ea typeface="+mn-ea"/>
              <a:cs typeface="+mn-cs"/>
            </a:defRPr>
          </a:pPr>
          <a:endParaRPr lang="en-US"/>
        </a:p>
      </c:txPr>
    </c:title>
    <c:autoTitleDeleted val="0"/>
    <c:plotArea>
      <c:layout>
        <c:manualLayout>
          <c:layoutTarget val="inner"/>
          <c:xMode val="edge"/>
          <c:yMode val="edge"/>
          <c:x val="0.10952559055118111"/>
          <c:y val="0.17171296296296296"/>
          <c:w val="0.85991885389326339"/>
          <c:h val="0.60664297171186932"/>
        </c:manualLayout>
      </c:layout>
      <c:barChart>
        <c:barDir val="col"/>
        <c:grouping val="stacked"/>
        <c:varyColors val="0"/>
        <c:ser>
          <c:idx val="0"/>
          <c:order val="0"/>
          <c:tx>
            <c:strRef>
              <c:f>Sheet1!$M$25</c:f>
              <c:strCache>
                <c:ptCount val="1"/>
                <c:pt idx="0">
                  <c:v>Asset WO FRA</c:v>
                </c:pt>
              </c:strCache>
            </c:strRef>
          </c:tx>
          <c:spPr>
            <a:solidFill>
              <a:srgbClr val="3A97D6"/>
            </a:solidFill>
            <a:ln>
              <a:solidFill>
                <a:srgbClr val="808080">
                  <a:lumMod val="20000"/>
                  <a:lumOff val="80000"/>
                </a:srgbClr>
              </a:solidFill>
            </a:ln>
            <a:effectLst/>
          </c:spPr>
          <c:invertIfNegative val="0"/>
          <c:val>
            <c:numRef>
              <c:f>Sheet1!$AI$25:$AM$25</c:f>
              <c:numCache>
                <c:formatCode>General</c:formatCode>
                <c:ptCount val="5"/>
                <c:pt idx="0" formatCode="_(* #,##0.00_);_(* \(#,##0.00\);_(* &quot;-&quot;??_);_(@_)">
                  <c:v>673.6</c:v>
                </c:pt>
                <c:pt idx="3" formatCode="_(* #,##0.00_);_(* \(#,##0.00\);_(* &quot;-&quot;??_);_(@_)">
                  <c:v>673.6</c:v>
                </c:pt>
              </c:numCache>
            </c:numRef>
          </c:val>
          <c:extLst>
            <c:ext xmlns:c16="http://schemas.microsoft.com/office/drawing/2014/chart" uri="{C3380CC4-5D6E-409C-BE32-E72D297353CC}">
              <c16:uniqueId val="{00000000-4E1C-410F-9679-223A1877DA33}"/>
            </c:ext>
          </c:extLst>
        </c:ser>
        <c:ser>
          <c:idx val="1"/>
          <c:order val="1"/>
          <c:tx>
            <c:strRef>
              <c:f>Sheet1!$M$26</c:f>
              <c:strCache>
                <c:ptCount val="1"/>
                <c:pt idx="0">
                  <c:v>Derivative (FRA)</c:v>
                </c:pt>
              </c:strCache>
            </c:strRef>
          </c:tx>
          <c:spPr>
            <a:solidFill>
              <a:srgbClr val="FFE2B8">
                <a:lumMod val="50000"/>
              </a:srgbClr>
            </a:solidFill>
            <a:ln>
              <a:solidFill>
                <a:srgbClr val="808080">
                  <a:lumMod val="20000"/>
                  <a:lumOff val="80000"/>
                </a:srgbClr>
              </a:solidFill>
            </a:ln>
            <a:effectLst/>
          </c:spPr>
          <c:invertIfNegative val="0"/>
          <c:val>
            <c:numRef>
              <c:f>Sheet1!$AI$26:$AM$26</c:f>
              <c:numCache>
                <c:formatCode>General</c:formatCode>
                <c:ptCount val="5"/>
                <c:pt idx="0" formatCode="_(* #,##0.00_);_(* \(#,##0.00\);_(* &quot;-&quot;??_);_(@_)">
                  <c:v>0</c:v>
                </c:pt>
                <c:pt idx="3" formatCode="_(* #,##0.00_);_(* \(#,##0.00\);_(* &quot;-&quot;??_);_(@_)">
                  <c:v>168.4</c:v>
                </c:pt>
              </c:numCache>
            </c:numRef>
          </c:val>
          <c:extLst>
            <c:ext xmlns:c16="http://schemas.microsoft.com/office/drawing/2014/chart" uri="{C3380CC4-5D6E-409C-BE32-E72D297353CC}">
              <c16:uniqueId val="{00000001-4E1C-410F-9679-223A1877DA33}"/>
            </c:ext>
          </c:extLst>
        </c:ser>
        <c:ser>
          <c:idx val="3"/>
          <c:order val="2"/>
          <c:tx>
            <c:strRef>
              <c:f>Sheet1!$M$28</c:f>
              <c:strCache>
                <c:ptCount val="1"/>
                <c:pt idx="0">
                  <c:v>Liability</c:v>
                </c:pt>
              </c:strCache>
            </c:strRef>
          </c:tx>
          <c:spPr>
            <a:solidFill>
              <a:srgbClr val="1C5C88"/>
            </a:solidFill>
            <a:ln>
              <a:solidFill>
                <a:srgbClr val="808080">
                  <a:lumMod val="20000"/>
                  <a:lumOff val="80000"/>
                </a:srgbClr>
              </a:solidFill>
            </a:ln>
            <a:effectLst/>
          </c:spPr>
          <c:invertIfNegative val="0"/>
          <c:val>
            <c:numRef>
              <c:f>Sheet1!$AI$28:$AM$28</c:f>
              <c:numCache>
                <c:formatCode>_(* #,##0.00_);_(* \(#,##0.00\);_(* "-"??_);_(@_)</c:formatCode>
                <c:ptCount val="5"/>
                <c:pt idx="1">
                  <c:v>842</c:v>
                </c:pt>
                <c:pt idx="4">
                  <c:v>842</c:v>
                </c:pt>
              </c:numCache>
            </c:numRef>
          </c:val>
          <c:extLst>
            <c:ext xmlns:c16="http://schemas.microsoft.com/office/drawing/2014/chart" uri="{C3380CC4-5D6E-409C-BE32-E72D297353CC}">
              <c16:uniqueId val="{00000002-4E1C-410F-9679-223A1877DA33}"/>
            </c:ext>
          </c:extLst>
        </c:ser>
        <c:dLbls>
          <c:showLegendKey val="0"/>
          <c:showVal val="0"/>
          <c:showCatName val="0"/>
          <c:showSerName val="0"/>
          <c:showPercent val="0"/>
          <c:showBubbleSize val="0"/>
        </c:dLbls>
        <c:gapWidth val="50"/>
        <c:overlap val="100"/>
        <c:axId val="512226656"/>
        <c:axId val="512224696"/>
      </c:barChart>
      <c:catAx>
        <c:axId val="512226656"/>
        <c:scaling>
          <c:orientation val="minMax"/>
        </c:scaling>
        <c:delete val="1"/>
        <c:axPos val="b"/>
        <c:numFmt formatCode="General" sourceLinked="1"/>
        <c:majorTickMark val="none"/>
        <c:minorTickMark val="none"/>
        <c:tickLblPos val="nextTo"/>
        <c:crossAx val="512224696"/>
        <c:crosses val="autoZero"/>
        <c:auto val="1"/>
        <c:lblAlgn val="ctr"/>
        <c:lblOffset val="100"/>
        <c:noMultiLvlLbl val="0"/>
      </c:catAx>
      <c:valAx>
        <c:axId val="512224696"/>
        <c:scaling>
          <c:orientation val="minMax"/>
        </c:scaling>
        <c:delete val="1"/>
        <c:axPos val="l"/>
        <c:numFmt formatCode="_(* #,##0_);_(* \(#,##0\);_(* &quot;-&quot;_);_(@_)" sourceLinked="0"/>
        <c:majorTickMark val="none"/>
        <c:minorTickMark val="none"/>
        <c:tickLblPos val="nextTo"/>
        <c:crossAx val="512226656"/>
        <c:crosses val="autoZero"/>
        <c:crossBetween val="between"/>
      </c:valAx>
      <c:spPr>
        <a:noFill/>
        <a:ln>
          <a:noFill/>
        </a:ln>
        <a:effectLst/>
      </c:spPr>
    </c:plotArea>
    <c:legend>
      <c:legendPos val="b"/>
      <c:layout>
        <c:manualLayout>
          <c:xMode val="edge"/>
          <c:yMode val="edge"/>
          <c:x val="0.20549319489015433"/>
          <c:y val="0.89129520754308877"/>
          <c:w val="0.66163766529388612"/>
          <c:h val="5.4152024087106544E-2"/>
        </c:manualLayout>
      </c:layout>
      <c:overlay val="0"/>
      <c:spPr>
        <a:noFill/>
        <a:ln>
          <a:noFill/>
        </a:ln>
        <a:effectLst/>
      </c:spPr>
      <c:txPr>
        <a:bodyPr rot="0" spcFirstLastPara="1" vertOverflow="ellipsis" vert="horz" wrap="square" anchor="ctr" anchorCtr="1"/>
        <a:lstStyle/>
        <a:p>
          <a:pPr>
            <a:defRPr sz="1200" b="1" i="0" u="none" strike="noStrike" kern="1200" baseline="0">
              <a:solidFill>
                <a:sysClr val="windowText" lastClr="000000"/>
              </a:solidFill>
              <a:latin typeface="+mn-lt"/>
              <a:ea typeface="+mn-ea"/>
              <a:cs typeface="+mn-cs"/>
            </a:defRPr>
          </a:pPr>
          <a:endParaRPr lang="en-US"/>
        </a:p>
      </c:txPr>
    </c:legend>
    <c:plotVisOnly val="1"/>
    <c:dispBlanksAs val="gap"/>
    <c:showDLblsOverMax val="0"/>
  </c:chart>
  <c:spPr>
    <a:noFill/>
    <a:ln>
      <a:solidFill>
        <a:srgbClr val="000000"/>
      </a:solidFill>
    </a:ln>
    <a:effectLst/>
  </c:spPr>
  <c:txPr>
    <a:bodyPr/>
    <a:lstStyle/>
    <a:p>
      <a:pPr>
        <a:defRPr b="1">
          <a:solidFill>
            <a:sysClr val="windowText" lastClr="000000"/>
          </a:solidFill>
        </a:defRPr>
      </a:pPr>
      <a:endParaRPr lang="en-US"/>
    </a:p>
  </c:txPr>
  <c:externalData r:id="rId4">
    <c:autoUpdate val="0"/>
  </c:externalData>
  <c:userShapes r:id="rId5"/>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dk1"/>
                </a:solidFill>
                <a:latin typeface="+mn-lt"/>
                <a:ea typeface="+mn-ea"/>
                <a:cs typeface="+mn-cs"/>
              </a:defRPr>
            </a:pPr>
            <a:r>
              <a:rPr lang="en-US" dirty="0"/>
              <a:t>Without Derivatives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dk1"/>
              </a:solidFill>
              <a:latin typeface="+mn-lt"/>
              <a:ea typeface="+mn-ea"/>
              <a:cs typeface="+mn-cs"/>
            </a:defRPr>
          </a:pPr>
          <a:endParaRPr lang="en-US"/>
        </a:p>
      </c:txPr>
    </c:title>
    <c:autoTitleDeleted val="0"/>
    <c:plotArea>
      <c:layout/>
      <c:barChart>
        <c:barDir val="col"/>
        <c:grouping val="stacked"/>
        <c:varyColors val="0"/>
        <c:ser>
          <c:idx val="0"/>
          <c:order val="0"/>
          <c:tx>
            <c:strRef>
              <c:f>'For PPT'!$B$76</c:f>
              <c:strCache>
                <c:ptCount val="1"/>
                <c:pt idx="0">
                  <c:v>Statutory value of assets</c:v>
                </c:pt>
              </c:strCache>
            </c:strRef>
          </c:tx>
          <c:spPr>
            <a:solidFill>
              <a:srgbClr val="1C5C88"/>
            </a:solidFill>
            <a:ln>
              <a:noFill/>
            </a:ln>
            <a:effectLst/>
          </c:spPr>
          <c:invertIfNegative val="0"/>
          <c:val>
            <c:numRef>
              <c:f>'For PPT'!$T$76:$AG$76</c:f>
              <c:numCache>
                <c:formatCode>General</c:formatCode>
                <c:ptCount val="14"/>
                <c:pt idx="0" formatCode="_(* #,##0_);_(* \(#,##0\);_(* &quot;-&quot;??_);_(@_)">
                  <c:v>4900</c:v>
                </c:pt>
                <c:pt idx="3" formatCode="_(* #,##0_);_(* \(#,##0\);_(* &quot;-&quot;??_);_(@_)">
                  <c:v>4900</c:v>
                </c:pt>
                <c:pt idx="6" formatCode="_(* #,##0_);_(* \(#,##0\);_(* &quot;-&quot;??_);_(@_)">
                  <c:v>4900</c:v>
                </c:pt>
                <c:pt idx="9" formatCode="_(* #,##0_);_(* \(#,##0\);_(* &quot;-&quot;??_);_(@_)">
                  <c:v>4900</c:v>
                </c:pt>
                <c:pt idx="12" formatCode="_(* #,##0_);_(* \(#,##0\);_(* &quot;-&quot;??_);_(@_)">
                  <c:v>4900</c:v>
                </c:pt>
              </c:numCache>
            </c:numRef>
          </c:val>
          <c:extLst>
            <c:ext xmlns:c16="http://schemas.microsoft.com/office/drawing/2014/chart" uri="{C3380CC4-5D6E-409C-BE32-E72D297353CC}">
              <c16:uniqueId val="{00000000-1C96-4942-B82E-D34487288FC1}"/>
            </c:ext>
          </c:extLst>
        </c:ser>
        <c:ser>
          <c:idx val="4"/>
          <c:order val="1"/>
          <c:tx>
            <c:strRef>
              <c:f>'For PPT'!$B$77</c:f>
              <c:strCache>
                <c:ptCount val="1"/>
                <c:pt idx="0">
                  <c:v>Reserves</c:v>
                </c:pt>
              </c:strCache>
            </c:strRef>
          </c:tx>
          <c:spPr>
            <a:solidFill>
              <a:srgbClr val="3281C8"/>
            </a:solidFill>
            <a:ln>
              <a:noFill/>
            </a:ln>
            <a:effectLst/>
          </c:spPr>
          <c:invertIfNegative val="0"/>
          <c:val>
            <c:numRef>
              <c:f>'For PPT'!$T$77:$AG$77</c:f>
              <c:numCache>
                <c:formatCode>_(* #,##0_);_(* \(#,##0\);_(* "-"??_);_(@_)</c:formatCode>
                <c:ptCount val="14"/>
                <c:pt idx="1">
                  <c:v>3984.4252822767189</c:v>
                </c:pt>
                <c:pt idx="4">
                  <c:v>3904.7367766311845</c:v>
                </c:pt>
                <c:pt idx="7">
                  <c:v>3785.2040181628827</c:v>
                </c:pt>
                <c:pt idx="10">
                  <c:v>4143.8022935677882</c:v>
                </c:pt>
                <c:pt idx="13">
                  <c:v>4382.8678105043909</c:v>
                </c:pt>
              </c:numCache>
            </c:numRef>
          </c:val>
          <c:extLst>
            <c:ext xmlns:c16="http://schemas.microsoft.com/office/drawing/2014/chart" uri="{C3380CC4-5D6E-409C-BE32-E72D297353CC}">
              <c16:uniqueId val="{00000001-1C96-4942-B82E-D34487288FC1}"/>
            </c:ext>
          </c:extLst>
        </c:ser>
        <c:ser>
          <c:idx val="3"/>
          <c:order val="2"/>
          <c:tx>
            <c:strRef>
              <c:f>'For PPT'!$B$78</c:f>
              <c:strCache>
                <c:ptCount val="1"/>
                <c:pt idx="0">
                  <c:v>RSM</c:v>
                </c:pt>
              </c:strCache>
            </c:strRef>
          </c:tx>
          <c:spPr>
            <a:solidFill>
              <a:schemeClr val="accent2">
                <a:lumMod val="60000"/>
                <a:lumOff val="40000"/>
              </a:schemeClr>
            </a:solidFill>
            <a:ln>
              <a:noFill/>
            </a:ln>
            <a:effectLst/>
          </c:spPr>
          <c:invertIfNegative val="0"/>
          <c:val>
            <c:numRef>
              <c:f>'For PPT'!$T$78:$AG$78</c:f>
              <c:numCache>
                <c:formatCode>_(* #,##0_);_(* \(#,##0\);_(* "-"??_);_(@_)</c:formatCode>
                <c:ptCount val="14"/>
                <c:pt idx="1">
                  <c:v>316.76180994099917</c:v>
                </c:pt>
                <c:pt idx="4">
                  <c:v>314.61022028856974</c:v>
                </c:pt>
                <c:pt idx="7">
                  <c:v>311.38283580992555</c:v>
                </c:pt>
                <c:pt idx="10">
                  <c:v>321.06498924585799</c:v>
                </c:pt>
                <c:pt idx="13">
                  <c:v>327.51975820314624</c:v>
                </c:pt>
              </c:numCache>
            </c:numRef>
          </c:val>
          <c:extLst>
            <c:ext xmlns:c16="http://schemas.microsoft.com/office/drawing/2014/chart" uri="{C3380CC4-5D6E-409C-BE32-E72D297353CC}">
              <c16:uniqueId val="{00000002-1C96-4942-B82E-D34487288FC1}"/>
            </c:ext>
          </c:extLst>
        </c:ser>
        <c:ser>
          <c:idx val="1"/>
          <c:order val="3"/>
          <c:tx>
            <c:strRef>
              <c:f>'For PPT'!$B$79</c:f>
              <c:strCache>
                <c:ptCount val="1"/>
                <c:pt idx="0">
                  <c:v>Free asset</c:v>
                </c:pt>
              </c:strCache>
            </c:strRef>
          </c:tx>
          <c:spPr>
            <a:solidFill>
              <a:schemeClr val="accent2">
                <a:lumMod val="75000"/>
              </a:schemeClr>
            </a:solidFill>
            <a:ln>
              <a:noFill/>
            </a:ln>
            <a:effectLst/>
          </c:spPr>
          <c:invertIfNegative val="0"/>
          <c:val>
            <c:numRef>
              <c:f>'For PPT'!$T$79:$AG$79</c:f>
              <c:numCache>
                <c:formatCode>_(* #,##0_);_(* \(#,##0\);_(* "-"??_);_(@_)</c:formatCode>
                <c:ptCount val="14"/>
                <c:pt idx="1">
                  <c:v>598.81290778228185</c:v>
                </c:pt>
                <c:pt idx="4">
                  <c:v>680.65300308024575</c:v>
                </c:pt>
                <c:pt idx="7">
                  <c:v>803.41314602719171</c:v>
                </c:pt>
                <c:pt idx="10">
                  <c:v>435.13271718635383</c:v>
                </c:pt>
                <c:pt idx="13">
                  <c:v>189.61243129246282</c:v>
                </c:pt>
              </c:numCache>
            </c:numRef>
          </c:val>
          <c:extLst>
            <c:ext xmlns:c16="http://schemas.microsoft.com/office/drawing/2014/chart" uri="{C3380CC4-5D6E-409C-BE32-E72D297353CC}">
              <c16:uniqueId val="{00000003-1C96-4942-B82E-D34487288FC1}"/>
            </c:ext>
          </c:extLst>
        </c:ser>
        <c:dLbls>
          <c:showLegendKey val="0"/>
          <c:showVal val="0"/>
          <c:showCatName val="0"/>
          <c:showSerName val="0"/>
          <c:showPercent val="0"/>
          <c:showBubbleSize val="0"/>
        </c:dLbls>
        <c:gapWidth val="30"/>
        <c:overlap val="100"/>
        <c:axId val="227937496"/>
        <c:axId val="227934360"/>
      </c:barChart>
      <c:catAx>
        <c:axId val="227937496"/>
        <c:scaling>
          <c:orientation val="minMax"/>
        </c:scaling>
        <c:delete val="1"/>
        <c:axPos val="b"/>
        <c:majorTickMark val="none"/>
        <c:minorTickMark val="none"/>
        <c:tickLblPos val="nextTo"/>
        <c:crossAx val="227934360"/>
        <c:crosses val="autoZero"/>
        <c:auto val="1"/>
        <c:lblAlgn val="ctr"/>
        <c:lblOffset val="100"/>
        <c:noMultiLvlLbl val="0"/>
      </c:catAx>
      <c:valAx>
        <c:axId val="227934360"/>
        <c:scaling>
          <c:orientation val="minMax"/>
          <c:max val="5000"/>
          <c:min val="2000"/>
        </c:scaling>
        <c:delete val="0"/>
        <c:axPos val="l"/>
        <c:majorGridlines>
          <c:spPr>
            <a:ln w="9525" cap="flat" cmpd="sng" algn="ctr">
              <a:noFill/>
              <a:round/>
            </a:ln>
            <a:effectLst/>
          </c:spPr>
        </c:majorGridlines>
        <c:numFmt formatCode="_(* #,##0_);_(* \(#,##0\);_(*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solidFill>
                <a:latin typeface="+mn-lt"/>
                <a:ea typeface="+mn-ea"/>
                <a:cs typeface="+mn-cs"/>
              </a:defRPr>
            </a:pPr>
            <a:endParaRPr lang="en-US"/>
          </a:p>
        </c:txPr>
        <c:crossAx val="227937496"/>
        <c:crosses val="autoZero"/>
        <c:crossBetween val="between"/>
        <c:majorUnit val="1000"/>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dk1"/>
              </a:solidFill>
              <a:latin typeface="+mn-lt"/>
              <a:ea typeface="+mn-ea"/>
              <a:cs typeface="+mn-cs"/>
            </a:defRPr>
          </a:pPr>
          <a:endParaRPr lang="en-US"/>
        </a:p>
      </c:txPr>
    </c:legend>
    <c:plotVisOnly val="1"/>
    <c:dispBlanksAs val="gap"/>
    <c:showDLblsOverMax val="0"/>
  </c:chart>
  <c:spPr>
    <a:solidFill>
      <a:schemeClr val="lt1"/>
    </a:solidFill>
    <a:ln w="12700" cap="flat" cmpd="sng" algn="ctr">
      <a:solidFill>
        <a:schemeClr val="dk1"/>
      </a:solidFill>
      <a:prstDash val="solid"/>
      <a:miter lim="800000"/>
    </a:ln>
    <a:effectLst/>
  </c:spPr>
  <c:txPr>
    <a:bodyPr/>
    <a:lstStyle/>
    <a:p>
      <a:pPr>
        <a:defRPr>
          <a:solidFill>
            <a:schemeClr val="dk1"/>
          </a:solidFill>
          <a:latin typeface="+mn-lt"/>
          <a:ea typeface="+mn-ea"/>
          <a:cs typeface="+mn-cs"/>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dk1"/>
                </a:solidFill>
                <a:latin typeface="+mn-lt"/>
                <a:ea typeface="+mn-ea"/>
                <a:cs typeface="+mn-cs"/>
              </a:defRPr>
            </a:pPr>
            <a:r>
              <a:rPr lang="en-US" sz="1600" b="0" i="0" baseline="0">
                <a:effectLst/>
              </a:rPr>
              <a:t>With Derivatives (FRA)</a:t>
            </a:r>
            <a:endParaRPr lang="en-US" sz="1200">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dk1"/>
              </a:solidFill>
              <a:latin typeface="+mn-lt"/>
              <a:ea typeface="+mn-ea"/>
              <a:cs typeface="+mn-cs"/>
            </a:defRPr>
          </a:pPr>
          <a:endParaRPr lang="en-US"/>
        </a:p>
      </c:txPr>
    </c:title>
    <c:autoTitleDeleted val="0"/>
    <c:plotArea>
      <c:layout/>
      <c:barChart>
        <c:barDir val="col"/>
        <c:grouping val="stacked"/>
        <c:varyColors val="0"/>
        <c:ser>
          <c:idx val="0"/>
          <c:order val="0"/>
          <c:tx>
            <c:strRef>
              <c:f>'For PPT'!$B$76</c:f>
              <c:strCache>
                <c:ptCount val="1"/>
                <c:pt idx="0">
                  <c:v>Statutory value of assets</c:v>
                </c:pt>
              </c:strCache>
            </c:strRef>
          </c:tx>
          <c:spPr>
            <a:solidFill>
              <a:srgbClr val="1C5C88"/>
            </a:solidFill>
            <a:ln>
              <a:noFill/>
            </a:ln>
            <a:effectLst/>
          </c:spPr>
          <c:invertIfNegative val="0"/>
          <c:val>
            <c:numRef>
              <c:f>'For PPT'!$C$76:$P$76</c:f>
              <c:numCache>
                <c:formatCode>General</c:formatCode>
                <c:ptCount val="14"/>
                <c:pt idx="0" formatCode="_(* #,##0_);_(* \(#,##0\);_(* &quot;-&quot;??_);_(@_)">
                  <c:v>4900</c:v>
                </c:pt>
                <c:pt idx="3" formatCode="_(* #,##0_);_(* \(#,##0\);_(* &quot;-&quot;??_);_(@_)">
                  <c:v>4900</c:v>
                </c:pt>
                <c:pt idx="6" formatCode="_(* #,##0_);_(* \(#,##0\);_(* &quot;-&quot;??_);_(@_)">
                  <c:v>4900</c:v>
                </c:pt>
                <c:pt idx="9" formatCode="_(* #,##0_);_(* \(#,##0\);_(* &quot;-&quot;??_);_(@_)">
                  <c:v>4900</c:v>
                </c:pt>
                <c:pt idx="12" formatCode="_(* #,##0_);_(* \(#,##0\);_(* &quot;-&quot;??_);_(@_)">
                  <c:v>4900</c:v>
                </c:pt>
              </c:numCache>
            </c:numRef>
          </c:val>
          <c:extLst>
            <c:ext xmlns:c16="http://schemas.microsoft.com/office/drawing/2014/chart" uri="{C3380CC4-5D6E-409C-BE32-E72D297353CC}">
              <c16:uniqueId val="{00000000-BBAE-4441-BE18-050C2CD48C91}"/>
            </c:ext>
          </c:extLst>
        </c:ser>
        <c:ser>
          <c:idx val="4"/>
          <c:order val="1"/>
          <c:tx>
            <c:strRef>
              <c:f>'For PPT'!$B$77</c:f>
              <c:strCache>
                <c:ptCount val="1"/>
                <c:pt idx="0">
                  <c:v>Reserves</c:v>
                </c:pt>
              </c:strCache>
            </c:strRef>
          </c:tx>
          <c:spPr>
            <a:solidFill>
              <a:srgbClr val="3281C8"/>
            </a:solidFill>
            <a:ln>
              <a:noFill/>
            </a:ln>
            <a:effectLst/>
          </c:spPr>
          <c:invertIfNegative val="0"/>
          <c:val>
            <c:numRef>
              <c:f>'For PPT'!$C$77:$P$77</c:f>
              <c:numCache>
                <c:formatCode>_(* #,##0_);_(* \(#,##0\);_(* "-"??_);_(@_)</c:formatCode>
                <c:ptCount val="14"/>
                <c:pt idx="1">
                  <c:v>3976.0832992404544</c:v>
                </c:pt>
                <c:pt idx="4">
                  <c:v>3982.0474241893153</c:v>
                </c:pt>
                <c:pt idx="7">
                  <c:v>3988.0115491381753</c:v>
                </c:pt>
                <c:pt idx="10">
                  <c:v>3970.1191742915939</c:v>
                </c:pt>
                <c:pt idx="13">
                  <c:v>3964.155049342733</c:v>
                </c:pt>
              </c:numCache>
            </c:numRef>
          </c:val>
          <c:extLst>
            <c:ext xmlns:c16="http://schemas.microsoft.com/office/drawing/2014/chart" uri="{C3380CC4-5D6E-409C-BE32-E72D297353CC}">
              <c16:uniqueId val="{00000001-BBAE-4441-BE18-050C2CD48C91}"/>
            </c:ext>
          </c:extLst>
        </c:ser>
        <c:ser>
          <c:idx val="3"/>
          <c:order val="2"/>
          <c:tx>
            <c:strRef>
              <c:f>'For PPT'!$B$78</c:f>
              <c:strCache>
                <c:ptCount val="1"/>
                <c:pt idx="0">
                  <c:v>RSM</c:v>
                </c:pt>
              </c:strCache>
            </c:strRef>
          </c:tx>
          <c:spPr>
            <a:solidFill>
              <a:schemeClr val="accent2">
                <a:lumMod val="60000"/>
                <a:lumOff val="40000"/>
              </a:schemeClr>
            </a:solidFill>
            <a:ln>
              <a:noFill/>
            </a:ln>
            <a:effectLst/>
          </c:spPr>
          <c:invertIfNegative val="0"/>
          <c:val>
            <c:numRef>
              <c:f>'For PPT'!$C$78:$P$78</c:f>
              <c:numCache>
                <c:formatCode>_(* #,##0_);_(* \(#,##0\);_(* "-"??_);_(@_)</c:formatCode>
                <c:ptCount val="14"/>
                <c:pt idx="1">
                  <c:v>316.53657639901996</c:v>
                </c:pt>
                <c:pt idx="4">
                  <c:v>316.69760777263923</c:v>
                </c:pt>
                <c:pt idx="7">
                  <c:v>316.8586391462585</c:v>
                </c:pt>
                <c:pt idx="10">
                  <c:v>316.37554502540075</c:v>
                </c:pt>
                <c:pt idx="13">
                  <c:v>316.21451365178149</c:v>
                </c:pt>
              </c:numCache>
            </c:numRef>
          </c:val>
          <c:extLst>
            <c:ext xmlns:c16="http://schemas.microsoft.com/office/drawing/2014/chart" uri="{C3380CC4-5D6E-409C-BE32-E72D297353CC}">
              <c16:uniqueId val="{00000002-BBAE-4441-BE18-050C2CD48C91}"/>
            </c:ext>
          </c:extLst>
        </c:ser>
        <c:ser>
          <c:idx val="1"/>
          <c:order val="3"/>
          <c:tx>
            <c:strRef>
              <c:f>'For PPT'!$B$79</c:f>
              <c:strCache>
                <c:ptCount val="1"/>
                <c:pt idx="0">
                  <c:v>Free asset</c:v>
                </c:pt>
              </c:strCache>
            </c:strRef>
          </c:tx>
          <c:spPr>
            <a:solidFill>
              <a:schemeClr val="accent2">
                <a:lumMod val="75000"/>
              </a:schemeClr>
            </a:solidFill>
            <a:ln>
              <a:noFill/>
            </a:ln>
            <a:effectLst/>
          </c:spPr>
          <c:invertIfNegative val="0"/>
          <c:val>
            <c:numRef>
              <c:f>'For PPT'!$C$79:$P$79</c:f>
              <c:numCache>
                <c:formatCode>_(* #,##0_);_(* \(#,##0\);_(* "-"??_);_(@_)</c:formatCode>
                <c:ptCount val="14"/>
                <c:pt idx="1">
                  <c:v>607.38012436052566</c:v>
                </c:pt>
                <c:pt idx="4">
                  <c:v>601.25496803804549</c:v>
                </c:pt>
                <c:pt idx="7">
                  <c:v>595.12981171556623</c:v>
                </c:pt>
                <c:pt idx="10">
                  <c:v>613.50528068300537</c:v>
                </c:pt>
                <c:pt idx="13">
                  <c:v>619.63043700548542</c:v>
                </c:pt>
              </c:numCache>
            </c:numRef>
          </c:val>
          <c:extLst>
            <c:ext xmlns:c16="http://schemas.microsoft.com/office/drawing/2014/chart" uri="{C3380CC4-5D6E-409C-BE32-E72D297353CC}">
              <c16:uniqueId val="{00000003-BBAE-4441-BE18-050C2CD48C91}"/>
            </c:ext>
          </c:extLst>
        </c:ser>
        <c:dLbls>
          <c:showLegendKey val="0"/>
          <c:showVal val="0"/>
          <c:showCatName val="0"/>
          <c:showSerName val="0"/>
          <c:showPercent val="0"/>
          <c:showBubbleSize val="0"/>
        </c:dLbls>
        <c:gapWidth val="30"/>
        <c:overlap val="100"/>
        <c:axId val="231727792"/>
        <c:axId val="231721912"/>
      </c:barChart>
      <c:catAx>
        <c:axId val="231727792"/>
        <c:scaling>
          <c:orientation val="minMax"/>
        </c:scaling>
        <c:delete val="1"/>
        <c:axPos val="b"/>
        <c:majorTickMark val="none"/>
        <c:minorTickMark val="none"/>
        <c:tickLblPos val="nextTo"/>
        <c:crossAx val="231721912"/>
        <c:crosses val="autoZero"/>
        <c:auto val="1"/>
        <c:lblAlgn val="ctr"/>
        <c:lblOffset val="100"/>
        <c:noMultiLvlLbl val="0"/>
      </c:catAx>
      <c:valAx>
        <c:axId val="231721912"/>
        <c:scaling>
          <c:orientation val="minMax"/>
          <c:max val="5000"/>
          <c:min val="2000"/>
        </c:scaling>
        <c:delete val="0"/>
        <c:axPos val="l"/>
        <c:majorGridlines>
          <c:spPr>
            <a:ln w="9525" cap="flat" cmpd="sng" algn="ctr">
              <a:noFill/>
              <a:round/>
            </a:ln>
            <a:effectLst/>
          </c:spPr>
        </c:majorGridlines>
        <c:numFmt formatCode="_(* #,##0_);_(* \(#,##0\);_(*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solidFill>
                <a:latin typeface="+mn-lt"/>
                <a:ea typeface="+mn-ea"/>
                <a:cs typeface="+mn-cs"/>
              </a:defRPr>
            </a:pPr>
            <a:endParaRPr lang="en-US"/>
          </a:p>
        </c:txPr>
        <c:crossAx val="231727792"/>
        <c:crosses val="autoZero"/>
        <c:crossBetween val="between"/>
        <c:majorUnit val="1000"/>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dk1"/>
              </a:solidFill>
              <a:latin typeface="+mn-lt"/>
              <a:ea typeface="+mn-ea"/>
              <a:cs typeface="+mn-cs"/>
            </a:defRPr>
          </a:pPr>
          <a:endParaRPr lang="en-US"/>
        </a:p>
      </c:txPr>
    </c:legend>
    <c:plotVisOnly val="1"/>
    <c:dispBlanksAs val="gap"/>
    <c:showDLblsOverMax val="0"/>
  </c:chart>
  <c:spPr>
    <a:solidFill>
      <a:schemeClr val="lt1"/>
    </a:solidFill>
    <a:ln w="12700" cap="flat" cmpd="sng" algn="ctr">
      <a:solidFill>
        <a:schemeClr val="dk1"/>
      </a:solidFill>
      <a:prstDash val="solid"/>
      <a:miter lim="800000"/>
    </a:ln>
    <a:effectLst/>
  </c:spPr>
  <c:txPr>
    <a:bodyPr/>
    <a:lstStyle/>
    <a:p>
      <a:pPr>
        <a:defRPr>
          <a:solidFill>
            <a:schemeClr val="dk1"/>
          </a:solidFill>
          <a:latin typeface="+mn-lt"/>
          <a:ea typeface="+mn-ea"/>
          <a:cs typeface="+mn-cs"/>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dk1"/>
                </a:solidFill>
                <a:latin typeface="+mn-lt"/>
                <a:ea typeface="+mn-ea"/>
                <a:cs typeface="+mn-cs"/>
              </a:defRPr>
            </a:pPr>
            <a:r>
              <a:rPr lang="en-US" dirty="0"/>
              <a:t>Without Derivatives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dk1"/>
              </a:solidFill>
              <a:latin typeface="+mn-lt"/>
              <a:ea typeface="+mn-ea"/>
              <a:cs typeface="+mn-cs"/>
            </a:defRPr>
          </a:pPr>
          <a:endParaRPr lang="en-US"/>
        </a:p>
      </c:txPr>
    </c:title>
    <c:autoTitleDeleted val="0"/>
    <c:plotArea>
      <c:layout>
        <c:manualLayout>
          <c:layoutTarget val="inner"/>
          <c:xMode val="edge"/>
          <c:yMode val="edge"/>
          <c:x val="9.7233578975704948E-2"/>
          <c:y val="0.10731837606837606"/>
          <c:w val="0.90276642102429505"/>
          <c:h val="0.75060179109555769"/>
        </c:manualLayout>
      </c:layout>
      <c:barChart>
        <c:barDir val="col"/>
        <c:grouping val="stacked"/>
        <c:varyColors val="0"/>
        <c:ser>
          <c:idx val="0"/>
          <c:order val="0"/>
          <c:tx>
            <c:strRef>
              <c:f>'For PPT'!$S$28</c:f>
              <c:strCache>
                <c:ptCount val="1"/>
                <c:pt idx="0">
                  <c:v>MV of PH assets</c:v>
                </c:pt>
              </c:strCache>
            </c:strRef>
          </c:tx>
          <c:spPr>
            <a:solidFill>
              <a:srgbClr val="1C5C88"/>
            </a:solidFill>
            <a:ln>
              <a:noFill/>
            </a:ln>
            <a:effectLst/>
          </c:spPr>
          <c:invertIfNegative val="0"/>
          <c:dPt>
            <c:idx val="0"/>
            <c:invertIfNegative val="0"/>
            <c:bubble3D val="0"/>
            <c:spPr>
              <a:solidFill>
                <a:srgbClr val="1C5C88"/>
              </a:solidFill>
              <a:ln>
                <a:noFill/>
              </a:ln>
              <a:effectLst/>
            </c:spPr>
            <c:extLst>
              <c:ext xmlns:c16="http://schemas.microsoft.com/office/drawing/2014/chart" uri="{C3380CC4-5D6E-409C-BE32-E72D297353CC}">
                <c16:uniqueId val="{00000001-258C-45DA-9295-EA9A3AA1868B}"/>
              </c:ext>
            </c:extLst>
          </c:dPt>
          <c:dPt>
            <c:idx val="3"/>
            <c:invertIfNegative val="0"/>
            <c:bubble3D val="0"/>
            <c:spPr>
              <a:solidFill>
                <a:srgbClr val="1C5C88"/>
              </a:solidFill>
              <a:ln>
                <a:noFill/>
              </a:ln>
              <a:effectLst/>
            </c:spPr>
            <c:extLst>
              <c:ext xmlns:c16="http://schemas.microsoft.com/office/drawing/2014/chart" uri="{C3380CC4-5D6E-409C-BE32-E72D297353CC}">
                <c16:uniqueId val="{00000003-258C-45DA-9295-EA9A3AA1868B}"/>
              </c:ext>
            </c:extLst>
          </c:dPt>
          <c:dPt>
            <c:idx val="6"/>
            <c:invertIfNegative val="0"/>
            <c:bubble3D val="0"/>
            <c:spPr>
              <a:solidFill>
                <a:srgbClr val="1C5C88"/>
              </a:solidFill>
              <a:ln>
                <a:noFill/>
              </a:ln>
              <a:effectLst/>
            </c:spPr>
            <c:extLst>
              <c:ext xmlns:c16="http://schemas.microsoft.com/office/drawing/2014/chart" uri="{C3380CC4-5D6E-409C-BE32-E72D297353CC}">
                <c16:uniqueId val="{00000005-258C-45DA-9295-EA9A3AA1868B}"/>
              </c:ext>
            </c:extLst>
          </c:dPt>
          <c:dPt>
            <c:idx val="9"/>
            <c:invertIfNegative val="0"/>
            <c:bubble3D val="0"/>
            <c:spPr>
              <a:solidFill>
                <a:srgbClr val="1C5C88"/>
              </a:solidFill>
              <a:ln>
                <a:noFill/>
              </a:ln>
              <a:effectLst/>
            </c:spPr>
            <c:extLst>
              <c:ext xmlns:c16="http://schemas.microsoft.com/office/drawing/2014/chart" uri="{C3380CC4-5D6E-409C-BE32-E72D297353CC}">
                <c16:uniqueId val="{00000007-258C-45DA-9295-EA9A3AA1868B}"/>
              </c:ext>
            </c:extLst>
          </c:dPt>
          <c:dPt>
            <c:idx val="12"/>
            <c:invertIfNegative val="0"/>
            <c:bubble3D val="0"/>
            <c:spPr>
              <a:solidFill>
                <a:srgbClr val="1C5C88"/>
              </a:solidFill>
              <a:ln>
                <a:noFill/>
              </a:ln>
              <a:effectLst/>
            </c:spPr>
            <c:extLst>
              <c:ext xmlns:c16="http://schemas.microsoft.com/office/drawing/2014/chart" uri="{C3380CC4-5D6E-409C-BE32-E72D297353CC}">
                <c16:uniqueId val="{00000009-258C-45DA-9295-EA9A3AA1868B}"/>
              </c:ext>
            </c:extLst>
          </c:dPt>
          <c:val>
            <c:numRef>
              <c:f>'For PPT'!$T$28:$AG$28</c:f>
              <c:numCache>
                <c:formatCode>_(* #,##0_);_(* \(#,##0\);_(* "-"??_);_(@_)</c:formatCode>
                <c:ptCount val="14"/>
                <c:pt idx="0">
                  <c:v>5000</c:v>
                </c:pt>
                <c:pt idx="1">
                  <c:v>0</c:v>
                </c:pt>
                <c:pt idx="3">
                  <c:v>4694.0692751862634</c:v>
                </c:pt>
                <c:pt idx="4">
                  <c:v>0</c:v>
                </c:pt>
                <c:pt idx="6">
                  <c:v>4423.0164243810896</c:v>
                </c:pt>
                <c:pt idx="7">
                  <c:v>0</c:v>
                </c:pt>
                <c:pt idx="9">
                  <c:v>5361.4599940460776</c:v>
                </c:pt>
                <c:pt idx="10">
                  <c:v>0</c:v>
                </c:pt>
                <c:pt idx="12">
                  <c:v>5776.6870965077396</c:v>
                </c:pt>
                <c:pt idx="13">
                  <c:v>0</c:v>
                </c:pt>
              </c:numCache>
            </c:numRef>
          </c:val>
          <c:extLst>
            <c:ext xmlns:c16="http://schemas.microsoft.com/office/drawing/2014/chart" uri="{C3380CC4-5D6E-409C-BE32-E72D297353CC}">
              <c16:uniqueId val="{0000000A-258C-45DA-9295-EA9A3AA1868B}"/>
            </c:ext>
          </c:extLst>
        </c:ser>
        <c:ser>
          <c:idx val="1"/>
          <c:order val="1"/>
          <c:tx>
            <c:strRef>
              <c:f>'For PPT'!$S$29</c:f>
              <c:strCache>
                <c:ptCount val="1"/>
                <c:pt idx="0">
                  <c:v>MV of SH assets</c:v>
                </c:pt>
              </c:strCache>
            </c:strRef>
          </c:tx>
          <c:spPr>
            <a:solidFill>
              <a:schemeClr val="tx2">
                <a:lumMod val="40000"/>
                <a:lumOff val="60000"/>
              </a:schemeClr>
            </a:solidFill>
            <a:ln>
              <a:noFill/>
            </a:ln>
            <a:effectLst/>
          </c:spPr>
          <c:invertIfNegative val="0"/>
          <c:val>
            <c:numRef>
              <c:f>'For PPT'!$T$29:$AG$29</c:f>
              <c:numCache>
                <c:formatCode>_(* #,##0_);_(* \(#,##0\);_(* "-"??_);_(@_)</c:formatCode>
                <c:ptCount val="14"/>
                <c:pt idx="0">
                  <c:v>500</c:v>
                </c:pt>
                <c:pt idx="1">
                  <c:v>0</c:v>
                </c:pt>
                <c:pt idx="3">
                  <c:v>500</c:v>
                </c:pt>
                <c:pt idx="4">
                  <c:v>0</c:v>
                </c:pt>
                <c:pt idx="6">
                  <c:v>500</c:v>
                </c:pt>
                <c:pt idx="7">
                  <c:v>0</c:v>
                </c:pt>
                <c:pt idx="9">
                  <c:v>500</c:v>
                </c:pt>
                <c:pt idx="10">
                  <c:v>0</c:v>
                </c:pt>
                <c:pt idx="12">
                  <c:v>500</c:v>
                </c:pt>
                <c:pt idx="13">
                  <c:v>0</c:v>
                </c:pt>
              </c:numCache>
            </c:numRef>
          </c:val>
          <c:extLst>
            <c:ext xmlns:c16="http://schemas.microsoft.com/office/drawing/2014/chart" uri="{C3380CC4-5D6E-409C-BE32-E72D297353CC}">
              <c16:uniqueId val="{0000000B-258C-45DA-9295-EA9A3AA1868B}"/>
            </c:ext>
          </c:extLst>
        </c:ser>
        <c:ser>
          <c:idx val="2"/>
          <c:order val="2"/>
          <c:tx>
            <c:strRef>
              <c:f>'For PPT'!$S$30</c:f>
              <c:strCache>
                <c:ptCount val="1"/>
                <c:pt idx="0">
                  <c:v>BEL</c:v>
                </c:pt>
              </c:strCache>
            </c:strRef>
          </c:tx>
          <c:spPr>
            <a:solidFill>
              <a:srgbClr val="2E75B6"/>
            </a:solidFill>
            <a:ln>
              <a:noFill/>
            </a:ln>
            <a:effectLst/>
          </c:spPr>
          <c:invertIfNegative val="0"/>
          <c:val>
            <c:numRef>
              <c:f>'For PPT'!$T$30:$AG$30</c:f>
              <c:numCache>
                <c:formatCode>_(* #,##0_);_(* \(#,##0\);_(* "-"??_);_(@_)</c:formatCode>
                <c:ptCount val="14"/>
                <c:pt idx="0">
                  <c:v>0</c:v>
                </c:pt>
                <c:pt idx="1">
                  <c:v>2250</c:v>
                </c:pt>
                <c:pt idx="3">
                  <c:v>0</c:v>
                </c:pt>
                <c:pt idx="4">
                  <c:v>1408.2207825558789</c:v>
                </c:pt>
                <c:pt idx="6">
                  <c:v>0</c:v>
                </c:pt>
                <c:pt idx="7">
                  <c:v>663.45246365716343</c:v>
                </c:pt>
                <c:pt idx="9">
                  <c:v>0</c:v>
                </c:pt>
                <c:pt idx="10">
                  <c:v>3056.0321966062638</c:v>
                </c:pt>
                <c:pt idx="12">
                  <c:v>0</c:v>
                </c:pt>
                <c:pt idx="13">
                  <c:v>3697.0797417649533</c:v>
                </c:pt>
              </c:numCache>
            </c:numRef>
          </c:val>
          <c:extLst>
            <c:ext xmlns:c16="http://schemas.microsoft.com/office/drawing/2014/chart" uri="{C3380CC4-5D6E-409C-BE32-E72D297353CC}">
              <c16:uniqueId val="{0000000C-258C-45DA-9295-EA9A3AA1868B}"/>
            </c:ext>
          </c:extLst>
        </c:ser>
        <c:ser>
          <c:idx val="3"/>
          <c:order val="3"/>
          <c:tx>
            <c:strRef>
              <c:f>'For PPT'!$S$31</c:f>
              <c:strCache>
                <c:ptCount val="1"/>
                <c:pt idx="0">
                  <c:v>Risk Margin</c:v>
                </c:pt>
              </c:strCache>
            </c:strRef>
          </c:tx>
          <c:spPr>
            <a:solidFill>
              <a:schemeClr val="accent2">
                <a:lumMod val="40000"/>
                <a:lumOff val="60000"/>
              </a:schemeClr>
            </a:solidFill>
            <a:ln>
              <a:noFill/>
            </a:ln>
            <a:effectLst/>
          </c:spPr>
          <c:invertIfNegative val="0"/>
          <c:val>
            <c:numRef>
              <c:f>'For PPT'!$T$31:$AG$31</c:f>
              <c:numCache>
                <c:formatCode>_(* #,##0_);_(* \(#,##0\);_(* "-"??_);_(@_)</c:formatCode>
                <c:ptCount val="14"/>
                <c:pt idx="0">
                  <c:v>0</c:v>
                </c:pt>
                <c:pt idx="1">
                  <c:v>275</c:v>
                </c:pt>
                <c:pt idx="3">
                  <c:v>0</c:v>
                </c:pt>
                <c:pt idx="4">
                  <c:v>328.58484926303845</c:v>
                </c:pt>
                <c:pt idx="6">
                  <c:v>0</c:v>
                </c:pt>
                <c:pt idx="7">
                  <c:v>375.95639607239264</c:v>
                </c:pt>
                <c:pt idx="9">
                  <c:v>0</c:v>
                </c:pt>
                <c:pt idx="10">
                  <c:v>230.54277974398138</c:v>
                </c:pt>
                <c:pt idx="12">
                  <c:v>0</c:v>
                </c:pt>
                <c:pt idx="13">
                  <c:v>207.96073547427864</c:v>
                </c:pt>
              </c:numCache>
            </c:numRef>
          </c:val>
          <c:extLst>
            <c:ext xmlns:c16="http://schemas.microsoft.com/office/drawing/2014/chart" uri="{C3380CC4-5D6E-409C-BE32-E72D297353CC}">
              <c16:uniqueId val="{0000000D-258C-45DA-9295-EA9A3AA1868B}"/>
            </c:ext>
          </c:extLst>
        </c:ser>
        <c:ser>
          <c:idx val="4"/>
          <c:order val="4"/>
          <c:tx>
            <c:strRef>
              <c:f>'For PPT'!$S$32</c:f>
              <c:strCache>
                <c:ptCount val="1"/>
                <c:pt idx="0">
                  <c:v>SCR - Market Risk</c:v>
                </c:pt>
              </c:strCache>
            </c:strRef>
          </c:tx>
          <c:spPr>
            <a:solidFill>
              <a:srgbClr val="FFE2B8">
                <a:lumMod val="25000"/>
              </a:srgbClr>
            </a:solidFill>
            <a:ln>
              <a:noFill/>
            </a:ln>
            <a:effectLst/>
          </c:spPr>
          <c:invertIfNegative val="0"/>
          <c:val>
            <c:numRef>
              <c:f>'For PPT'!$T$32:$AG$32</c:f>
              <c:numCache>
                <c:formatCode>_(* #,##0_);_(* \(#,##0\);_(* "-"??_);_(@_)</c:formatCode>
                <c:ptCount val="14"/>
                <c:pt idx="1">
                  <c:v>618.75</c:v>
                </c:pt>
                <c:pt idx="4">
                  <c:v>542.16500128401333</c:v>
                </c:pt>
                <c:pt idx="7">
                  <c:v>456.12356876429993</c:v>
                </c:pt>
                <c:pt idx="10">
                  <c:v>756.36796866005034</c:v>
                </c:pt>
                <c:pt idx="13">
                  <c:v>813.35754318828981</c:v>
                </c:pt>
              </c:numCache>
            </c:numRef>
          </c:val>
          <c:extLst>
            <c:ext xmlns:c16="http://schemas.microsoft.com/office/drawing/2014/chart" uri="{C3380CC4-5D6E-409C-BE32-E72D297353CC}">
              <c16:uniqueId val="{0000000E-258C-45DA-9295-EA9A3AA1868B}"/>
            </c:ext>
          </c:extLst>
        </c:ser>
        <c:ser>
          <c:idx val="5"/>
          <c:order val="5"/>
          <c:tx>
            <c:strRef>
              <c:f>'For PPT'!$S$33</c:f>
              <c:strCache>
                <c:ptCount val="1"/>
                <c:pt idx="0">
                  <c:v>SCR - Other Risk</c:v>
                </c:pt>
              </c:strCache>
            </c:strRef>
          </c:tx>
          <c:spPr>
            <a:solidFill>
              <a:srgbClr val="BF9000"/>
            </a:solidFill>
            <a:ln>
              <a:noFill/>
            </a:ln>
            <a:effectLst/>
          </c:spPr>
          <c:invertIfNegative val="0"/>
          <c:val>
            <c:numRef>
              <c:f>'For PPT'!$T$33:$AG$33</c:f>
              <c:numCache>
                <c:formatCode>_(* #,##0_);_(* \(#,##0\);_(* "-"??_);_(@_)</c:formatCode>
                <c:ptCount val="14"/>
                <c:pt idx="0">
                  <c:v>0</c:v>
                </c:pt>
                <c:pt idx="1">
                  <c:v>506.25</c:v>
                </c:pt>
                <c:pt idx="3">
                  <c:v>0</c:v>
                </c:pt>
                <c:pt idx="4">
                  <c:v>443.58954650510185</c:v>
                </c:pt>
                <c:pt idx="6">
                  <c:v>0</c:v>
                </c:pt>
                <c:pt idx="7">
                  <c:v>373.19201080715447</c:v>
                </c:pt>
                <c:pt idx="9">
                  <c:v>0</c:v>
                </c:pt>
                <c:pt idx="10">
                  <c:v>618.84651981276852</c:v>
                </c:pt>
                <c:pt idx="12">
                  <c:v>0</c:v>
                </c:pt>
                <c:pt idx="13">
                  <c:v>665.47435351769172</c:v>
                </c:pt>
              </c:numCache>
            </c:numRef>
          </c:val>
          <c:extLst>
            <c:ext xmlns:c16="http://schemas.microsoft.com/office/drawing/2014/chart" uri="{C3380CC4-5D6E-409C-BE32-E72D297353CC}">
              <c16:uniqueId val="{0000000F-258C-45DA-9295-EA9A3AA1868B}"/>
            </c:ext>
          </c:extLst>
        </c:ser>
        <c:ser>
          <c:idx val="6"/>
          <c:order val="6"/>
          <c:tx>
            <c:strRef>
              <c:f>'For PPT'!$S$34</c:f>
              <c:strCache>
                <c:ptCount val="1"/>
                <c:pt idx="0">
                  <c:v>Free Surplus</c:v>
                </c:pt>
              </c:strCache>
            </c:strRef>
          </c:tx>
          <c:spPr>
            <a:solidFill>
              <a:schemeClr val="accent2">
                <a:lumMod val="75000"/>
              </a:schemeClr>
            </a:solidFill>
            <a:ln>
              <a:noFill/>
            </a:ln>
            <a:effectLst/>
          </c:spPr>
          <c:invertIfNegative val="0"/>
          <c:val>
            <c:numRef>
              <c:f>'For PPT'!$T$34:$AG$34</c:f>
              <c:numCache>
                <c:formatCode>_(* #,##0_);_(* \(#,##0\);_(* "-"??_);_(@_)</c:formatCode>
                <c:ptCount val="14"/>
                <c:pt idx="0">
                  <c:v>0</c:v>
                </c:pt>
                <c:pt idx="1">
                  <c:v>1850</c:v>
                </c:pt>
                <c:pt idx="3">
                  <c:v>0</c:v>
                </c:pt>
                <c:pt idx="4">
                  <c:v>2471.5090955782312</c:v>
                </c:pt>
                <c:pt idx="6">
                  <c:v>0</c:v>
                </c:pt>
                <c:pt idx="7">
                  <c:v>3054.291985080079</c:v>
                </c:pt>
                <c:pt idx="9">
                  <c:v>0</c:v>
                </c:pt>
                <c:pt idx="10">
                  <c:v>1199.6705292230135</c:v>
                </c:pt>
                <c:pt idx="12">
                  <c:v>0</c:v>
                </c:pt>
                <c:pt idx="13">
                  <c:v>892.81472256252528</c:v>
                </c:pt>
              </c:numCache>
            </c:numRef>
          </c:val>
          <c:extLst>
            <c:ext xmlns:c16="http://schemas.microsoft.com/office/drawing/2014/chart" uri="{C3380CC4-5D6E-409C-BE32-E72D297353CC}">
              <c16:uniqueId val="{00000010-258C-45DA-9295-EA9A3AA1868B}"/>
            </c:ext>
          </c:extLst>
        </c:ser>
        <c:dLbls>
          <c:showLegendKey val="0"/>
          <c:showVal val="0"/>
          <c:showCatName val="0"/>
          <c:showSerName val="0"/>
          <c:showPercent val="0"/>
          <c:showBubbleSize val="0"/>
        </c:dLbls>
        <c:gapWidth val="30"/>
        <c:overlap val="100"/>
        <c:axId val="231728184"/>
        <c:axId val="231727008"/>
      </c:barChart>
      <c:catAx>
        <c:axId val="231728184"/>
        <c:scaling>
          <c:orientation val="minMax"/>
        </c:scaling>
        <c:delete val="1"/>
        <c:axPos val="b"/>
        <c:majorTickMark val="none"/>
        <c:minorTickMark val="none"/>
        <c:tickLblPos val="nextTo"/>
        <c:crossAx val="231727008"/>
        <c:crosses val="autoZero"/>
        <c:auto val="1"/>
        <c:lblAlgn val="ctr"/>
        <c:lblOffset val="100"/>
        <c:noMultiLvlLbl val="0"/>
      </c:catAx>
      <c:valAx>
        <c:axId val="231727008"/>
        <c:scaling>
          <c:orientation val="minMax"/>
        </c:scaling>
        <c:delete val="0"/>
        <c:axPos val="l"/>
        <c:numFmt formatCode="_(* #,##0_);_(* \(#,##0\);_(*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solidFill>
                <a:latin typeface="+mn-lt"/>
                <a:ea typeface="+mn-ea"/>
                <a:cs typeface="+mn-cs"/>
              </a:defRPr>
            </a:pPr>
            <a:endParaRPr lang="en-US"/>
          </a:p>
        </c:txPr>
        <c:crossAx val="231728184"/>
        <c:crosses val="autoZero"/>
        <c:crossBetween val="between"/>
        <c:majorUnit val="1000"/>
      </c:valAx>
      <c:spPr>
        <a:noFill/>
        <a:ln>
          <a:noFill/>
        </a:ln>
        <a:effectLst/>
      </c:spPr>
    </c:plotArea>
    <c:legend>
      <c:legendPos val="b"/>
      <c:layout>
        <c:manualLayout>
          <c:xMode val="edge"/>
          <c:yMode val="edge"/>
          <c:x val="2.670940170940171E-3"/>
          <c:y val="0.88133809662681051"/>
          <c:w val="0.9771731358099468"/>
          <c:h val="9.8551802158748897E-2"/>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dk1"/>
              </a:solidFill>
              <a:latin typeface="+mn-lt"/>
              <a:ea typeface="+mn-ea"/>
              <a:cs typeface="+mn-cs"/>
            </a:defRPr>
          </a:pPr>
          <a:endParaRPr lang="en-US"/>
        </a:p>
      </c:txPr>
    </c:legend>
    <c:plotVisOnly val="1"/>
    <c:dispBlanksAs val="gap"/>
    <c:showDLblsOverMax val="0"/>
  </c:chart>
  <c:spPr>
    <a:solidFill>
      <a:schemeClr val="lt1"/>
    </a:solidFill>
    <a:ln w="12700" cap="flat" cmpd="sng" algn="ctr">
      <a:solidFill>
        <a:schemeClr val="dk1"/>
      </a:solidFill>
      <a:prstDash val="solid"/>
      <a:miter lim="800000"/>
    </a:ln>
    <a:effectLst/>
  </c:spPr>
  <c:txPr>
    <a:bodyPr/>
    <a:lstStyle/>
    <a:p>
      <a:pPr>
        <a:defRPr>
          <a:solidFill>
            <a:schemeClr val="dk1"/>
          </a:solidFill>
          <a:latin typeface="+mn-lt"/>
          <a:ea typeface="+mn-ea"/>
          <a:cs typeface="+mn-cs"/>
        </a:defRPr>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dk1"/>
                </a:solidFill>
                <a:latin typeface="+mn-lt"/>
                <a:ea typeface="+mn-ea"/>
                <a:cs typeface="+mn-cs"/>
              </a:defRPr>
            </a:pPr>
            <a:r>
              <a:rPr lang="en-US" sz="1400" b="0" i="0" baseline="0">
                <a:effectLst/>
              </a:rPr>
              <a:t>With Derivatives (FRA)</a:t>
            </a:r>
            <a:endParaRPr lang="en-US" sz="1400">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dk1"/>
              </a:solidFill>
              <a:latin typeface="+mn-lt"/>
              <a:ea typeface="+mn-ea"/>
              <a:cs typeface="+mn-cs"/>
            </a:defRPr>
          </a:pPr>
          <a:endParaRPr lang="en-US"/>
        </a:p>
      </c:txPr>
    </c:title>
    <c:autoTitleDeleted val="0"/>
    <c:plotArea>
      <c:layout>
        <c:manualLayout>
          <c:layoutTarget val="inner"/>
          <c:xMode val="edge"/>
          <c:yMode val="edge"/>
          <c:x val="8.3691701998788615E-2"/>
          <c:y val="0.11503444881889764"/>
          <c:w val="0.89178275792449024"/>
          <c:h val="0.7390277170214834"/>
        </c:manualLayout>
      </c:layout>
      <c:barChart>
        <c:barDir val="col"/>
        <c:grouping val="stacked"/>
        <c:varyColors val="0"/>
        <c:ser>
          <c:idx val="0"/>
          <c:order val="0"/>
          <c:tx>
            <c:strRef>
              <c:f>'For PPT'!$B$28</c:f>
              <c:strCache>
                <c:ptCount val="1"/>
                <c:pt idx="0">
                  <c:v>MV of PH assets</c:v>
                </c:pt>
              </c:strCache>
            </c:strRef>
          </c:tx>
          <c:spPr>
            <a:solidFill>
              <a:srgbClr val="1C5C88"/>
            </a:solidFill>
            <a:ln>
              <a:noFill/>
            </a:ln>
            <a:effectLst/>
          </c:spPr>
          <c:invertIfNegative val="0"/>
          <c:dPt>
            <c:idx val="0"/>
            <c:invertIfNegative val="0"/>
            <c:bubble3D val="0"/>
            <c:spPr>
              <a:solidFill>
                <a:srgbClr val="1C5C88"/>
              </a:solidFill>
              <a:ln>
                <a:noFill/>
              </a:ln>
              <a:effectLst/>
            </c:spPr>
            <c:extLst>
              <c:ext xmlns:c16="http://schemas.microsoft.com/office/drawing/2014/chart" uri="{C3380CC4-5D6E-409C-BE32-E72D297353CC}">
                <c16:uniqueId val="{00000001-F676-4A64-8913-9CFC6DB4A85C}"/>
              </c:ext>
            </c:extLst>
          </c:dPt>
          <c:dPt>
            <c:idx val="3"/>
            <c:invertIfNegative val="0"/>
            <c:bubble3D val="0"/>
            <c:spPr>
              <a:solidFill>
                <a:srgbClr val="1C5C88"/>
              </a:solidFill>
              <a:ln>
                <a:noFill/>
              </a:ln>
              <a:effectLst/>
            </c:spPr>
            <c:extLst>
              <c:ext xmlns:c16="http://schemas.microsoft.com/office/drawing/2014/chart" uri="{C3380CC4-5D6E-409C-BE32-E72D297353CC}">
                <c16:uniqueId val="{00000003-F676-4A64-8913-9CFC6DB4A85C}"/>
              </c:ext>
            </c:extLst>
          </c:dPt>
          <c:dPt>
            <c:idx val="6"/>
            <c:invertIfNegative val="0"/>
            <c:bubble3D val="0"/>
            <c:spPr>
              <a:solidFill>
                <a:srgbClr val="1C5C88"/>
              </a:solidFill>
              <a:ln>
                <a:noFill/>
              </a:ln>
              <a:effectLst/>
            </c:spPr>
            <c:extLst>
              <c:ext xmlns:c16="http://schemas.microsoft.com/office/drawing/2014/chart" uri="{C3380CC4-5D6E-409C-BE32-E72D297353CC}">
                <c16:uniqueId val="{00000005-F676-4A64-8913-9CFC6DB4A85C}"/>
              </c:ext>
            </c:extLst>
          </c:dPt>
          <c:dPt>
            <c:idx val="9"/>
            <c:invertIfNegative val="0"/>
            <c:bubble3D val="0"/>
            <c:spPr>
              <a:solidFill>
                <a:srgbClr val="1C5C88"/>
              </a:solidFill>
              <a:ln>
                <a:noFill/>
              </a:ln>
              <a:effectLst/>
            </c:spPr>
            <c:extLst>
              <c:ext xmlns:c16="http://schemas.microsoft.com/office/drawing/2014/chart" uri="{C3380CC4-5D6E-409C-BE32-E72D297353CC}">
                <c16:uniqueId val="{00000007-F676-4A64-8913-9CFC6DB4A85C}"/>
              </c:ext>
            </c:extLst>
          </c:dPt>
          <c:dPt>
            <c:idx val="12"/>
            <c:invertIfNegative val="0"/>
            <c:bubble3D val="0"/>
            <c:spPr>
              <a:solidFill>
                <a:srgbClr val="1C5C88"/>
              </a:solidFill>
              <a:ln>
                <a:noFill/>
              </a:ln>
              <a:effectLst/>
            </c:spPr>
            <c:extLst>
              <c:ext xmlns:c16="http://schemas.microsoft.com/office/drawing/2014/chart" uri="{C3380CC4-5D6E-409C-BE32-E72D297353CC}">
                <c16:uniqueId val="{00000009-F676-4A64-8913-9CFC6DB4A85C}"/>
              </c:ext>
            </c:extLst>
          </c:dPt>
          <c:val>
            <c:numRef>
              <c:f>'For PPT'!$C$28:$P$28</c:f>
              <c:numCache>
                <c:formatCode>_(* #,##0_);_(* \(#,##0\);_(* "-"??_);_(@_)</c:formatCode>
                <c:ptCount val="14"/>
                <c:pt idx="0">
                  <c:v>5000</c:v>
                </c:pt>
                <c:pt idx="1">
                  <c:v>0</c:v>
                </c:pt>
                <c:pt idx="3">
                  <c:v>4156.6917818049487</c:v>
                </c:pt>
                <c:pt idx="4">
                  <c:v>0</c:v>
                </c:pt>
                <c:pt idx="6">
                  <c:v>3405.1973034847256</c:v>
                </c:pt>
                <c:pt idx="7">
                  <c:v>0</c:v>
                </c:pt>
                <c:pt idx="9">
                  <c:v>5812.0873654770703</c:v>
                </c:pt>
                <c:pt idx="10">
                  <c:v>0</c:v>
                </c:pt>
                <c:pt idx="12">
                  <c:v>6454.6399202252132</c:v>
                </c:pt>
                <c:pt idx="13">
                  <c:v>0</c:v>
                </c:pt>
              </c:numCache>
            </c:numRef>
          </c:val>
          <c:extLst>
            <c:ext xmlns:c16="http://schemas.microsoft.com/office/drawing/2014/chart" uri="{C3380CC4-5D6E-409C-BE32-E72D297353CC}">
              <c16:uniqueId val="{0000000A-F676-4A64-8913-9CFC6DB4A85C}"/>
            </c:ext>
          </c:extLst>
        </c:ser>
        <c:ser>
          <c:idx val="4"/>
          <c:order val="1"/>
          <c:tx>
            <c:strRef>
              <c:f>'For PPT'!$B$29</c:f>
              <c:strCache>
                <c:ptCount val="1"/>
                <c:pt idx="0">
                  <c:v>MV of SH assets</c:v>
                </c:pt>
              </c:strCache>
            </c:strRef>
          </c:tx>
          <c:spPr>
            <a:solidFill>
              <a:schemeClr val="tx2">
                <a:lumMod val="40000"/>
                <a:lumOff val="60000"/>
              </a:schemeClr>
            </a:solidFill>
            <a:ln>
              <a:noFill/>
            </a:ln>
            <a:effectLst/>
          </c:spPr>
          <c:invertIfNegative val="0"/>
          <c:val>
            <c:numRef>
              <c:f>'For PPT'!$C$29:$P$29</c:f>
              <c:numCache>
                <c:formatCode>_(* #,##0_);_(* \(#,##0\);_(* "-"??_);_(@_)</c:formatCode>
                <c:ptCount val="14"/>
                <c:pt idx="0">
                  <c:v>500</c:v>
                </c:pt>
                <c:pt idx="1">
                  <c:v>0</c:v>
                </c:pt>
                <c:pt idx="3">
                  <c:v>500</c:v>
                </c:pt>
                <c:pt idx="4">
                  <c:v>0</c:v>
                </c:pt>
                <c:pt idx="6">
                  <c:v>500</c:v>
                </c:pt>
                <c:pt idx="7">
                  <c:v>0</c:v>
                </c:pt>
                <c:pt idx="9">
                  <c:v>500</c:v>
                </c:pt>
                <c:pt idx="10">
                  <c:v>0</c:v>
                </c:pt>
                <c:pt idx="12">
                  <c:v>500</c:v>
                </c:pt>
                <c:pt idx="13">
                  <c:v>0</c:v>
                </c:pt>
              </c:numCache>
            </c:numRef>
          </c:val>
          <c:extLst>
            <c:ext xmlns:c16="http://schemas.microsoft.com/office/drawing/2014/chart" uri="{C3380CC4-5D6E-409C-BE32-E72D297353CC}">
              <c16:uniqueId val="{0000000B-F676-4A64-8913-9CFC6DB4A85C}"/>
            </c:ext>
          </c:extLst>
        </c:ser>
        <c:ser>
          <c:idx val="3"/>
          <c:order val="2"/>
          <c:tx>
            <c:strRef>
              <c:f>'For PPT'!$B$30</c:f>
              <c:strCache>
                <c:ptCount val="1"/>
                <c:pt idx="0">
                  <c:v>BEL</c:v>
                </c:pt>
              </c:strCache>
            </c:strRef>
          </c:tx>
          <c:spPr>
            <a:solidFill>
              <a:srgbClr val="2E75B6"/>
            </a:solidFill>
            <a:ln>
              <a:noFill/>
            </a:ln>
            <a:effectLst/>
          </c:spPr>
          <c:invertIfNegative val="0"/>
          <c:val>
            <c:numRef>
              <c:f>'For PPT'!$C$30:$P$30</c:f>
              <c:numCache>
                <c:formatCode>_(* #,##0_);_(* \(#,##0\);_(* "-"??_);_(@_)</c:formatCode>
                <c:ptCount val="14"/>
                <c:pt idx="0">
                  <c:v>0</c:v>
                </c:pt>
                <c:pt idx="1">
                  <c:v>2250</c:v>
                </c:pt>
                <c:pt idx="3">
                  <c:v>0</c:v>
                </c:pt>
                <c:pt idx="4">
                  <c:v>1408.2207825558789</c:v>
                </c:pt>
                <c:pt idx="6">
                  <c:v>0</c:v>
                </c:pt>
                <c:pt idx="7">
                  <c:v>663.45246365716343</c:v>
                </c:pt>
                <c:pt idx="9">
                  <c:v>0</c:v>
                </c:pt>
                <c:pt idx="10">
                  <c:v>3056.0321966062638</c:v>
                </c:pt>
                <c:pt idx="12">
                  <c:v>0</c:v>
                </c:pt>
                <c:pt idx="13">
                  <c:v>3697.0797417649533</c:v>
                </c:pt>
              </c:numCache>
            </c:numRef>
          </c:val>
          <c:extLst>
            <c:ext xmlns:c16="http://schemas.microsoft.com/office/drawing/2014/chart" uri="{C3380CC4-5D6E-409C-BE32-E72D297353CC}">
              <c16:uniqueId val="{0000000C-F676-4A64-8913-9CFC6DB4A85C}"/>
            </c:ext>
          </c:extLst>
        </c:ser>
        <c:ser>
          <c:idx val="1"/>
          <c:order val="3"/>
          <c:tx>
            <c:strRef>
              <c:f>'For PPT'!$B$31</c:f>
              <c:strCache>
                <c:ptCount val="1"/>
                <c:pt idx="0">
                  <c:v>Risk Margin</c:v>
                </c:pt>
              </c:strCache>
            </c:strRef>
          </c:tx>
          <c:spPr>
            <a:solidFill>
              <a:schemeClr val="accent2">
                <a:lumMod val="60000"/>
                <a:lumOff val="40000"/>
              </a:schemeClr>
            </a:solidFill>
            <a:ln>
              <a:noFill/>
            </a:ln>
            <a:effectLst/>
          </c:spPr>
          <c:invertIfNegative val="0"/>
          <c:val>
            <c:numRef>
              <c:f>'For PPT'!$C$31:$P$31</c:f>
              <c:numCache>
                <c:formatCode>_(* #,##0_);_(* \(#,##0\);_(* "-"??_);_(@_)</c:formatCode>
                <c:ptCount val="14"/>
                <c:pt idx="0">
                  <c:v>0</c:v>
                </c:pt>
                <c:pt idx="1">
                  <c:v>206.25</c:v>
                </c:pt>
                <c:pt idx="3">
                  <c:v>0</c:v>
                </c:pt>
                <c:pt idx="4">
                  <c:v>206.13532494368022</c:v>
                </c:pt>
                <c:pt idx="6">
                  <c:v>0</c:v>
                </c:pt>
                <c:pt idx="7">
                  <c:v>205.63086298706713</c:v>
                </c:pt>
                <c:pt idx="9">
                  <c:v>0</c:v>
                </c:pt>
                <c:pt idx="10">
                  <c:v>206.70413766531047</c:v>
                </c:pt>
                <c:pt idx="12">
                  <c:v>0</c:v>
                </c:pt>
                <c:pt idx="13">
                  <c:v>206.8170133845195</c:v>
                </c:pt>
              </c:numCache>
            </c:numRef>
          </c:val>
          <c:extLst>
            <c:ext xmlns:c16="http://schemas.microsoft.com/office/drawing/2014/chart" uri="{C3380CC4-5D6E-409C-BE32-E72D297353CC}">
              <c16:uniqueId val="{0000000D-F676-4A64-8913-9CFC6DB4A85C}"/>
            </c:ext>
          </c:extLst>
        </c:ser>
        <c:ser>
          <c:idx val="2"/>
          <c:order val="4"/>
          <c:tx>
            <c:strRef>
              <c:f>'For PPT'!$B$32</c:f>
              <c:strCache>
                <c:ptCount val="1"/>
                <c:pt idx="0">
                  <c:v>SCR - Market Risk</c:v>
                </c:pt>
              </c:strCache>
            </c:strRef>
          </c:tx>
          <c:spPr>
            <a:solidFill>
              <a:srgbClr val="FFE2B8">
                <a:lumMod val="25000"/>
              </a:srgbClr>
            </a:solidFill>
            <a:ln>
              <a:noFill/>
            </a:ln>
            <a:effectLst/>
          </c:spPr>
          <c:invertIfNegative val="0"/>
          <c:val>
            <c:numRef>
              <c:f>'For PPT'!$C$32:$P$32</c:f>
              <c:numCache>
                <c:formatCode>_(* #,##0.00_);_(* \(#,##0.00\);_(* "-"??_);_(@_)</c:formatCode>
                <c:ptCount val="14"/>
                <c:pt idx="0" formatCode="_(* #,##0_);_(* \(#,##0\);_(* &quot;-&quot;??_);_(@_)">
                  <c:v>0</c:v>
                </c:pt>
                <c:pt idx="1">
                  <c:v>154.6875</c:v>
                </c:pt>
                <c:pt idx="3" formatCode="_(* #,##0_);_(* \(#,##0\);_(* &quot;-&quot;??_);_(@_)">
                  <c:v>0</c:v>
                </c:pt>
                <c:pt idx="4">
                  <c:v>96.81517880071668</c:v>
                </c:pt>
                <c:pt idx="6" formatCode="_(* #,##0_);_(* \(#,##0\);_(* &quot;-&quot;??_);_(@_)">
                  <c:v>0</c:v>
                </c:pt>
                <c:pt idx="7">
                  <c:v>45.612356876429992</c:v>
                </c:pt>
                <c:pt idx="9" formatCode="_(* #,##0_);_(* \(#,##0\);_(* &quot;-&quot;??_);_(@_)">
                  <c:v>0</c:v>
                </c:pt>
                <c:pt idx="10">
                  <c:v>210.10221351668065</c:v>
                </c:pt>
                <c:pt idx="12" formatCode="_(* #,##0_);_(* \(#,##0\);_(* &quot;-&quot;??_);_(@_)">
                  <c:v>0</c:v>
                </c:pt>
                <c:pt idx="13">
                  <c:v>254.17423224634055</c:v>
                </c:pt>
              </c:numCache>
            </c:numRef>
          </c:val>
          <c:extLst>
            <c:ext xmlns:c16="http://schemas.microsoft.com/office/drawing/2014/chart" uri="{C3380CC4-5D6E-409C-BE32-E72D297353CC}">
              <c16:uniqueId val="{0000000E-F676-4A64-8913-9CFC6DB4A85C}"/>
            </c:ext>
          </c:extLst>
        </c:ser>
        <c:ser>
          <c:idx val="5"/>
          <c:order val="5"/>
          <c:tx>
            <c:strRef>
              <c:f>'For PPT'!$B$33</c:f>
              <c:strCache>
                <c:ptCount val="1"/>
                <c:pt idx="0">
                  <c:v>SCR - Other Risk</c:v>
                </c:pt>
              </c:strCache>
            </c:strRef>
          </c:tx>
          <c:spPr>
            <a:solidFill>
              <a:schemeClr val="accent4">
                <a:lumMod val="75000"/>
              </a:schemeClr>
            </a:solidFill>
            <a:ln>
              <a:noFill/>
            </a:ln>
            <a:effectLst/>
          </c:spPr>
          <c:invertIfNegative val="0"/>
          <c:val>
            <c:numRef>
              <c:f>'For PPT'!$C$33:$P$33</c:f>
              <c:numCache>
                <c:formatCode>_(* #,##0_);_(* \(#,##0\);_(* "-"??_);_(@_)</c:formatCode>
                <c:ptCount val="14"/>
                <c:pt idx="0">
                  <c:v>0</c:v>
                </c:pt>
                <c:pt idx="1">
                  <c:v>506.25</c:v>
                </c:pt>
                <c:pt idx="3">
                  <c:v>0</c:v>
                </c:pt>
                <c:pt idx="4">
                  <c:v>443.58954650510185</c:v>
                </c:pt>
                <c:pt idx="6">
                  <c:v>0</c:v>
                </c:pt>
                <c:pt idx="7">
                  <c:v>373.19201080715447</c:v>
                </c:pt>
                <c:pt idx="9">
                  <c:v>0</c:v>
                </c:pt>
                <c:pt idx="10">
                  <c:v>618.84651981276852</c:v>
                </c:pt>
                <c:pt idx="12">
                  <c:v>0</c:v>
                </c:pt>
                <c:pt idx="13">
                  <c:v>665.47435351769172</c:v>
                </c:pt>
              </c:numCache>
            </c:numRef>
          </c:val>
          <c:extLst>
            <c:ext xmlns:c16="http://schemas.microsoft.com/office/drawing/2014/chart" uri="{C3380CC4-5D6E-409C-BE32-E72D297353CC}">
              <c16:uniqueId val="{0000000F-F676-4A64-8913-9CFC6DB4A85C}"/>
            </c:ext>
          </c:extLst>
        </c:ser>
        <c:ser>
          <c:idx val="6"/>
          <c:order val="6"/>
          <c:tx>
            <c:strRef>
              <c:f>'For PPT'!$B$34</c:f>
              <c:strCache>
                <c:ptCount val="1"/>
                <c:pt idx="0">
                  <c:v>Free Surplus</c:v>
                </c:pt>
              </c:strCache>
            </c:strRef>
          </c:tx>
          <c:spPr>
            <a:solidFill>
              <a:schemeClr val="accent2">
                <a:lumMod val="75000"/>
              </a:schemeClr>
            </a:solidFill>
            <a:ln>
              <a:noFill/>
            </a:ln>
            <a:effectLst/>
          </c:spPr>
          <c:invertIfNegative val="0"/>
          <c:val>
            <c:numRef>
              <c:f>'For PPT'!$C$34:$P$34</c:f>
              <c:numCache>
                <c:formatCode>_(* #,##0_);_(* \(#,##0\);_(* "-"??_);_(@_)</c:formatCode>
                <c:ptCount val="14"/>
                <c:pt idx="0">
                  <c:v>0</c:v>
                </c:pt>
                <c:pt idx="1">
                  <c:v>2382.8125</c:v>
                </c:pt>
                <c:pt idx="3">
                  <c:v>0</c:v>
                </c:pt>
                <c:pt idx="4">
                  <c:v>2501.9309489995712</c:v>
                </c:pt>
                <c:pt idx="6">
                  <c:v>0</c:v>
                </c:pt>
                <c:pt idx="7">
                  <c:v>2617.3096091569105</c:v>
                </c:pt>
                <c:pt idx="9">
                  <c:v>0</c:v>
                </c:pt>
                <c:pt idx="10">
                  <c:v>2220.4022978760468</c:v>
                </c:pt>
                <c:pt idx="12">
                  <c:v>0</c:v>
                </c:pt>
                <c:pt idx="13">
                  <c:v>2131.0945793117089</c:v>
                </c:pt>
              </c:numCache>
            </c:numRef>
          </c:val>
          <c:extLst>
            <c:ext xmlns:c16="http://schemas.microsoft.com/office/drawing/2014/chart" uri="{C3380CC4-5D6E-409C-BE32-E72D297353CC}">
              <c16:uniqueId val="{00000010-F676-4A64-8913-9CFC6DB4A85C}"/>
            </c:ext>
          </c:extLst>
        </c:ser>
        <c:dLbls>
          <c:showLegendKey val="0"/>
          <c:showVal val="0"/>
          <c:showCatName val="0"/>
          <c:showSerName val="0"/>
          <c:showPercent val="0"/>
          <c:showBubbleSize val="0"/>
        </c:dLbls>
        <c:gapWidth val="30"/>
        <c:overlap val="100"/>
        <c:axId val="231727400"/>
        <c:axId val="231728576"/>
      </c:barChart>
      <c:catAx>
        <c:axId val="231727400"/>
        <c:scaling>
          <c:orientation val="minMax"/>
        </c:scaling>
        <c:delete val="1"/>
        <c:axPos val="b"/>
        <c:majorTickMark val="none"/>
        <c:minorTickMark val="none"/>
        <c:tickLblPos val="nextTo"/>
        <c:crossAx val="231728576"/>
        <c:crosses val="autoZero"/>
        <c:auto val="1"/>
        <c:lblAlgn val="ctr"/>
        <c:lblOffset val="100"/>
        <c:noMultiLvlLbl val="0"/>
      </c:catAx>
      <c:valAx>
        <c:axId val="231728576"/>
        <c:scaling>
          <c:orientation val="minMax"/>
          <c:max val="7000"/>
        </c:scaling>
        <c:delete val="0"/>
        <c:axPos val="l"/>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solidFill>
                <a:latin typeface="+mn-lt"/>
                <a:ea typeface="+mn-ea"/>
                <a:cs typeface="+mn-cs"/>
              </a:defRPr>
            </a:pPr>
            <a:endParaRPr lang="en-US"/>
          </a:p>
        </c:txPr>
        <c:crossAx val="231727400"/>
        <c:crosses val="autoZero"/>
        <c:crossBetween val="between"/>
        <c:majorUnit val="1000"/>
      </c:valAx>
      <c:spPr>
        <a:noFill/>
        <a:ln>
          <a:noFill/>
        </a:ln>
        <a:effectLst/>
      </c:spPr>
    </c:plotArea>
    <c:legend>
      <c:legendPos val="b"/>
      <c:layout>
        <c:manualLayout>
          <c:xMode val="edge"/>
          <c:yMode val="edge"/>
          <c:x val="4.6102109832424796E-3"/>
          <c:y val="0.87088831777972198"/>
          <c:w val="0.99052783666464772"/>
          <c:h val="0.12911157688022809"/>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dk1"/>
              </a:solidFill>
              <a:latin typeface="+mn-lt"/>
              <a:ea typeface="+mn-ea"/>
              <a:cs typeface="+mn-cs"/>
            </a:defRPr>
          </a:pPr>
          <a:endParaRPr lang="en-US"/>
        </a:p>
      </c:txPr>
    </c:legend>
    <c:plotVisOnly val="1"/>
    <c:dispBlanksAs val="gap"/>
    <c:showDLblsOverMax val="0"/>
  </c:chart>
  <c:spPr>
    <a:solidFill>
      <a:schemeClr val="lt1"/>
    </a:solidFill>
    <a:ln w="12700" cap="flat" cmpd="sng" algn="ctr">
      <a:solidFill>
        <a:schemeClr val="dk1"/>
      </a:solidFill>
      <a:prstDash val="solid"/>
      <a:miter lim="800000"/>
    </a:ln>
    <a:effectLst/>
  </c:spPr>
  <c:txPr>
    <a:bodyPr/>
    <a:lstStyle/>
    <a:p>
      <a:pPr>
        <a:defRPr>
          <a:solidFill>
            <a:schemeClr val="dk1"/>
          </a:solidFill>
          <a:latin typeface="+mn-lt"/>
          <a:ea typeface="+mn-ea"/>
          <a:cs typeface="+mn-cs"/>
        </a:defRPr>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dk1"/>
                </a:solidFill>
                <a:latin typeface="+mn-lt"/>
                <a:ea typeface="+mn-ea"/>
                <a:cs typeface="+mn-cs"/>
              </a:defRPr>
            </a:pPr>
            <a:r>
              <a:rPr lang="en-US" dirty="0"/>
              <a:t>Without Derivatives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dk1"/>
              </a:solidFill>
              <a:latin typeface="+mn-lt"/>
              <a:ea typeface="+mn-ea"/>
              <a:cs typeface="+mn-cs"/>
            </a:defRPr>
          </a:pPr>
          <a:endParaRPr lang="en-US"/>
        </a:p>
      </c:txPr>
    </c:title>
    <c:autoTitleDeleted val="0"/>
    <c:plotArea>
      <c:layout>
        <c:manualLayout>
          <c:layoutTarget val="inner"/>
          <c:xMode val="edge"/>
          <c:yMode val="edge"/>
          <c:x val="9.7233578975704948E-2"/>
          <c:y val="0.11994598765432099"/>
          <c:w val="0.88406983982771381"/>
          <c:h val="0.74164692087100226"/>
        </c:manualLayout>
      </c:layout>
      <c:barChart>
        <c:barDir val="col"/>
        <c:grouping val="stacked"/>
        <c:varyColors val="0"/>
        <c:ser>
          <c:idx val="0"/>
          <c:order val="0"/>
          <c:tx>
            <c:strRef>
              <c:f>'For PPT'!$S$17</c:f>
              <c:strCache>
                <c:ptCount val="1"/>
                <c:pt idx="0">
                  <c:v>MV of PH assets</c:v>
                </c:pt>
              </c:strCache>
            </c:strRef>
          </c:tx>
          <c:spPr>
            <a:solidFill>
              <a:srgbClr val="1C5C88"/>
            </a:solidFill>
            <a:ln>
              <a:noFill/>
            </a:ln>
            <a:effectLst/>
          </c:spPr>
          <c:invertIfNegative val="0"/>
          <c:val>
            <c:numRef>
              <c:f>'For PPT'!$T$17:$AG$17</c:f>
              <c:numCache>
                <c:formatCode>_(* #,##0_);_(* \(#,##0\);_(* "-"??_);_(@_)</c:formatCode>
                <c:ptCount val="14"/>
                <c:pt idx="0">
                  <c:v>5000</c:v>
                </c:pt>
                <c:pt idx="1">
                  <c:v>0</c:v>
                </c:pt>
                <c:pt idx="3">
                  <c:v>4694.0692751862634</c:v>
                </c:pt>
                <c:pt idx="4">
                  <c:v>0</c:v>
                </c:pt>
                <c:pt idx="6">
                  <c:v>4423.0164243810896</c:v>
                </c:pt>
                <c:pt idx="7">
                  <c:v>0</c:v>
                </c:pt>
                <c:pt idx="9">
                  <c:v>5361.4599940460776</c:v>
                </c:pt>
                <c:pt idx="10">
                  <c:v>0</c:v>
                </c:pt>
                <c:pt idx="12">
                  <c:v>5776.6870965077396</c:v>
                </c:pt>
                <c:pt idx="13">
                  <c:v>0</c:v>
                </c:pt>
              </c:numCache>
            </c:numRef>
          </c:val>
          <c:extLst>
            <c:ext xmlns:c16="http://schemas.microsoft.com/office/drawing/2014/chart" uri="{C3380CC4-5D6E-409C-BE32-E72D297353CC}">
              <c16:uniqueId val="{00000000-EE23-4462-A930-E69A6A33223E}"/>
            </c:ext>
          </c:extLst>
        </c:ser>
        <c:ser>
          <c:idx val="4"/>
          <c:order val="1"/>
          <c:tx>
            <c:strRef>
              <c:f>'For PPT'!$S$18</c:f>
              <c:strCache>
                <c:ptCount val="1"/>
                <c:pt idx="0">
                  <c:v>MV of SH assets</c:v>
                </c:pt>
              </c:strCache>
            </c:strRef>
          </c:tx>
          <c:spPr>
            <a:solidFill>
              <a:schemeClr val="tx2">
                <a:lumMod val="40000"/>
                <a:lumOff val="60000"/>
              </a:schemeClr>
            </a:solidFill>
            <a:ln>
              <a:noFill/>
            </a:ln>
            <a:effectLst/>
          </c:spPr>
          <c:invertIfNegative val="0"/>
          <c:val>
            <c:numRef>
              <c:f>'For PPT'!$T$18:$AG$18</c:f>
              <c:numCache>
                <c:formatCode>_(* #,##0_);_(* \(#,##0\);_(* "-"??_);_(@_)</c:formatCode>
                <c:ptCount val="14"/>
                <c:pt idx="0">
                  <c:v>500</c:v>
                </c:pt>
                <c:pt idx="1">
                  <c:v>0</c:v>
                </c:pt>
                <c:pt idx="3">
                  <c:v>500</c:v>
                </c:pt>
                <c:pt idx="4">
                  <c:v>0</c:v>
                </c:pt>
                <c:pt idx="6">
                  <c:v>500</c:v>
                </c:pt>
                <c:pt idx="7">
                  <c:v>0</c:v>
                </c:pt>
                <c:pt idx="9">
                  <c:v>500</c:v>
                </c:pt>
                <c:pt idx="10">
                  <c:v>0</c:v>
                </c:pt>
                <c:pt idx="12">
                  <c:v>500</c:v>
                </c:pt>
                <c:pt idx="13">
                  <c:v>0</c:v>
                </c:pt>
              </c:numCache>
            </c:numRef>
          </c:val>
          <c:extLst>
            <c:ext xmlns:c16="http://schemas.microsoft.com/office/drawing/2014/chart" uri="{C3380CC4-5D6E-409C-BE32-E72D297353CC}">
              <c16:uniqueId val="{00000001-EE23-4462-A930-E69A6A33223E}"/>
            </c:ext>
          </c:extLst>
        </c:ser>
        <c:ser>
          <c:idx val="3"/>
          <c:order val="2"/>
          <c:tx>
            <c:strRef>
              <c:f>'For PPT'!$S$19</c:f>
              <c:strCache>
                <c:ptCount val="1"/>
                <c:pt idx="0">
                  <c:v>BEL</c:v>
                </c:pt>
              </c:strCache>
            </c:strRef>
          </c:tx>
          <c:spPr>
            <a:solidFill>
              <a:srgbClr val="3281C8"/>
            </a:solidFill>
            <a:ln>
              <a:noFill/>
            </a:ln>
            <a:effectLst/>
          </c:spPr>
          <c:invertIfNegative val="0"/>
          <c:val>
            <c:numRef>
              <c:f>'For PPT'!$T$19:$AG$19</c:f>
              <c:numCache>
                <c:formatCode>_(* #,##0_);_(* \(#,##0\);_(* "-"??_);_(@_)</c:formatCode>
                <c:ptCount val="14"/>
                <c:pt idx="0">
                  <c:v>0</c:v>
                </c:pt>
                <c:pt idx="1">
                  <c:v>2250</c:v>
                </c:pt>
                <c:pt idx="3">
                  <c:v>0</c:v>
                </c:pt>
                <c:pt idx="4">
                  <c:v>1408.2207825558789</c:v>
                </c:pt>
                <c:pt idx="6">
                  <c:v>0</c:v>
                </c:pt>
                <c:pt idx="7">
                  <c:v>663.45246365716343</c:v>
                </c:pt>
                <c:pt idx="9">
                  <c:v>0</c:v>
                </c:pt>
                <c:pt idx="10">
                  <c:v>3056.0321966062638</c:v>
                </c:pt>
                <c:pt idx="12">
                  <c:v>0</c:v>
                </c:pt>
                <c:pt idx="13">
                  <c:v>3697.0797417649533</c:v>
                </c:pt>
              </c:numCache>
            </c:numRef>
          </c:val>
          <c:extLst>
            <c:ext xmlns:c16="http://schemas.microsoft.com/office/drawing/2014/chart" uri="{C3380CC4-5D6E-409C-BE32-E72D297353CC}">
              <c16:uniqueId val="{00000002-EE23-4462-A930-E69A6A33223E}"/>
            </c:ext>
          </c:extLst>
        </c:ser>
        <c:ser>
          <c:idx val="2"/>
          <c:order val="3"/>
          <c:tx>
            <c:strRef>
              <c:f>'For PPT'!$S$20</c:f>
              <c:strCache>
                <c:ptCount val="1"/>
                <c:pt idx="0">
                  <c:v>CRNHR</c:v>
                </c:pt>
              </c:strCache>
            </c:strRef>
          </c:tx>
          <c:spPr>
            <a:solidFill>
              <a:schemeClr val="accent2">
                <a:lumMod val="60000"/>
                <a:lumOff val="40000"/>
              </a:schemeClr>
            </a:solidFill>
            <a:ln>
              <a:noFill/>
            </a:ln>
            <a:effectLst/>
          </c:spPr>
          <c:invertIfNegative val="0"/>
          <c:val>
            <c:numRef>
              <c:f>'For PPT'!$T$20:$AG$20</c:f>
              <c:numCache>
                <c:formatCode>_(* #,##0_);_(* \(#,##0\);_(* "-"??_);_(@_)</c:formatCode>
                <c:ptCount val="14"/>
                <c:pt idx="0">
                  <c:v>0</c:v>
                </c:pt>
                <c:pt idx="1">
                  <c:v>275</c:v>
                </c:pt>
                <c:pt idx="3">
                  <c:v>0</c:v>
                </c:pt>
                <c:pt idx="4" formatCode="_(* #,##0.00_);_(* \(#,##0.00\);_(* &quot;-&quot;??_);_(@_)">
                  <c:v>328.58484926303845</c:v>
                </c:pt>
                <c:pt idx="6">
                  <c:v>0</c:v>
                </c:pt>
                <c:pt idx="7" formatCode="_(* #,##0.00_);_(* \(#,##0.00\);_(* &quot;-&quot;??_);_(@_)">
                  <c:v>375.95639607239264</c:v>
                </c:pt>
                <c:pt idx="9">
                  <c:v>0</c:v>
                </c:pt>
                <c:pt idx="10" formatCode="_(* #,##0.00_);_(* \(#,##0.00\);_(* &quot;-&quot;??_);_(@_)">
                  <c:v>230.54277974398138</c:v>
                </c:pt>
                <c:pt idx="12">
                  <c:v>0</c:v>
                </c:pt>
                <c:pt idx="13" formatCode="_(* #,##0.00_);_(* \(#,##0.00\);_(* &quot;-&quot;??_);_(@_)">
                  <c:v>207.96073547427864</c:v>
                </c:pt>
              </c:numCache>
            </c:numRef>
          </c:val>
          <c:extLst>
            <c:ext xmlns:c16="http://schemas.microsoft.com/office/drawing/2014/chart" uri="{C3380CC4-5D6E-409C-BE32-E72D297353CC}">
              <c16:uniqueId val="{00000003-EE23-4462-A930-E69A6A33223E}"/>
            </c:ext>
          </c:extLst>
        </c:ser>
        <c:ser>
          <c:idx val="1"/>
          <c:order val="4"/>
          <c:tx>
            <c:strRef>
              <c:f>'For PPT'!$S$21</c:f>
              <c:strCache>
                <c:ptCount val="1"/>
                <c:pt idx="0">
                  <c:v>EV</c:v>
                </c:pt>
              </c:strCache>
            </c:strRef>
          </c:tx>
          <c:spPr>
            <a:solidFill>
              <a:schemeClr val="accent2">
                <a:lumMod val="75000"/>
              </a:schemeClr>
            </a:solidFill>
            <a:ln>
              <a:noFill/>
            </a:ln>
            <a:effectLst/>
          </c:spPr>
          <c:invertIfNegative val="0"/>
          <c:val>
            <c:numRef>
              <c:f>'For PPT'!$T$21:$AG$21</c:f>
              <c:numCache>
                <c:formatCode>_(* #,##0_);_(* \(#,##0\);_(* "-"??_);_(@_)</c:formatCode>
                <c:ptCount val="14"/>
                <c:pt idx="0">
                  <c:v>0</c:v>
                </c:pt>
                <c:pt idx="1">
                  <c:v>2975</c:v>
                </c:pt>
                <c:pt idx="3">
                  <c:v>0</c:v>
                </c:pt>
                <c:pt idx="4">
                  <c:v>3457.263643367346</c:v>
                </c:pt>
                <c:pt idx="6">
                  <c:v>0</c:v>
                </c:pt>
                <c:pt idx="7">
                  <c:v>3883.6075646515337</c:v>
                </c:pt>
                <c:pt idx="9">
                  <c:v>0</c:v>
                </c:pt>
                <c:pt idx="10">
                  <c:v>2574.8850176958322</c:v>
                </c:pt>
                <c:pt idx="12">
                  <c:v>0</c:v>
                </c:pt>
                <c:pt idx="13">
                  <c:v>2371.6466192685075</c:v>
                </c:pt>
              </c:numCache>
            </c:numRef>
          </c:val>
          <c:extLst>
            <c:ext xmlns:c16="http://schemas.microsoft.com/office/drawing/2014/chart" uri="{C3380CC4-5D6E-409C-BE32-E72D297353CC}">
              <c16:uniqueId val="{00000004-EE23-4462-A930-E69A6A33223E}"/>
            </c:ext>
          </c:extLst>
        </c:ser>
        <c:dLbls>
          <c:showLegendKey val="0"/>
          <c:showVal val="0"/>
          <c:showCatName val="0"/>
          <c:showSerName val="0"/>
          <c:showPercent val="0"/>
          <c:showBubbleSize val="0"/>
        </c:dLbls>
        <c:gapWidth val="30"/>
        <c:overlap val="100"/>
        <c:axId val="231728968"/>
        <c:axId val="231726224"/>
      </c:barChart>
      <c:catAx>
        <c:axId val="231728968"/>
        <c:scaling>
          <c:orientation val="minMax"/>
        </c:scaling>
        <c:delete val="1"/>
        <c:axPos val="b"/>
        <c:majorTickMark val="none"/>
        <c:minorTickMark val="none"/>
        <c:tickLblPos val="nextTo"/>
        <c:crossAx val="231726224"/>
        <c:crosses val="autoZero"/>
        <c:auto val="1"/>
        <c:lblAlgn val="ctr"/>
        <c:lblOffset val="100"/>
        <c:noMultiLvlLbl val="0"/>
      </c:catAx>
      <c:valAx>
        <c:axId val="231726224"/>
        <c:scaling>
          <c:orientation val="minMax"/>
          <c:max val="7000"/>
        </c:scaling>
        <c:delete val="0"/>
        <c:axPos val="l"/>
        <c:majorGridlines>
          <c:spPr>
            <a:ln w="9525" cap="flat" cmpd="sng" algn="ctr">
              <a:noFill/>
              <a:round/>
            </a:ln>
            <a:effectLst/>
          </c:spPr>
        </c:majorGridlines>
        <c:numFmt formatCode="_(* #,##0_);_(* \(#,##0\);_(*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solidFill>
                <a:latin typeface="+mn-lt"/>
                <a:ea typeface="+mn-ea"/>
                <a:cs typeface="+mn-cs"/>
              </a:defRPr>
            </a:pPr>
            <a:endParaRPr lang="en-US"/>
          </a:p>
        </c:txPr>
        <c:crossAx val="231728968"/>
        <c:crosses val="autoZero"/>
        <c:crossBetween val="between"/>
        <c:majorUnit val="1000"/>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dk1"/>
              </a:solidFill>
              <a:latin typeface="+mn-lt"/>
              <a:ea typeface="+mn-ea"/>
              <a:cs typeface="+mn-cs"/>
            </a:defRPr>
          </a:pPr>
          <a:endParaRPr lang="en-US"/>
        </a:p>
      </c:txPr>
    </c:legend>
    <c:plotVisOnly val="1"/>
    <c:dispBlanksAs val="gap"/>
    <c:showDLblsOverMax val="0"/>
  </c:chart>
  <c:spPr>
    <a:solidFill>
      <a:schemeClr val="lt1"/>
    </a:solidFill>
    <a:ln w="12700" cap="flat" cmpd="sng" algn="ctr">
      <a:solidFill>
        <a:schemeClr val="dk1"/>
      </a:solidFill>
      <a:prstDash val="solid"/>
      <a:miter lim="800000"/>
    </a:ln>
    <a:effectLst/>
  </c:spPr>
  <c:txPr>
    <a:bodyPr/>
    <a:lstStyle/>
    <a:p>
      <a:pPr>
        <a:defRPr>
          <a:solidFill>
            <a:schemeClr val="dk1"/>
          </a:solidFill>
          <a:latin typeface="+mn-lt"/>
          <a:ea typeface="+mn-ea"/>
          <a:cs typeface="+mn-cs"/>
        </a:defRPr>
      </a:pPr>
      <a:endParaRPr lang="en-US"/>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dk1"/>
                </a:solidFill>
                <a:latin typeface="+mn-lt"/>
                <a:ea typeface="+mn-ea"/>
                <a:cs typeface="+mn-cs"/>
              </a:defRPr>
            </a:pPr>
            <a:r>
              <a:rPr lang="en-US"/>
              <a:t>With Derivatives (FRA)</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dk1"/>
              </a:solidFill>
              <a:latin typeface="+mn-lt"/>
              <a:ea typeface="+mn-ea"/>
              <a:cs typeface="+mn-cs"/>
            </a:defRPr>
          </a:pPr>
          <a:endParaRPr lang="en-US"/>
        </a:p>
      </c:txPr>
    </c:title>
    <c:autoTitleDeleted val="0"/>
    <c:plotArea>
      <c:layout>
        <c:manualLayout>
          <c:layoutTarget val="inner"/>
          <c:xMode val="edge"/>
          <c:yMode val="edge"/>
          <c:x val="9.1891698633824612E-2"/>
          <c:y val="0.12323989015261981"/>
          <c:w val="0.89195184736523303"/>
          <c:h val="0.73933939681150962"/>
        </c:manualLayout>
      </c:layout>
      <c:barChart>
        <c:barDir val="col"/>
        <c:grouping val="stacked"/>
        <c:varyColors val="0"/>
        <c:ser>
          <c:idx val="0"/>
          <c:order val="0"/>
          <c:tx>
            <c:strRef>
              <c:f>'For PPT'!$B$17</c:f>
              <c:strCache>
                <c:ptCount val="1"/>
                <c:pt idx="0">
                  <c:v>MV of PH assets</c:v>
                </c:pt>
              </c:strCache>
            </c:strRef>
          </c:tx>
          <c:spPr>
            <a:solidFill>
              <a:srgbClr val="1C5C88"/>
            </a:solidFill>
            <a:ln>
              <a:noFill/>
            </a:ln>
            <a:effectLst/>
          </c:spPr>
          <c:invertIfNegative val="0"/>
          <c:dPt>
            <c:idx val="0"/>
            <c:invertIfNegative val="0"/>
            <c:bubble3D val="0"/>
            <c:spPr>
              <a:solidFill>
                <a:srgbClr val="1C5C88"/>
              </a:solidFill>
              <a:ln>
                <a:noFill/>
              </a:ln>
              <a:effectLst/>
            </c:spPr>
            <c:extLst>
              <c:ext xmlns:c16="http://schemas.microsoft.com/office/drawing/2014/chart" uri="{C3380CC4-5D6E-409C-BE32-E72D297353CC}">
                <c16:uniqueId val="{00000001-2951-44B4-8F7D-701FD241E01C}"/>
              </c:ext>
            </c:extLst>
          </c:dPt>
          <c:dPt>
            <c:idx val="3"/>
            <c:invertIfNegative val="0"/>
            <c:bubble3D val="0"/>
            <c:spPr>
              <a:solidFill>
                <a:srgbClr val="1C5C88"/>
              </a:solidFill>
              <a:ln>
                <a:noFill/>
              </a:ln>
              <a:effectLst/>
            </c:spPr>
            <c:extLst>
              <c:ext xmlns:c16="http://schemas.microsoft.com/office/drawing/2014/chart" uri="{C3380CC4-5D6E-409C-BE32-E72D297353CC}">
                <c16:uniqueId val="{00000003-2951-44B4-8F7D-701FD241E01C}"/>
              </c:ext>
            </c:extLst>
          </c:dPt>
          <c:dPt>
            <c:idx val="6"/>
            <c:invertIfNegative val="0"/>
            <c:bubble3D val="0"/>
            <c:spPr>
              <a:solidFill>
                <a:srgbClr val="1C5C88"/>
              </a:solidFill>
              <a:ln>
                <a:noFill/>
              </a:ln>
              <a:effectLst/>
            </c:spPr>
            <c:extLst>
              <c:ext xmlns:c16="http://schemas.microsoft.com/office/drawing/2014/chart" uri="{C3380CC4-5D6E-409C-BE32-E72D297353CC}">
                <c16:uniqueId val="{00000005-2951-44B4-8F7D-701FD241E01C}"/>
              </c:ext>
            </c:extLst>
          </c:dPt>
          <c:dPt>
            <c:idx val="9"/>
            <c:invertIfNegative val="0"/>
            <c:bubble3D val="0"/>
            <c:spPr>
              <a:solidFill>
                <a:srgbClr val="1C5C88"/>
              </a:solidFill>
              <a:ln>
                <a:noFill/>
              </a:ln>
              <a:effectLst/>
            </c:spPr>
            <c:extLst>
              <c:ext xmlns:c16="http://schemas.microsoft.com/office/drawing/2014/chart" uri="{C3380CC4-5D6E-409C-BE32-E72D297353CC}">
                <c16:uniqueId val="{00000007-2951-44B4-8F7D-701FD241E01C}"/>
              </c:ext>
            </c:extLst>
          </c:dPt>
          <c:dPt>
            <c:idx val="12"/>
            <c:invertIfNegative val="0"/>
            <c:bubble3D val="0"/>
            <c:spPr>
              <a:solidFill>
                <a:srgbClr val="1C5C88"/>
              </a:solidFill>
              <a:ln>
                <a:noFill/>
              </a:ln>
              <a:effectLst/>
            </c:spPr>
            <c:extLst>
              <c:ext xmlns:c16="http://schemas.microsoft.com/office/drawing/2014/chart" uri="{C3380CC4-5D6E-409C-BE32-E72D297353CC}">
                <c16:uniqueId val="{00000009-2951-44B4-8F7D-701FD241E01C}"/>
              </c:ext>
            </c:extLst>
          </c:dPt>
          <c:val>
            <c:numRef>
              <c:f>'For PPT'!$C$17:$P$17</c:f>
              <c:numCache>
                <c:formatCode>_(* #,##0_);_(* \(#,##0\);_(* "-"??_);_(@_)</c:formatCode>
                <c:ptCount val="14"/>
                <c:pt idx="0">
                  <c:v>5000</c:v>
                </c:pt>
                <c:pt idx="1">
                  <c:v>0</c:v>
                </c:pt>
                <c:pt idx="3">
                  <c:v>4156.6917818049487</c:v>
                </c:pt>
                <c:pt idx="4">
                  <c:v>0</c:v>
                </c:pt>
                <c:pt idx="6">
                  <c:v>3405.1973034847256</c:v>
                </c:pt>
                <c:pt idx="7">
                  <c:v>0</c:v>
                </c:pt>
                <c:pt idx="9">
                  <c:v>5812.0873654770703</c:v>
                </c:pt>
                <c:pt idx="10">
                  <c:v>0</c:v>
                </c:pt>
                <c:pt idx="12">
                  <c:v>6454.6399202252132</c:v>
                </c:pt>
                <c:pt idx="13">
                  <c:v>0</c:v>
                </c:pt>
              </c:numCache>
            </c:numRef>
          </c:val>
          <c:extLst>
            <c:ext xmlns:c16="http://schemas.microsoft.com/office/drawing/2014/chart" uri="{C3380CC4-5D6E-409C-BE32-E72D297353CC}">
              <c16:uniqueId val="{0000000A-2951-44B4-8F7D-701FD241E01C}"/>
            </c:ext>
          </c:extLst>
        </c:ser>
        <c:ser>
          <c:idx val="4"/>
          <c:order val="1"/>
          <c:tx>
            <c:strRef>
              <c:f>'For PPT'!$B$18</c:f>
              <c:strCache>
                <c:ptCount val="1"/>
                <c:pt idx="0">
                  <c:v>MV of SH assets</c:v>
                </c:pt>
              </c:strCache>
            </c:strRef>
          </c:tx>
          <c:spPr>
            <a:solidFill>
              <a:schemeClr val="tx2">
                <a:lumMod val="40000"/>
                <a:lumOff val="60000"/>
              </a:schemeClr>
            </a:solidFill>
            <a:ln>
              <a:noFill/>
            </a:ln>
            <a:effectLst/>
          </c:spPr>
          <c:invertIfNegative val="0"/>
          <c:val>
            <c:numRef>
              <c:f>'For PPT'!$C$18:$P$18</c:f>
              <c:numCache>
                <c:formatCode>_(* #,##0_);_(* \(#,##0\);_(* "-"??_);_(@_)</c:formatCode>
                <c:ptCount val="14"/>
                <c:pt idx="0">
                  <c:v>500</c:v>
                </c:pt>
                <c:pt idx="1">
                  <c:v>0</c:v>
                </c:pt>
                <c:pt idx="3">
                  <c:v>500</c:v>
                </c:pt>
                <c:pt idx="4">
                  <c:v>0</c:v>
                </c:pt>
                <c:pt idx="6">
                  <c:v>500</c:v>
                </c:pt>
                <c:pt idx="7">
                  <c:v>0</c:v>
                </c:pt>
                <c:pt idx="9">
                  <c:v>500</c:v>
                </c:pt>
                <c:pt idx="10">
                  <c:v>0</c:v>
                </c:pt>
                <c:pt idx="12">
                  <c:v>500</c:v>
                </c:pt>
                <c:pt idx="13">
                  <c:v>0</c:v>
                </c:pt>
              </c:numCache>
            </c:numRef>
          </c:val>
          <c:extLst>
            <c:ext xmlns:c16="http://schemas.microsoft.com/office/drawing/2014/chart" uri="{C3380CC4-5D6E-409C-BE32-E72D297353CC}">
              <c16:uniqueId val="{0000000B-2951-44B4-8F7D-701FD241E01C}"/>
            </c:ext>
          </c:extLst>
        </c:ser>
        <c:ser>
          <c:idx val="3"/>
          <c:order val="2"/>
          <c:tx>
            <c:strRef>
              <c:f>'For PPT'!$B$19</c:f>
              <c:strCache>
                <c:ptCount val="1"/>
                <c:pt idx="0">
                  <c:v>BEL</c:v>
                </c:pt>
              </c:strCache>
            </c:strRef>
          </c:tx>
          <c:spPr>
            <a:solidFill>
              <a:srgbClr val="3281C8"/>
            </a:solidFill>
            <a:ln>
              <a:noFill/>
            </a:ln>
            <a:effectLst/>
          </c:spPr>
          <c:invertIfNegative val="0"/>
          <c:val>
            <c:numRef>
              <c:f>'For PPT'!$C$19:$P$19</c:f>
              <c:numCache>
                <c:formatCode>_(* #,##0_);_(* \(#,##0\);_(* "-"??_);_(@_)</c:formatCode>
                <c:ptCount val="14"/>
                <c:pt idx="0">
                  <c:v>0</c:v>
                </c:pt>
                <c:pt idx="1">
                  <c:v>2250</c:v>
                </c:pt>
                <c:pt idx="3">
                  <c:v>0</c:v>
                </c:pt>
                <c:pt idx="4">
                  <c:v>1408.2207825558789</c:v>
                </c:pt>
                <c:pt idx="6">
                  <c:v>0</c:v>
                </c:pt>
                <c:pt idx="7">
                  <c:v>663.45246365716343</c:v>
                </c:pt>
                <c:pt idx="9">
                  <c:v>0</c:v>
                </c:pt>
                <c:pt idx="10">
                  <c:v>3056.0321966062638</c:v>
                </c:pt>
                <c:pt idx="12">
                  <c:v>0</c:v>
                </c:pt>
                <c:pt idx="13">
                  <c:v>3697.0797417649533</c:v>
                </c:pt>
              </c:numCache>
            </c:numRef>
          </c:val>
          <c:extLst>
            <c:ext xmlns:c16="http://schemas.microsoft.com/office/drawing/2014/chart" uri="{C3380CC4-5D6E-409C-BE32-E72D297353CC}">
              <c16:uniqueId val="{0000000C-2951-44B4-8F7D-701FD241E01C}"/>
            </c:ext>
          </c:extLst>
        </c:ser>
        <c:ser>
          <c:idx val="2"/>
          <c:order val="3"/>
          <c:tx>
            <c:strRef>
              <c:f>'For PPT'!$B$20</c:f>
              <c:strCache>
                <c:ptCount val="1"/>
                <c:pt idx="0">
                  <c:v>CRNHR</c:v>
                </c:pt>
              </c:strCache>
            </c:strRef>
          </c:tx>
          <c:spPr>
            <a:solidFill>
              <a:schemeClr val="accent2">
                <a:lumMod val="60000"/>
                <a:lumOff val="40000"/>
              </a:schemeClr>
            </a:solidFill>
            <a:ln>
              <a:noFill/>
            </a:ln>
            <a:effectLst/>
          </c:spPr>
          <c:invertIfNegative val="0"/>
          <c:val>
            <c:numRef>
              <c:f>'For PPT'!$C$20:$P$20</c:f>
              <c:numCache>
                <c:formatCode>_(* #,##0_);_(* \(#,##0\);_(* "-"??_);_(@_)</c:formatCode>
                <c:ptCount val="14"/>
                <c:pt idx="0">
                  <c:v>0</c:v>
                </c:pt>
                <c:pt idx="1">
                  <c:v>206.25</c:v>
                </c:pt>
                <c:pt idx="3">
                  <c:v>0</c:v>
                </c:pt>
                <c:pt idx="4">
                  <c:v>206.13532494368022</c:v>
                </c:pt>
                <c:pt idx="6">
                  <c:v>0</c:v>
                </c:pt>
                <c:pt idx="7">
                  <c:v>205.63086298706713</c:v>
                </c:pt>
                <c:pt idx="9">
                  <c:v>0</c:v>
                </c:pt>
                <c:pt idx="10">
                  <c:v>206.70413766531047</c:v>
                </c:pt>
                <c:pt idx="12">
                  <c:v>0</c:v>
                </c:pt>
                <c:pt idx="13">
                  <c:v>206.8170133845195</c:v>
                </c:pt>
              </c:numCache>
            </c:numRef>
          </c:val>
          <c:extLst>
            <c:ext xmlns:c16="http://schemas.microsoft.com/office/drawing/2014/chart" uri="{C3380CC4-5D6E-409C-BE32-E72D297353CC}">
              <c16:uniqueId val="{0000000D-2951-44B4-8F7D-701FD241E01C}"/>
            </c:ext>
          </c:extLst>
        </c:ser>
        <c:ser>
          <c:idx val="1"/>
          <c:order val="4"/>
          <c:tx>
            <c:strRef>
              <c:f>'For PPT'!$B$21</c:f>
              <c:strCache>
                <c:ptCount val="1"/>
                <c:pt idx="0">
                  <c:v>EV</c:v>
                </c:pt>
              </c:strCache>
            </c:strRef>
          </c:tx>
          <c:spPr>
            <a:solidFill>
              <a:schemeClr val="accent2">
                <a:lumMod val="75000"/>
              </a:schemeClr>
            </a:solidFill>
            <a:ln>
              <a:noFill/>
            </a:ln>
            <a:effectLst/>
          </c:spPr>
          <c:invertIfNegative val="0"/>
          <c:val>
            <c:numRef>
              <c:f>'For PPT'!$C$21:$P$21</c:f>
              <c:numCache>
                <c:formatCode>_(* #,##0_);_(* \(#,##0\);_(* "-"??_);_(@_)</c:formatCode>
                <c:ptCount val="14"/>
                <c:pt idx="0">
                  <c:v>0</c:v>
                </c:pt>
                <c:pt idx="1">
                  <c:v>3043.75</c:v>
                </c:pt>
                <c:pt idx="3">
                  <c:v>0</c:v>
                </c:pt>
                <c:pt idx="4">
                  <c:v>3042.3356743053896</c:v>
                </c:pt>
                <c:pt idx="6">
                  <c:v>0</c:v>
                </c:pt>
                <c:pt idx="7">
                  <c:v>3036.1139768404951</c:v>
                </c:pt>
                <c:pt idx="9">
                  <c:v>0</c:v>
                </c:pt>
                <c:pt idx="10">
                  <c:v>3049.3510312054959</c:v>
                </c:pt>
                <c:pt idx="12">
                  <c:v>0</c:v>
                </c:pt>
                <c:pt idx="13">
                  <c:v>3050.7431650757403</c:v>
                </c:pt>
              </c:numCache>
            </c:numRef>
          </c:val>
          <c:extLst>
            <c:ext xmlns:c16="http://schemas.microsoft.com/office/drawing/2014/chart" uri="{C3380CC4-5D6E-409C-BE32-E72D297353CC}">
              <c16:uniqueId val="{0000000E-2951-44B4-8F7D-701FD241E01C}"/>
            </c:ext>
          </c:extLst>
        </c:ser>
        <c:dLbls>
          <c:showLegendKey val="0"/>
          <c:showVal val="0"/>
          <c:showCatName val="0"/>
          <c:showSerName val="0"/>
          <c:showPercent val="0"/>
          <c:showBubbleSize val="0"/>
        </c:dLbls>
        <c:gapWidth val="30"/>
        <c:overlap val="100"/>
        <c:axId val="231723088"/>
        <c:axId val="231722696"/>
      </c:barChart>
      <c:catAx>
        <c:axId val="231723088"/>
        <c:scaling>
          <c:orientation val="minMax"/>
        </c:scaling>
        <c:delete val="1"/>
        <c:axPos val="b"/>
        <c:majorTickMark val="none"/>
        <c:minorTickMark val="none"/>
        <c:tickLblPos val="nextTo"/>
        <c:crossAx val="231722696"/>
        <c:crosses val="autoZero"/>
        <c:auto val="1"/>
        <c:lblAlgn val="ctr"/>
        <c:lblOffset val="100"/>
        <c:noMultiLvlLbl val="0"/>
      </c:catAx>
      <c:valAx>
        <c:axId val="231722696"/>
        <c:scaling>
          <c:orientation val="minMax"/>
          <c:max val="7000"/>
        </c:scaling>
        <c:delete val="0"/>
        <c:axPos val="l"/>
        <c:majorGridlines>
          <c:spPr>
            <a:ln w="9525" cap="flat" cmpd="sng" algn="ctr">
              <a:noFill/>
              <a:round/>
            </a:ln>
            <a:effectLst/>
          </c:spPr>
        </c:majorGridlines>
        <c:numFmt formatCode="_(* #,##0_);_(* \(#,##0\);_(*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solidFill>
                <a:latin typeface="+mn-lt"/>
                <a:ea typeface="+mn-ea"/>
                <a:cs typeface="+mn-cs"/>
              </a:defRPr>
            </a:pPr>
            <a:endParaRPr lang="en-US"/>
          </a:p>
        </c:txPr>
        <c:crossAx val="231723088"/>
        <c:crosses val="autoZero"/>
        <c:crossBetween val="between"/>
        <c:majorUnit val="1000"/>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dk1"/>
              </a:solidFill>
              <a:latin typeface="+mn-lt"/>
              <a:ea typeface="+mn-ea"/>
              <a:cs typeface="+mn-cs"/>
            </a:defRPr>
          </a:pPr>
          <a:endParaRPr lang="en-US"/>
        </a:p>
      </c:txPr>
    </c:legend>
    <c:plotVisOnly val="1"/>
    <c:dispBlanksAs val="gap"/>
    <c:showDLblsOverMax val="0"/>
  </c:chart>
  <c:spPr>
    <a:solidFill>
      <a:schemeClr val="lt1"/>
    </a:solidFill>
    <a:ln w="12700" cap="flat" cmpd="sng" algn="ctr">
      <a:solidFill>
        <a:schemeClr val="dk1"/>
      </a:solidFill>
      <a:prstDash val="solid"/>
      <a:miter lim="800000"/>
    </a:ln>
    <a:effectLst/>
  </c:spPr>
  <c:txPr>
    <a:bodyPr/>
    <a:lstStyle/>
    <a:p>
      <a:pPr>
        <a:defRPr>
          <a:solidFill>
            <a:schemeClr val="dk1"/>
          </a:solidFill>
          <a:latin typeface="+mn-lt"/>
          <a:ea typeface="+mn-ea"/>
          <a:cs typeface="+mn-cs"/>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0.15915</cdr:x>
      <cdr:y>0.79014</cdr:y>
    </cdr:from>
    <cdr:to>
      <cdr:x>0.46042</cdr:x>
      <cdr:y>0.84917</cdr:y>
    </cdr:to>
    <cdr:sp macro="" textlink="">
      <cdr:nvSpPr>
        <cdr:cNvPr id="5" name="TextBox 1"/>
        <cdr:cNvSpPr txBox="1"/>
      </cdr:nvSpPr>
      <cdr:spPr>
        <a:xfrm xmlns:a="http://schemas.openxmlformats.org/drawingml/2006/main">
          <a:off x="890572" y="3127099"/>
          <a:ext cx="1685925" cy="233618"/>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IN" sz="1200" b="1" dirty="0"/>
            <a:t>Without</a:t>
          </a:r>
          <a:r>
            <a:rPr lang="en-IN" sz="1200" b="1" baseline="0" dirty="0"/>
            <a:t> Derivative</a:t>
          </a:r>
          <a:endParaRPr lang="en-IN" sz="1200" b="1" dirty="0"/>
        </a:p>
      </cdr:txBody>
    </cdr:sp>
  </cdr:relSizeAnchor>
  <cdr:relSizeAnchor xmlns:cdr="http://schemas.openxmlformats.org/drawingml/2006/chartDrawing">
    <cdr:from>
      <cdr:x>0.66406</cdr:x>
      <cdr:y>0.79167</cdr:y>
    </cdr:from>
    <cdr:to>
      <cdr:x>0.96533</cdr:x>
      <cdr:y>0.8507</cdr:y>
    </cdr:to>
    <cdr:sp macro="" textlink="">
      <cdr:nvSpPr>
        <cdr:cNvPr id="3" name="TextBox 1"/>
        <cdr:cNvSpPr txBox="1"/>
      </cdr:nvSpPr>
      <cdr:spPr>
        <a:xfrm xmlns:a="http://schemas.openxmlformats.org/drawingml/2006/main">
          <a:off x="3464351" y="2895600"/>
          <a:ext cx="1571711" cy="215908"/>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IN" sz="1200" b="1" dirty="0"/>
            <a:t>With</a:t>
          </a:r>
          <a:r>
            <a:rPr lang="en-IN" sz="1200" b="1" baseline="0" dirty="0"/>
            <a:t> Derivative (FRA)</a:t>
          </a:r>
          <a:endParaRPr lang="en-IN" sz="1200" b="1"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IN"/>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D7B2EFBB-0BCC-4A1D-9ED8-84B8867ABABE}" type="datetimeFigureOut">
              <a:rPr lang="en-IN" smtClean="0"/>
              <a:pPr/>
              <a:t>18/11/2021</a:t>
            </a:fld>
            <a:endParaRPr lang="en-IN"/>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r>
              <a:rPr lang="en-IN"/>
              <a:t>1</a:t>
            </a:r>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8203F371-8F35-4F90-9E77-40C93ED6257F}" type="slidenum">
              <a:rPr lang="en-IN" smtClean="0"/>
              <a:pPr/>
              <a:t>‹#›</a:t>
            </a:fld>
            <a:endParaRPr lang="en-IN"/>
          </a:p>
        </p:txBody>
      </p:sp>
    </p:spTree>
    <p:extLst>
      <p:ext uri="{BB962C8B-B14F-4D97-AF65-F5344CB8AC3E}">
        <p14:creationId xmlns:p14="http://schemas.microsoft.com/office/powerpoint/2010/main" val="3446217814"/>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D9D32B5A-112C-4AE6-875C-0ED6994DC26A}" type="datetimeFigureOut">
              <a:rPr lang="en-US" smtClean="0"/>
              <a:pPr/>
              <a:t>11/18/2021</a:t>
            </a:fld>
            <a:endParaRPr lang="en-US"/>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r>
              <a:rPr lang="en-US"/>
              <a:t>1</a:t>
            </a:r>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6963E7AC-6455-4A0F-B654-220C7D7B7B8D}" type="slidenum">
              <a:rPr lang="en-US" smtClean="0"/>
              <a:pPr/>
              <a:t>‹#›</a:t>
            </a:fld>
            <a:endParaRPr lang="en-US"/>
          </a:p>
        </p:txBody>
      </p:sp>
    </p:spTree>
    <p:extLst>
      <p:ext uri="{BB962C8B-B14F-4D97-AF65-F5344CB8AC3E}">
        <p14:creationId xmlns:p14="http://schemas.microsoft.com/office/powerpoint/2010/main" val="1735764443"/>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solidFill>
                  <a:prstClr val="black"/>
                </a:solidFill>
              </a:rPr>
              <a:pPr/>
              <a:t>2</a:t>
            </a:fld>
            <a:endParaRPr lang="en-US">
              <a:solidFill>
                <a:prstClr val="black"/>
              </a:solidFill>
            </a:endParaRPr>
          </a:p>
        </p:txBody>
      </p:sp>
      <p:sp>
        <p:nvSpPr>
          <p:cNvPr id="5" name="Footer Placeholder 4"/>
          <p:cNvSpPr>
            <a:spLocks noGrp="1"/>
          </p:cNvSpPr>
          <p:nvPr>
            <p:ph type="ftr" sz="quarter" idx="11"/>
          </p:nvPr>
        </p:nvSpPr>
        <p:spPr/>
        <p:txBody>
          <a:bodyPr/>
          <a:lstStyle/>
          <a:p>
            <a:r>
              <a:rPr lang="en-US">
                <a:solidFill>
                  <a:prstClr val="black"/>
                </a:solidFill>
              </a:rPr>
              <a:t>1</a:t>
            </a:r>
          </a:p>
        </p:txBody>
      </p:sp>
    </p:spTree>
    <p:extLst>
      <p:ext uri="{BB962C8B-B14F-4D97-AF65-F5344CB8AC3E}">
        <p14:creationId xmlns:p14="http://schemas.microsoft.com/office/powerpoint/2010/main" val="19683460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87E67B-EDD2-4168-AA70-E14BB5F3C46E}"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42675505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solidFill>
                  <a:prstClr val="black"/>
                </a:solidFill>
              </a:rPr>
              <a:pPr/>
              <a:t>12</a:t>
            </a:fld>
            <a:endParaRPr lang="en-US">
              <a:solidFill>
                <a:prstClr val="black"/>
              </a:solidFill>
            </a:endParaRPr>
          </a:p>
        </p:txBody>
      </p:sp>
      <p:sp>
        <p:nvSpPr>
          <p:cNvPr id="5" name="Footer Placeholder 4"/>
          <p:cNvSpPr>
            <a:spLocks noGrp="1"/>
          </p:cNvSpPr>
          <p:nvPr>
            <p:ph type="ftr" sz="quarter" idx="11"/>
          </p:nvPr>
        </p:nvSpPr>
        <p:spPr/>
        <p:txBody>
          <a:bodyPr/>
          <a:lstStyle/>
          <a:p>
            <a:r>
              <a:rPr lang="en-US">
                <a:solidFill>
                  <a:prstClr val="black"/>
                </a:solidFill>
              </a:rPr>
              <a:t>1</a:t>
            </a:r>
          </a:p>
        </p:txBody>
      </p:sp>
    </p:spTree>
    <p:extLst>
      <p:ext uri="{BB962C8B-B14F-4D97-AF65-F5344CB8AC3E}">
        <p14:creationId xmlns:p14="http://schemas.microsoft.com/office/powerpoint/2010/main" val="35985834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solidFill>
                  <a:prstClr val="black"/>
                </a:solidFill>
              </a:rPr>
              <a:pPr/>
              <a:t>13</a:t>
            </a:fld>
            <a:endParaRPr lang="en-US">
              <a:solidFill>
                <a:prstClr val="black"/>
              </a:solidFill>
            </a:endParaRPr>
          </a:p>
        </p:txBody>
      </p:sp>
      <p:sp>
        <p:nvSpPr>
          <p:cNvPr id="5" name="Footer Placeholder 4"/>
          <p:cNvSpPr>
            <a:spLocks noGrp="1"/>
          </p:cNvSpPr>
          <p:nvPr>
            <p:ph type="ftr" sz="quarter" idx="11"/>
          </p:nvPr>
        </p:nvSpPr>
        <p:spPr/>
        <p:txBody>
          <a:bodyPr/>
          <a:lstStyle/>
          <a:p>
            <a:r>
              <a:rPr lang="en-US">
                <a:solidFill>
                  <a:prstClr val="black"/>
                </a:solidFill>
              </a:rPr>
              <a:t>1</a:t>
            </a:r>
          </a:p>
        </p:txBody>
      </p:sp>
    </p:spTree>
    <p:extLst>
      <p:ext uri="{BB962C8B-B14F-4D97-AF65-F5344CB8AC3E}">
        <p14:creationId xmlns:p14="http://schemas.microsoft.com/office/powerpoint/2010/main" val="5729412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solidFill>
                  <a:prstClr val="black"/>
                </a:solidFill>
              </a:rPr>
              <a:pPr/>
              <a:t>14</a:t>
            </a:fld>
            <a:endParaRPr lang="en-US">
              <a:solidFill>
                <a:prstClr val="black"/>
              </a:solidFill>
            </a:endParaRPr>
          </a:p>
        </p:txBody>
      </p:sp>
      <p:sp>
        <p:nvSpPr>
          <p:cNvPr id="5" name="Footer Placeholder 4"/>
          <p:cNvSpPr>
            <a:spLocks noGrp="1"/>
          </p:cNvSpPr>
          <p:nvPr>
            <p:ph type="ftr" sz="quarter" idx="11"/>
          </p:nvPr>
        </p:nvSpPr>
        <p:spPr/>
        <p:txBody>
          <a:bodyPr/>
          <a:lstStyle/>
          <a:p>
            <a:r>
              <a:rPr lang="en-US">
                <a:solidFill>
                  <a:prstClr val="black"/>
                </a:solidFill>
              </a:rPr>
              <a:t>1</a:t>
            </a:r>
          </a:p>
        </p:txBody>
      </p:sp>
    </p:spTree>
    <p:extLst>
      <p:ext uri="{BB962C8B-B14F-4D97-AF65-F5344CB8AC3E}">
        <p14:creationId xmlns:p14="http://schemas.microsoft.com/office/powerpoint/2010/main" val="29419925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solidFill>
                  <a:prstClr val="black"/>
                </a:solidFill>
              </a:rPr>
              <a:pPr/>
              <a:t>15</a:t>
            </a:fld>
            <a:endParaRPr lang="en-US">
              <a:solidFill>
                <a:prstClr val="black"/>
              </a:solidFill>
            </a:endParaRPr>
          </a:p>
        </p:txBody>
      </p:sp>
      <p:sp>
        <p:nvSpPr>
          <p:cNvPr id="5" name="Footer Placeholder 4"/>
          <p:cNvSpPr>
            <a:spLocks noGrp="1"/>
          </p:cNvSpPr>
          <p:nvPr>
            <p:ph type="ftr" sz="quarter" idx="11"/>
          </p:nvPr>
        </p:nvSpPr>
        <p:spPr/>
        <p:txBody>
          <a:bodyPr/>
          <a:lstStyle/>
          <a:p>
            <a:r>
              <a:rPr lang="en-US">
                <a:solidFill>
                  <a:prstClr val="black"/>
                </a:solidFill>
              </a:rPr>
              <a:t>1</a:t>
            </a:r>
          </a:p>
        </p:txBody>
      </p:sp>
    </p:spTree>
    <p:extLst>
      <p:ext uri="{BB962C8B-B14F-4D97-AF65-F5344CB8AC3E}">
        <p14:creationId xmlns:p14="http://schemas.microsoft.com/office/powerpoint/2010/main" val="30676645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solidFill>
                  <a:prstClr val="black"/>
                </a:solidFill>
              </a:rPr>
              <a:pPr/>
              <a:t>16</a:t>
            </a:fld>
            <a:endParaRPr lang="en-US">
              <a:solidFill>
                <a:prstClr val="black"/>
              </a:solidFill>
            </a:endParaRPr>
          </a:p>
        </p:txBody>
      </p:sp>
      <p:sp>
        <p:nvSpPr>
          <p:cNvPr id="5" name="Footer Placeholder 4"/>
          <p:cNvSpPr>
            <a:spLocks noGrp="1"/>
          </p:cNvSpPr>
          <p:nvPr>
            <p:ph type="ftr" sz="quarter" idx="11"/>
          </p:nvPr>
        </p:nvSpPr>
        <p:spPr/>
        <p:txBody>
          <a:bodyPr/>
          <a:lstStyle/>
          <a:p>
            <a:r>
              <a:rPr lang="en-US">
                <a:solidFill>
                  <a:prstClr val="black"/>
                </a:solidFill>
              </a:rPr>
              <a:t>1</a:t>
            </a:r>
          </a:p>
        </p:txBody>
      </p:sp>
    </p:spTree>
    <p:extLst>
      <p:ext uri="{BB962C8B-B14F-4D97-AF65-F5344CB8AC3E}">
        <p14:creationId xmlns:p14="http://schemas.microsoft.com/office/powerpoint/2010/main" val="34460730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solidFill>
                  <a:prstClr val="black"/>
                </a:solidFill>
              </a:rPr>
              <a:pPr/>
              <a:t>17</a:t>
            </a:fld>
            <a:endParaRPr lang="en-US">
              <a:solidFill>
                <a:prstClr val="black"/>
              </a:solidFill>
            </a:endParaRPr>
          </a:p>
        </p:txBody>
      </p:sp>
      <p:sp>
        <p:nvSpPr>
          <p:cNvPr id="5" name="Footer Placeholder 4"/>
          <p:cNvSpPr>
            <a:spLocks noGrp="1"/>
          </p:cNvSpPr>
          <p:nvPr>
            <p:ph type="ftr" sz="quarter" idx="11"/>
          </p:nvPr>
        </p:nvSpPr>
        <p:spPr/>
        <p:txBody>
          <a:bodyPr/>
          <a:lstStyle/>
          <a:p>
            <a:r>
              <a:rPr lang="en-US">
                <a:solidFill>
                  <a:prstClr val="black"/>
                </a:solidFill>
              </a:rPr>
              <a:t>1</a:t>
            </a:r>
          </a:p>
        </p:txBody>
      </p:sp>
    </p:spTree>
    <p:extLst>
      <p:ext uri="{BB962C8B-B14F-4D97-AF65-F5344CB8AC3E}">
        <p14:creationId xmlns:p14="http://schemas.microsoft.com/office/powerpoint/2010/main" val="33715901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solidFill>
                  <a:prstClr val="black"/>
                </a:solidFill>
              </a:rPr>
              <a:pPr/>
              <a:t>3</a:t>
            </a:fld>
            <a:endParaRPr lang="en-US">
              <a:solidFill>
                <a:prstClr val="black"/>
              </a:solidFill>
            </a:endParaRPr>
          </a:p>
        </p:txBody>
      </p:sp>
      <p:sp>
        <p:nvSpPr>
          <p:cNvPr id="5" name="Footer Placeholder 4"/>
          <p:cNvSpPr>
            <a:spLocks noGrp="1"/>
          </p:cNvSpPr>
          <p:nvPr>
            <p:ph type="ftr" sz="quarter" idx="11"/>
          </p:nvPr>
        </p:nvSpPr>
        <p:spPr/>
        <p:txBody>
          <a:bodyPr/>
          <a:lstStyle/>
          <a:p>
            <a:r>
              <a:rPr lang="en-US">
                <a:solidFill>
                  <a:prstClr val="black"/>
                </a:solidFill>
              </a:rPr>
              <a:t>1</a:t>
            </a:r>
          </a:p>
        </p:txBody>
      </p:sp>
    </p:spTree>
    <p:extLst>
      <p:ext uri="{BB962C8B-B14F-4D97-AF65-F5344CB8AC3E}">
        <p14:creationId xmlns:p14="http://schemas.microsoft.com/office/powerpoint/2010/main" val="42004477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solidFill>
                  <a:prstClr val="black"/>
                </a:solidFill>
              </a:rPr>
              <a:pPr/>
              <a:t>4</a:t>
            </a:fld>
            <a:endParaRPr lang="en-US">
              <a:solidFill>
                <a:prstClr val="black"/>
              </a:solidFill>
            </a:endParaRPr>
          </a:p>
        </p:txBody>
      </p:sp>
      <p:sp>
        <p:nvSpPr>
          <p:cNvPr id="5" name="Footer Placeholder 4"/>
          <p:cNvSpPr>
            <a:spLocks noGrp="1"/>
          </p:cNvSpPr>
          <p:nvPr>
            <p:ph type="ftr" sz="quarter" idx="11"/>
          </p:nvPr>
        </p:nvSpPr>
        <p:spPr/>
        <p:txBody>
          <a:bodyPr/>
          <a:lstStyle/>
          <a:p>
            <a:r>
              <a:rPr lang="en-US">
                <a:solidFill>
                  <a:prstClr val="black"/>
                </a:solidFill>
              </a:rPr>
              <a:t>1</a:t>
            </a:r>
          </a:p>
        </p:txBody>
      </p:sp>
    </p:spTree>
    <p:extLst>
      <p:ext uri="{BB962C8B-B14F-4D97-AF65-F5344CB8AC3E}">
        <p14:creationId xmlns:p14="http://schemas.microsoft.com/office/powerpoint/2010/main" val="12293984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solidFill>
                  <a:prstClr val="black"/>
                </a:solidFill>
              </a:rPr>
              <a:pPr/>
              <a:t>5</a:t>
            </a:fld>
            <a:endParaRPr lang="en-US">
              <a:solidFill>
                <a:prstClr val="black"/>
              </a:solidFill>
            </a:endParaRPr>
          </a:p>
        </p:txBody>
      </p:sp>
      <p:sp>
        <p:nvSpPr>
          <p:cNvPr id="5" name="Footer Placeholder 4"/>
          <p:cNvSpPr>
            <a:spLocks noGrp="1"/>
          </p:cNvSpPr>
          <p:nvPr>
            <p:ph type="ftr" sz="quarter" idx="11"/>
          </p:nvPr>
        </p:nvSpPr>
        <p:spPr/>
        <p:txBody>
          <a:bodyPr/>
          <a:lstStyle/>
          <a:p>
            <a:r>
              <a:rPr lang="en-US">
                <a:solidFill>
                  <a:prstClr val="black"/>
                </a:solidFill>
              </a:rPr>
              <a:t>1</a:t>
            </a:r>
          </a:p>
        </p:txBody>
      </p:sp>
    </p:spTree>
    <p:extLst>
      <p:ext uri="{BB962C8B-B14F-4D97-AF65-F5344CB8AC3E}">
        <p14:creationId xmlns:p14="http://schemas.microsoft.com/office/powerpoint/2010/main" val="21355510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solidFill>
                  <a:prstClr val="black"/>
                </a:solidFill>
              </a:rPr>
              <a:pPr/>
              <a:t>6</a:t>
            </a:fld>
            <a:endParaRPr lang="en-US">
              <a:solidFill>
                <a:prstClr val="black"/>
              </a:solidFill>
            </a:endParaRPr>
          </a:p>
        </p:txBody>
      </p:sp>
      <p:sp>
        <p:nvSpPr>
          <p:cNvPr id="5" name="Footer Placeholder 4"/>
          <p:cNvSpPr>
            <a:spLocks noGrp="1"/>
          </p:cNvSpPr>
          <p:nvPr>
            <p:ph type="ftr" sz="quarter" idx="11"/>
          </p:nvPr>
        </p:nvSpPr>
        <p:spPr/>
        <p:txBody>
          <a:bodyPr/>
          <a:lstStyle/>
          <a:p>
            <a:r>
              <a:rPr lang="en-US">
                <a:solidFill>
                  <a:prstClr val="black"/>
                </a:solidFill>
              </a:rPr>
              <a:t>1</a:t>
            </a:r>
          </a:p>
        </p:txBody>
      </p:sp>
    </p:spTree>
    <p:extLst>
      <p:ext uri="{BB962C8B-B14F-4D97-AF65-F5344CB8AC3E}">
        <p14:creationId xmlns:p14="http://schemas.microsoft.com/office/powerpoint/2010/main" val="7592769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solidFill>
                  <a:prstClr val="black"/>
                </a:solidFill>
              </a:rPr>
              <a:pPr/>
              <a:t>7</a:t>
            </a:fld>
            <a:endParaRPr lang="en-US">
              <a:solidFill>
                <a:prstClr val="black"/>
              </a:solidFill>
            </a:endParaRPr>
          </a:p>
        </p:txBody>
      </p:sp>
      <p:sp>
        <p:nvSpPr>
          <p:cNvPr id="5" name="Footer Placeholder 4"/>
          <p:cNvSpPr>
            <a:spLocks noGrp="1"/>
          </p:cNvSpPr>
          <p:nvPr>
            <p:ph type="ftr" sz="quarter" idx="11"/>
          </p:nvPr>
        </p:nvSpPr>
        <p:spPr/>
        <p:txBody>
          <a:bodyPr/>
          <a:lstStyle/>
          <a:p>
            <a:r>
              <a:rPr lang="en-US">
                <a:solidFill>
                  <a:prstClr val="black"/>
                </a:solidFill>
              </a:rPr>
              <a:t>1</a:t>
            </a:r>
          </a:p>
        </p:txBody>
      </p:sp>
    </p:spTree>
    <p:extLst>
      <p:ext uri="{BB962C8B-B14F-4D97-AF65-F5344CB8AC3E}">
        <p14:creationId xmlns:p14="http://schemas.microsoft.com/office/powerpoint/2010/main" val="13611087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solidFill>
                  <a:prstClr val="black"/>
                </a:solidFill>
              </a:rPr>
              <a:pPr/>
              <a:t>8</a:t>
            </a:fld>
            <a:endParaRPr lang="en-US">
              <a:solidFill>
                <a:prstClr val="black"/>
              </a:solidFill>
            </a:endParaRPr>
          </a:p>
        </p:txBody>
      </p:sp>
      <p:sp>
        <p:nvSpPr>
          <p:cNvPr id="5" name="Footer Placeholder 4"/>
          <p:cNvSpPr>
            <a:spLocks noGrp="1"/>
          </p:cNvSpPr>
          <p:nvPr>
            <p:ph type="ftr" sz="quarter" idx="11"/>
          </p:nvPr>
        </p:nvSpPr>
        <p:spPr/>
        <p:txBody>
          <a:bodyPr/>
          <a:lstStyle/>
          <a:p>
            <a:r>
              <a:rPr lang="en-US">
                <a:solidFill>
                  <a:prstClr val="black"/>
                </a:solidFill>
              </a:rPr>
              <a:t>1</a:t>
            </a:r>
          </a:p>
        </p:txBody>
      </p:sp>
    </p:spTree>
    <p:extLst>
      <p:ext uri="{BB962C8B-B14F-4D97-AF65-F5344CB8AC3E}">
        <p14:creationId xmlns:p14="http://schemas.microsoft.com/office/powerpoint/2010/main" val="136349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solidFill>
                  <a:prstClr val="black"/>
                </a:solidFill>
              </a:rPr>
              <a:pPr/>
              <a:t>9</a:t>
            </a:fld>
            <a:endParaRPr lang="en-US">
              <a:solidFill>
                <a:prstClr val="black"/>
              </a:solidFill>
            </a:endParaRPr>
          </a:p>
        </p:txBody>
      </p:sp>
      <p:sp>
        <p:nvSpPr>
          <p:cNvPr id="5" name="Footer Placeholder 4"/>
          <p:cNvSpPr>
            <a:spLocks noGrp="1"/>
          </p:cNvSpPr>
          <p:nvPr>
            <p:ph type="ftr" sz="quarter" idx="11"/>
          </p:nvPr>
        </p:nvSpPr>
        <p:spPr/>
        <p:txBody>
          <a:bodyPr/>
          <a:lstStyle/>
          <a:p>
            <a:r>
              <a:rPr lang="en-US">
                <a:solidFill>
                  <a:prstClr val="black"/>
                </a:solidFill>
              </a:rPr>
              <a:t>1</a:t>
            </a:r>
          </a:p>
        </p:txBody>
      </p:sp>
    </p:spTree>
    <p:extLst>
      <p:ext uri="{BB962C8B-B14F-4D97-AF65-F5344CB8AC3E}">
        <p14:creationId xmlns:p14="http://schemas.microsoft.com/office/powerpoint/2010/main" val="32322409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solidFill>
                  <a:prstClr val="black"/>
                </a:solidFill>
              </a:rPr>
              <a:pPr/>
              <a:t>10</a:t>
            </a:fld>
            <a:endParaRPr lang="en-US">
              <a:solidFill>
                <a:prstClr val="black"/>
              </a:solidFill>
            </a:endParaRPr>
          </a:p>
        </p:txBody>
      </p:sp>
      <p:sp>
        <p:nvSpPr>
          <p:cNvPr id="5" name="Footer Placeholder 4"/>
          <p:cNvSpPr>
            <a:spLocks noGrp="1"/>
          </p:cNvSpPr>
          <p:nvPr>
            <p:ph type="ftr" sz="quarter" idx="11"/>
          </p:nvPr>
        </p:nvSpPr>
        <p:spPr/>
        <p:txBody>
          <a:bodyPr/>
          <a:lstStyle/>
          <a:p>
            <a:r>
              <a:rPr lang="en-US">
                <a:solidFill>
                  <a:prstClr val="black"/>
                </a:solidFill>
              </a:rPr>
              <a:t>1</a:t>
            </a:r>
          </a:p>
        </p:txBody>
      </p:sp>
    </p:spTree>
    <p:extLst>
      <p:ext uri="{BB962C8B-B14F-4D97-AF65-F5344CB8AC3E}">
        <p14:creationId xmlns:p14="http://schemas.microsoft.com/office/powerpoint/2010/main" val="28682438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A279DE1F-5E27-4B45-9D15-005F28CE4332}" type="slidenum">
              <a:rPr lang="en-GB"/>
              <a:pPr>
                <a:defRPr/>
              </a:pPr>
              <a:t>‹#›</a:t>
            </a:fld>
            <a:endParaRPr lang="en-GB"/>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F07DB10A-4F9C-4C66-B627-9278B70612DC}" type="datetime1">
              <a:rPr lang="en-US" smtClean="0">
                <a:solidFill>
                  <a:prstClr val="black">
                    <a:tint val="75000"/>
                  </a:prstClr>
                </a:solidFill>
              </a:rPr>
              <a:pPr>
                <a:defRPr/>
              </a:pPr>
              <a:t>11/18/2021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3F36AFA1-C1F8-419A-BBF5-F8583BFB2841}"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5507933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F1FE83CD-4C2D-4C2E-97BE-D4E91E7162E1}" type="datetime1">
              <a:rPr lang="en-US" smtClean="0">
                <a:solidFill>
                  <a:prstClr val="black">
                    <a:tint val="75000"/>
                  </a:prstClr>
                </a:solidFill>
              </a:rPr>
              <a:pPr>
                <a:defRPr/>
              </a:pPr>
              <a:t>11/18/2021</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419A5CF-0AEC-4F53-B039-B94FA72FCE6C}"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2050873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90E2E158-9EF0-4E2B-95FA-7EDD3627DEA5}" type="datetime1">
              <a:rPr lang="en-US" smtClean="0">
                <a:solidFill>
                  <a:prstClr val="black">
                    <a:tint val="75000"/>
                  </a:prstClr>
                </a:solidFill>
              </a:rPr>
              <a:pPr>
                <a:defRPr/>
              </a:pPr>
              <a:t>11/18/2021</a:t>
            </a:fld>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70C794BC-2D25-40F2-B383-71298689E3EC}"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8480732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BA0FC3DE-0C40-421F-BED5-CA7885F0051C}" type="datetime1">
              <a:rPr lang="en-US" smtClean="0">
                <a:solidFill>
                  <a:prstClr val="black">
                    <a:tint val="75000"/>
                  </a:prstClr>
                </a:solidFill>
              </a:rPr>
              <a:pPr>
                <a:defRPr/>
              </a:pPr>
              <a:t>11/18/2021</a:t>
            </a:fld>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805C9336-2D23-41D5-BAAB-D96AAEB3D541}"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5325993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D7B33DA8-1420-43B4-9A33-8F2BEEE6FAC3}" type="datetime1">
              <a:rPr lang="en-US" smtClean="0">
                <a:solidFill>
                  <a:prstClr val="black">
                    <a:tint val="75000"/>
                  </a:prstClr>
                </a:solidFill>
              </a:rPr>
              <a:pPr>
                <a:defRPr/>
              </a:pPr>
              <a:t>11/18/2021</a:t>
            </a:fld>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D9A6C0A9-4669-4256-9CDD-65687DEB465A}"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2484086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DBFC0D68-BC6A-4AB8-B220-FC057D1AB259}" type="datetime1">
              <a:rPr lang="en-US" smtClean="0">
                <a:solidFill>
                  <a:prstClr val="black">
                    <a:tint val="75000"/>
                  </a:prstClr>
                </a:solidFill>
              </a:rPr>
              <a:pPr>
                <a:defRPr/>
              </a:pPr>
              <a:t>11/18/2021</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9C8F56E9-CC14-4124-8825-CE0B3550B03C}"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0255717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172BE72A-9D79-4DE5-8EE9-13011D2D5645}" type="datetime1">
              <a:rPr lang="en-US" smtClean="0">
                <a:solidFill>
                  <a:prstClr val="black">
                    <a:tint val="75000"/>
                  </a:prstClr>
                </a:solidFill>
              </a:rPr>
              <a:pPr>
                <a:defRPr/>
              </a:pPr>
              <a:t>11/18/2021</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1256C46E-424B-4E5B-B196-1767EA77AE2C}"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0450057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901FA2AF-5738-411F-B6E5-81C8BB7900C4}" type="datetime1">
              <a:rPr lang="en-US" smtClean="0">
                <a:solidFill>
                  <a:prstClr val="black">
                    <a:tint val="75000"/>
                  </a:prstClr>
                </a:solidFill>
              </a:rPr>
              <a:pPr>
                <a:defRPr/>
              </a:pPr>
              <a:t>11/18/2021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3CC2C63A-BFF8-4296-A44A-4B8832375918}"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9064796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34B744D5-8239-45CF-AA55-88F254F2556A}" type="datetime1">
              <a:rPr lang="en-US" smtClean="0">
                <a:solidFill>
                  <a:prstClr val="black">
                    <a:tint val="75000"/>
                  </a:prstClr>
                </a:solidFill>
              </a:rPr>
              <a:pPr>
                <a:defRPr/>
              </a:pPr>
              <a:t>11/18/2021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6FE4346-7B7C-45FD-9025-6351E565022B}"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8165891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DC6B1B0A-5B1A-42ED-8553-CC172FEACD37}" type="datetime1">
              <a:rPr lang="en-US" smtClean="0">
                <a:solidFill>
                  <a:prstClr val="black">
                    <a:tint val="75000"/>
                  </a:prstClr>
                </a:solidFill>
              </a:rPr>
              <a:pPr>
                <a:defRPr/>
              </a:pPr>
              <a:t>11/18/2021</a:t>
            </a:fld>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68D699C4-8E1D-435C-A8B2-7A9BD679FDB9}"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8938374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A6321966-726A-4E9E-9E02-D49DCD2200A8}" type="slidenum">
              <a:rPr lang="en-GB"/>
              <a:pPr>
                <a:defRPr/>
              </a:pPr>
              <a:t>‹#›</a:t>
            </a:fld>
            <a:endParaRPr lang="en-GB"/>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cxnSp>
        <p:nvCxnSpPr>
          <p:cNvPr id="3" name="Straight Connector 2"/>
          <p:cNvCxnSpPr/>
          <p:nvPr userDrawn="1"/>
        </p:nvCxnSpPr>
        <p:spPr>
          <a:xfrm>
            <a:off x="0" y="609600"/>
            <a:ext cx="12192000" cy="1588"/>
          </a:xfrm>
          <a:prstGeom prst="line">
            <a:avLst/>
          </a:prstGeom>
          <a:ln w="44450"/>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DB0C2CB0-D769-470A-8F60-814681C553F3}" type="datetime1">
              <a:rPr lang="en-US" smtClean="0">
                <a:solidFill>
                  <a:prstClr val="black">
                    <a:tint val="75000"/>
                  </a:prstClr>
                </a:solidFill>
              </a:rPr>
              <a:pPr>
                <a:defRPr/>
              </a:pPr>
              <a:t>11/18/2021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3EA49BE8-9971-4B37-B35E-248EAB5180E1}"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211829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cxnSp>
        <p:nvCxnSpPr>
          <p:cNvPr id="3" name="Straight Connector 2"/>
          <p:cNvCxnSpPr/>
          <p:nvPr userDrawn="1"/>
        </p:nvCxnSpPr>
        <p:spPr>
          <a:xfrm>
            <a:off x="0" y="609600"/>
            <a:ext cx="12192000" cy="1588"/>
          </a:xfrm>
          <a:prstGeom prst="line">
            <a:avLst/>
          </a:prstGeom>
          <a:ln w="44450"/>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1395F505-943F-455B-BBDF-CEB7D424B41B}" type="datetime1">
              <a:rPr lang="en-US" smtClean="0">
                <a:solidFill>
                  <a:prstClr val="black">
                    <a:tint val="75000"/>
                  </a:prstClr>
                </a:solidFill>
              </a:rPr>
              <a:pPr>
                <a:defRPr/>
              </a:pPr>
              <a:t>11/18/2021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3EA49BE8-9971-4B37-B35E-248EAB5180E1}"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86227095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3_Custom Layout">
    <p:spTree>
      <p:nvGrpSpPr>
        <p:cNvPr id="1" name=""/>
        <p:cNvGrpSpPr/>
        <p:nvPr/>
      </p:nvGrpSpPr>
      <p:grpSpPr>
        <a:xfrm>
          <a:off x="0" y="0"/>
          <a:ext cx="0" cy="0"/>
          <a:chOff x="0" y="0"/>
          <a:chExt cx="0" cy="0"/>
        </a:xfrm>
      </p:grpSpPr>
      <p:cxnSp>
        <p:nvCxnSpPr>
          <p:cNvPr id="3" name="Straight Connector 2"/>
          <p:cNvCxnSpPr/>
          <p:nvPr userDrawn="1"/>
        </p:nvCxnSpPr>
        <p:spPr>
          <a:xfrm>
            <a:off x="0" y="609600"/>
            <a:ext cx="12192000" cy="1588"/>
          </a:xfrm>
          <a:prstGeom prst="line">
            <a:avLst/>
          </a:prstGeom>
          <a:ln w="44450"/>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17E3D89B-9C22-4C10-A5A7-01C5932EF353}" type="datetime1">
              <a:rPr lang="en-US" smtClean="0">
                <a:solidFill>
                  <a:prstClr val="black">
                    <a:tint val="75000"/>
                  </a:prstClr>
                </a:solidFill>
              </a:rPr>
              <a:pPr>
                <a:defRPr/>
              </a:pPr>
              <a:t>11/18/2021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txBox="1">
            <a:spLocks/>
          </p:cNvSpPr>
          <p:nvPr userDrawn="1"/>
        </p:nvSpPr>
        <p:spPr>
          <a:xfrm rot="10800000" flipV="1">
            <a:off x="11099548" y="6201626"/>
            <a:ext cx="1092451" cy="656375"/>
          </a:xfrm>
          <a:prstGeom prst="rtTriangle">
            <a:avLst/>
          </a:prstGeom>
          <a:solidFill>
            <a:schemeClr val="accent1"/>
          </a:solidFill>
        </p:spPr>
        <p:txBody>
          <a:bodyPr vert="horz" lIns="68580" tIns="34290" rIns="68580" bIns="34290" rtlCol="0" anchor="ctr"/>
          <a:lstStyle>
            <a:defPPr>
              <a:defRPr lang="en-US"/>
            </a:defPPr>
            <a:lvl1pPr marL="0" algn="r" defTabSz="914400" rtl="0" eaLnBrk="1" latinLnBrk="0" hangingPunct="1">
              <a:defRPr sz="24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73D5B3B-D994-4B35-956F-AECD8A8B3220}" type="slidenum">
              <a:rPr lang="en-US" sz="1800" smtClean="0">
                <a:solidFill>
                  <a:prstClr val="white"/>
                </a:solidFill>
              </a:rPr>
              <a:pPr/>
              <a:t>‹#›</a:t>
            </a:fld>
            <a:endParaRPr lang="en-US" sz="1800" dirty="0">
              <a:solidFill>
                <a:prstClr val="white"/>
              </a:solidFill>
            </a:endParaRPr>
          </a:p>
        </p:txBody>
      </p:sp>
    </p:spTree>
    <p:extLst>
      <p:ext uri="{BB962C8B-B14F-4D97-AF65-F5344CB8AC3E}">
        <p14:creationId xmlns:p14="http://schemas.microsoft.com/office/powerpoint/2010/main" val="25138620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BFA6E245-2043-4183-82FC-0A7BD6A0EBFD}" type="slidenum">
              <a:rPr lang="en-GB"/>
              <a:pPr>
                <a:defRPr/>
              </a:pPr>
              <a:t>‹#›</a:t>
            </a:fld>
            <a:endParaRPr lang="en-GB"/>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Rectangle 4"/>
          <p:cNvSpPr>
            <a:spLocks noGrp="1" noChangeArrowheads="1"/>
          </p:cNvSpPr>
          <p:nvPr>
            <p:ph type="dt" sz="half" idx="10"/>
          </p:nvPr>
        </p:nvSpPr>
        <p:spPr>
          <a:ln/>
        </p:spPr>
        <p:txBody>
          <a:bodyPr/>
          <a:lstStyle>
            <a:lvl1pPr>
              <a:defRPr/>
            </a:lvl1pPr>
          </a:lstStyle>
          <a:p>
            <a:pPr>
              <a:defRPr/>
            </a:pPr>
            <a:endParaRPr lang="en-GB"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GB" dirty="0"/>
          </a:p>
        </p:txBody>
      </p:sp>
      <p:sp>
        <p:nvSpPr>
          <p:cNvPr id="7" name="Rectangle 6"/>
          <p:cNvSpPr>
            <a:spLocks noGrp="1" noChangeArrowheads="1"/>
          </p:cNvSpPr>
          <p:nvPr>
            <p:ph type="sldNum" sz="quarter" idx="12"/>
          </p:nvPr>
        </p:nvSpPr>
        <p:spPr>
          <a:ln/>
        </p:spPr>
        <p:txBody>
          <a:bodyPr/>
          <a:lstStyle>
            <a:lvl1pPr>
              <a:defRPr/>
            </a:lvl1pPr>
          </a:lstStyle>
          <a:p>
            <a:pPr>
              <a:defRPr/>
            </a:pPr>
            <a:fld id="{93A73AEE-D506-4373-89E6-5210E2A754A0}" type="slidenum">
              <a:rPr lang="en-GB"/>
              <a:pPr>
                <a:defRPr/>
              </a:pPr>
              <a:t>‹#›</a:t>
            </a:fld>
            <a:endParaRPr lang="en-GB" dirty="0"/>
          </a:p>
        </p:txBody>
      </p:sp>
      <p:grpSp>
        <p:nvGrpSpPr>
          <p:cNvPr id="8" name="Group 10"/>
          <p:cNvGrpSpPr/>
          <p:nvPr userDrawn="1"/>
        </p:nvGrpSpPr>
        <p:grpSpPr>
          <a:xfrm>
            <a:off x="359371" y="228600"/>
            <a:ext cx="11832629" cy="1284827"/>
            <a:chOff x="269528" y="5496973"/>
            <a:chExt cx="8874472" cy="1284827"/>
          </a:xfrm>
        </p:grpSpPr>
        <p:pic>
          <p:nvPicPr>
            <p:cNvPr id="9" name="Picture 2"/>
            <p:cNvPicPr>
              <a:picLocks noChangeAspect="1" noChangeArrowheads="1"/>
            </p:cNvPicPr>
            <p:nvPr/>
          </p:nvPicPr>
          <p:blipFill>
            <a:blip r:embed="rId2" cstate="print"/>
            <a:srcRect/>
            <a:stretch>
              <a:fillRect/>
            </a:stretch>
          </p:blipFill>
          <p:spPr bwMode="auto">
            <a:xfrm>
              <a:off x="269528" y="5496973"/>
              <a:ext cx="1483072" cy="1284827"/>
            </a:xfrm>
            <a:prstGeom prst="rect">
              <a:avLst/>
            </a:prstGeom>
            <a:noFill/>
            <a:ln w="9525">
              <a:noFill/>
              <a:miter lim="800000"/>
              <a:headEnd/>
              <a:tailEnd/>
            </a:ln>
          </p:spPr>
        </p:pic>
        <p:sp>
          <p:nvSpPr>
            <p:cNvPr id="10" name="Rectangle 5"/>
            <p:cNvSpPr>
              <a:spLocks noChangeArrowheads="1"/>
            </p:cNvSpPr>
            <p:nvPr/>
          </p:nvSpPr>
          <p:spPr bwMode="auto">
            <a:xfrm rot="10800000" flipV="1">
              <a:off x="1752600" y="5820488"/>
              <a:ext cx="7391400"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a:ln>
                    <a:noFill/>
                  </a:ln>
                  <a:solidFill>
                    <a:srgbClr val="1F497D"/>
                  </a:solidFill>
                  <a:effectLst/>
                  <a:latin typeface="Bahamas" pitchFamily="34" charset="0"/>
                  <a:cs typeface="Times New Roman" pitchFamily="18" charset="0"/>
                </a:rPr>
                <a:t>Institute of Actuaries of India</a:t>
              </a:r>
              <a:endParaRPr kumimoji="0" lang="en-US" sz="4000" b="1" i="0" u="none" strike="noStrike" cap="none" normalizeH="0" baseline="0" dirty="0">
                <a:ln>
                  <a:noFill/>
                </a:ln>
                <a:solidFill>
                  <a:schemeClr val="tx1"/>
                </a:solidFill>
                <a:effectLst/>
                <a:latin typeface="Bahamas" pitchFamily="34" charset="0"/>
                <a:cs typeface="Times New Roman" pitchFamily="18" charset="0"/>
              </a:endParaRPr>
            </a:p>
          </p:txBody>
        </p:sp>
      </p:grpSp>
      <p:sp>
        <p:nvSpPr>
          <p:cNvPr id="11" name="Rectangle 10"/>
          <p:cNvSpPr/>
          <p:nvPr userDrawn="1"/>
        </p:nvSpPr>
        <p:spPr>
          <a:xfrm>
            <a:off x="0" y="2743201"/>
            <a:ext cx="12192000" cy="830997"/>
          </a:xfrm>
          <a:prstGeom prst="rect">
            <a:avLst/>
          </a:prstGeom>
        </p:spPr>
        <p:txBody>
          <a:bodyPr wrap="square">
            <a:spAutoFit/>
          </a:bodyPr>
          <a:lstStyle/>
          <a:p>
            <a:pPr algn="ctr">
              <a:buNone/>
            </a:pPr>
            <a:r>
              <a:rPr lang="en-US" sz="4800" b="1" dirty="0">
                <a:latin typeface="Garamond" pitchFamily="18" charset="0"/>
                <a:ea typeface="Verdana" pitchFamily="34" charset="0"/>
                <a:cs typeface="Verdana" pitchFamily="34" charset="0"/>
              </a:rPr>
              <a:t>Title</a:t>
            </a:r>
          </a:p>
        </p:txBody>
      </p:sp>
      <p:sp>
        <p:nvSpPr>
          <p:cNvPr id="12" name="Rectangle 11"/>
          <p:cNvSpPr/>
          <p:nvPr userDrawn="1"/>
        </p:nvSpPr>
        <p:spPr>
          <a:xfrm>
            <a:off x="0" y="3733800"/>
            <a:ext cx="12192000" cy="830997"/>
          </a:xfrm>
          <a:prstGeom prst="rect">
            <a:avLst/>
          </a:prstGeom>
        </p:spPr>
        <p:txBody>
          <a:bodyPr wrap="square">
            <a:spAutoFit/>
          </a:bodyPr>
          <a:lstStyle/>
          <a:p>
            <a:pPr algn="ctr">
              <a:buNone/>
            </a:pPr>
            <a:r>
              <a:rPr lang="en-US" sz="4800" b="1" dirty="0">
                <a:latin typeface="Garamond" pitchFamily="18" charset="0"/>
                <a:ea typeface="Verdana" pitchFamily="34" charset="0"/>
                <a:cs typeface="Verdana" pitchFamily="34" charset="0"/>
              </a:rPr>
              <a:t>By</a:t>
            </a: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2EF8FD5A-4369-451A-AE4B-9EB0FD82F618}" type="slidenum">
              <a:rPr lang="en-GB"/>
              <a:pPr>
                <a:defRPr/>
              </a:pPr>
              <a:t>‹#›</a:t>
            </a:fld>
            <a:endParaRPr lang="en-GB"/>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D629C963-6CA3-4910-ACAB-89103C5891B0}" type="slidenum">
              <a:rPr lang="en-GB"/>
              <a:pPr>
                <a:defRPr/>
              </a:pPr>
              <a:t>‹#›</a:t>
            </a:fld>
            <a:endParaRPr lang="en-GB"/>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9F86D2ED-9CEC-44E0-A4A1-8B730C7CB6FC}" type="datetime1">
              <a:rPr lang="en-US" smtClean="0">
                <a:solidFill>
                  <a:prstClr val="black">
                    <a:tint val="75000"/>
                  </a:prstClr>
                </a:solidFill>
              </a:rPr>
              <a:pPr>
                <a:defRPr/>
              </a:pPr>
              <a:t>11/18/2021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a:xfrm>
            <a:off x="623392" y="6381329"/>
            <a:ext cx="2844800" cy="365125"/>
          </a:xfrm>
        </p:spPr>
        <p:txBody>
          <a:bodyPr/>
          <a:lstStyle>
            <a:lvl1pPr>
              <a:defRPr/>
            </a:lvl1pPr>
          </a:lstStyle>
          <a:p>
            <a:pPr>
              <a:defRPr/>
            </a:pPr>
            <a:fld id="{D7701560-8BFA-4DFB-934D-E2E976B0E220}"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2786617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sz="3000">
                <a:solidFill>
                  <a:srgbClr val="0070C0"/>
                </a:solidFill>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a:defRPr sz="2000">
                <a:solidFill>
                  <a:schemeClr val="tx1"/>
                </a:solidFill>
                <a:latin typeface="Arial" pitchFamily="34" charset="0"/>
                <a:cs typeface="Arial" pitchFamily="34" charset="0"/>
              </a:defRPr>
            </a:lvl1pPr>
            <a:lvl2pPr>
              <a:defRPr sz="1800">
                <a:solidFill>
                  <a:schemeClr val="tx1"/>
                </a:solidFill>
                <a:latin typeface="Arial" pitchFamily="34" charset="0"/>
                <a:cs typeface="Arial" pitchFamily="34" charset="0"/>
              </a:defRPr>
            </a:lvl2pPr>
            <a:lvl3pPr>
              <a:defRPr sz="1700">
                <a:solidFill>
                  <a:schemeClr val="tx1"/>
                </a:solidFill>
                <a:latin typeface="Arial" pitchFamily="34" charset="0"/>
                <a:cs typeface="Arial" pitchFamily="34" charset="0"/>
              </a:defRPr>
            </a:lvl3pPr>
            <a:lvl4pPr>
              <a:defRPr sz="1600">
                <a:solidFill>
                  <a:schemeClr val="tx1"/>
                </a:solidFill>
                <a:latin typeface="Arial" pitchFamily="34" charset="0"/>
                <a:cs typeface="Arial" pitchFamily="34" charset="0"/>
              </a:defRPr>
            </a:lvl4pPr>
            <a:lvl5pPr>
              <a:defRPr sz="1500">
                <a:solidFill>
                  <a:schemeClr val="tx1"/>
                </a:solidFill>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37C564AD-25F2-40A5-B50B-9D732FACF813}" type="datetime1">
              <a:rPr lang="en-US" smtClean="0">
                <a:solidFill>
                  <a:prstClr val="black">
                    <a:tint val="75000"/>
                  </a:prstClr>
                </a:solidFill>
              </a:rPr>
              <a:pPr>
                <a:defRPr/>
              </a:pPr>
              <a:t>11/18/2021</a:t>
            </a:fld>
            <a:endParaRPr lang="en-US">
              <a:solidFill>
                <a:prstClr val="black">
                  <a:tint val="75000"/>
                </a:prstClr>
              </a:solidFill>
            </a:endParaRPr>
          </a:p>
        </p:txBody>
      </p:sp>
      <p:sp>
        <p:nvSpPr>
          <p:cNvPr id="6" name="Slide Number Placeholder 5"/>
          <p:cNvSpPr>
            <a:spLocks noGrp="1"/>
          </p:cNvSpPr>
          <p:nvPr>
            <p:ph type="sldNum" sz="quarter" idx="12"/>
          </p:nvPr>
        </p:nvSpPr>
        <p:spPr>
          <a:xfrm>
            <a:off x="4175787" y="6356351"/>
            <a:ext cx="2844800" cy="365125"/>
          </a:xfrm>
        </p:spPr>
        <p:txBody>
          <a:bodyPr/>
          <a:lstStyle>
            <a:lvl1pPr>
              <a:defRPr/>
            </a:lvl1pPr>
          </a:lstStyle>
          <a:p>
            <a:pPr>
              <a:defRPr/>
            </a:pPr>
            <a:fld id="{083B9ED0-8796-43ED-A4EA-5E1652EA1B84}"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0092862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17" Type="http://schemas.openxmlformats.org/officeDocument/2006/relationships/image" Target="../media/image2.jpeg"/><Relationship Id="rId2" Type="http://schemas.openxmlformats.org/officeDocument/2006/relationships/slideLayout" Target="../slideLayouts/slideLayout9.xml"/><Relationship Id="rId16" Type="http://schemas.openxmlformats.org/officeDocument/2006/relationships/theme" Target="../theme/theme2.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slideLayout" Target="../slideLayouts/slideLayout2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27" name="Rectangle 3"/>
          <p:cNvSpPr>
            <a:spLocks noGrp="1" noChangeArrowheads="1"/>
          </p:cNvSpPr>
          <p:nvPr>
            <p:ph type="body" idx="1"/>
          </p:nvPr>
        </p:nvSpPr>
        <p:spPr bwMode="auto">
          <a:xfrm>
            <a:off x="914400" y="1981200"/>
            <a:ext cx="10363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endParaRPr lang="en-US"/>
          </a:p>
        </p:txBody>
      </p:sp>
      <p:sp>
        <p:nvSpPr>
          <p:cNvPr id="1028"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defRPr>
            </a:lvl1pPr>
          </a:lstStyle>
          <a:p>
            <a:pPr>
              <a:defRPr/>
            </a:pPr>
            <a:endParaRPr lang="en-GB"/>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defRPr>
            </a:lvl1pPr>
          </a:lstStyle>
          <a:p>
            <a:pPr>
              <a:defRPr/>
            </a:pPr>
            <a:endParaRPr lang="en-GB"/>
          </a:p>
        </p:txBody>
      </p:sp>
      <p:sp>
        <p:nvSpPr>
          <p:cNvPr id="1030" name="Rectangle 6"/>
          <p:cNvSpPr>
            <a:spLocks noGrp="1" noChangeArrowheads="1"/>
          </p:cNvSpPr>
          <p:nvPr>
            <p:ph type="sldNum" sz="quarter" idx="4"/>
          </p:nvPr>
        </p:nvSpPr>
        <p:spPr bwMode="auto">
          <a:xfrm>
            <a:off x="87376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defRPr>
            </a:lvl1pPr>
          </a:lstStyle>
          <a:p>
            <a:pPr>
              <a:defRPr/>
            </a:pPr>
            <a:fld id="{B118C919-524D-4AE6-802D-F6FBC61D86FD}" type="slidenum">
              <a:rPr lang="en-GB"/>
              <a:pPr>
                <a:defRPr/>
              </a:pPr>
              <a:t>‹#›</a:t>
            </a:fld>
            <a:endParaRPr lang="en-GB"/>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6" r:id="rId5"/>
    <p:sldLayoutId id="2147483667" r:id="rId6"/>
    <p:sldLayoutId id="2147483672" r:id="rId7"/>
  </p:sldLayoutIdLst>
  <p:transition/>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7" cstate="print"/>
          <a:srcRect/>
          <a:stretch>
            <a:fillRect/>
          </a:stretch>
        </a:blip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051" name="Text Placeholder 2"/>
          <p:cNvSpPr>
            <a:spLocks noGrp="1"/>
          </p:cNvSpPr>
          <p:nvPr>
            <p:ph type="body" idx="1"/>
          </p:nvPr>
        </p:nvSpPr>
        <p:spPr bwMode="auto">
          <a:xfrm>
            <a:off x="609600" y="1600201"/>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2E923830-9283-4ADA-A579-310B552A1FEC}" type="datetime1">
              <a:rPr lang="en-US" smtClean="0">
                <a:solidFill>
                  <a:prstClr val="black">
                    <a:tint val="75000"/>
                  </a:prstClr>
                </a:solidFill>
              </a:rPr>
              <a:pPr>
                <a:defRPr/>
              </a:pPr>
              <a:t>11/18/2021</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32299E8E-0A2E-4503-BC6F-D75E908F25DB}"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150906063"/>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Lst>
  <p:hf hdr="0" ftr="0" dt="0"/>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chart" Target="../charts/chart3.xml"/><Relationship Id="rId5" Type="http://schemas.openxmlformats.org/officeDocument/2006/relationships/image" Target="../media/image8.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hemeOverride" Target="../theme/themeOverride4.xml"/><Relationship Id="rId4" Type="http://schemas.openxmlformats.org/officeDocument/2006/relationships/image" Target="../media/image6.jpeg"/></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chart" Target="../charts/chart5.xml"/><Relationship Id="rId4" Type="http://schemas.openxmlformats.org/officeDocument/2006/relationships/chart" Target="../charts/chart4.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chart" Target="../charts/chart7.xm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chart" Target="../charts/chart6.xml"/><Relationship Id="rId5" Type="http://schemas.openxmlformats.org/officeDocument/2006/relationships/image" Target="../media/image8.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chart" Target="../charts/chart9.xml"/><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chart" Target="../charts/chart8.xml"/><Relationship Id="rId5" Type="http://schemas.openxmlformats.org/officeDocument/2006/relationships/image" Target="../media/image8.pn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9.emf"/><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chart" Target="../charts/chart2.xm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chart" Target="../charts/chart1.xml"/><Relationship Id="rId5" Type="http://schemas.openxmlformats.org/officeDocument/2006/relationships/image" Target="../media/image8.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2000" r="-2000"/>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06000" y="3581400"/>
            <a:ext cx="1512291" cy="1523438"/>
          </a:xfrm>
          <a:prstGeom prst="rect">
            <a:avLst/>
          </a:prstGeom>
        </p:spPr>
      </p:pic>
      <p:sp>
        <p:nvSpPr>
          <p:cNvPr id="4" name="Rectangle 150"/>
          <p:cNvSpPr txBox="1">
            <a:spLocks noChangeArrowheads="1"/>
          </p:cNvSpPr>
          <p:nvPr/>
        </p:nvSpPr>
        <p:spPr>
          <a:xfrm>
            <a:off x="762000" y="3505200"/>
            <a:ext cx="9525000" cy="647700"/>
          </a:xfrm>
          <a:prstGeom prst="rect">
            <a:avLst/>
          </a:prstGeom>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s-UY" altLang="en-US" sz="2800" b="1" kern="0" dirty="0">
                <a:solidFill>
                  <a:schemeClr val="tx1"/>
                </a:solidFill>
              </a:rPr>
              <a:t>Use of </a:t>
            </a:r>
            <a:r>
              <a:rPr lang="es-UY" altLang="en-US" sz="2800" b="1" kern="0" dirty="0" err="1">
                <a:solidFill>
                  <a:schemeClr val="tx1"/>
                </a:solidFill>
              </a:rPr>
              <a:t>Derivatives</a:t>
            </a:r>
            <a:r>
              <a:rPr lang="es-UY" altLang="en-US" sz="2800" b="1" kern="0" dirty="0">
                <a:solidFill>
                  <a:schemeClr val="tx1"/>
                </a:solidFill>
              </a:rPr>
              <a:t> in ALM &amp; </a:t>
            </a:r>
            <a:r>
              <a:rPr lang="es-UY" altLang="en-US" sz="2800" b="1" kern="0" dirty="0" err="1">
                <a:solidFill>
                  <a:schemeClr val="tx1"/>
                </a:solidFill>
              </a:rPr>
              <a:t>Associated</a:t>
            </a:r>
            <a:r>
              <a:rPr lang="es-UY" altLang="en-US" sz="2800" b="1" kern="0" dirty="0">
                <a:solidFill>
                  <a:schemeClr val="tx1"/>
                </a:solidFill>
              </a:rPr>
              <a:t> </a:t>
            </a:r>
            <a:r>
              <a:rPr lang="es-UY" altLang="en-US" sz="2800" b="1" kern="0" dirty="0" err="1">
                <a:solidFill>
                  <a:schemeClr val="tx1"/>
                </a:solidFill>
              </a:rPr>
              <a:t>Risks</a:t>
            </a:r>
            <a:endParaRPr lang="es-ES" altLang="en-US" sz="2800" b="1" kern="0" dirty="0">
              <a:solidFill>
                <a:schemeClr val="tx1"/>
              </a:solidFill>
            </a:endParaRPr>
          </a:p>
        </p:txBody>
      </p:sp>
      <p:sp>
        <p:nvSpPr>
          <p:cNvPr id="5" name="Rectangle 168"/>
          <p:cNvSpPr>
            <a:spLocks noChangeArrowheads="1"/>
          </p:cNvSpPr>
          <p:nvPr/>
        </p:nvSpPr>
        <p:spPr bwMode="auto">
          <a:xfrm>
            <a:off x="762000" y="4305019"/>
            <a:ext cx="5184775"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4400">
                <a:solidFill>
                  <a:schemeClr val="tx2"/>
                </a:solidFill>
                <a:latin typeface="Arial" panose="020B0604020202020204" pitchFamily="34" charset="0"/>
                <a:cs typeface="Arial" panose="020B0604020202020204" pitchFamily="34" charset="0"/>
              </a:defRPr>
            </a:lvl1pPr>
            <a:lvl2pPr algn="ctr">
              <a:defRPr sz="4400">
                <a:solidFill>
                  <a:schemeClr val="tx2"/>
                </a:solidFill>
                <a:latin typeface="Arial" panose="020B0604020202020204" pitchFamily="34" charset="0"/>
                <a:cs typeface="Arial" panose="020B0604020202020204" pitchFamily="34" charset="0"/>
              </a:defRPr>
            </a:lvl2pPr>
            <a:lvl3pPr algn="ctr">
              <a:defRPr sz="4400">
                <a:solidFill>
                  <a:schemeClr val="tx2"/>
                </a:solidFill>
                <a:latin typeface="Arial" panose="020B0604020202020204" pitchFamily="34" charset="0"/>
                <a:cs typeface="Arial" panose="020B0604020202020204" pitchFamily="34" charset="0"/>
              </a:defRPr>
            </a:lvl3pPr>
            <a:lvl4pPr algn="ctr">
              <a:defRPr sz="4400">
                <a:solidFill>
                  <a:schemeClr val="tx2"/>
                </a:solidFill>
                <a:latin typeface="Arial" panose="020B0604020202020204" pitchFamily="34" charset="0"/>
                <a:cs typeface="Arial" panose="020B0604020202020204" pitchFamily="34" charset="0"/>
              </a:defRPr>
            </a:lvl4pPr>
            <a:lvl5pPr algn="ctr">
              <a:defRPr sz="4400">
                <a:solidFill>
                  <a:schemeClr val="tx2"/>
                </a:solidFill>
                <a:latin typeface="Arial" panose="020B0604020202020204" pitchFamily="34" charset="0"/>
                <a:cs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a:lstStyle>
          <a:p>
            <a:pPr algn="l"/>
            <a:endParaRPr lang="en-US" altLang="en-US" sz="1800" b="1" dirty="0">
              <a:solidFill>
                <a:schemeClr val="tx1"/>
              </a:solidFill>
            </a:endParaRPr>
          </a:p>
          <a:p>
            <a:pPr algn="l"/>
            <a:r>
              <a:rPr lang="en-US" altLang="en-US" sz="1800" b="1" dirty="0" err="1">
                <a:solidFill>
                  <a:schemeClr val="tx1"/>
                </a:solidFill>
              </a:rPr>
              <a:t>Prithesh</a:t>
            </a:r>
            <a:r>
              <a:rPr lang="en-US" altLang="en-US" sz="1800" b="1" dirty="0">
                <a:solidFill>
                  <a:schemeClr val="tx1"/>
                </a:solidFill>
              </a:rPr>
              <a:t> </a:t>
            </a:r>
            <a:r>
              <a:rPr lang="en-US" altLang="en-US" sz="1800" b="1" dirty="0" err="1">
                <a:solidFill>
                  <a:schemeClr val="tx1"/>
                </a:solidFill>
              </a:rPr>
              <a:t>Chaubey</a:t>
            </a:r>
            <a:br>
              <a:rPr lang="en-US" altLang="en-US" sz="1800" b="1" dirty="0">
                <a:solidFill>
                  <a:schemeClr val="tx1"/>
                </a:solidFill>
              </a:rPr>
            </a:br>
            <a:endParaRPr lang="en-US" altLang="en-US" sz="1800" b="1" dirty="0">
              <a:solidFill>
                <a:schemeClr val="tx1"/>
              </a:solidFill>
            </a:endParaRPr>
          </a:p>
          <a:p>
            <a:pPr algn="l"/>
            <a:r>
              <a:rPr lang="en-US" altLang="en-US" sz="1800" b="1" dirty="0">
                <a:solidFill>
                  <a:schemeClr val="tx1"/>
                </a:solidFill>
              </a:rPr>
              <a:t>Appointed Actuary, SBI Life Insurance</a:t>
            </a:r>
            <a:br>
              <a:rPr lang="en-US" altLang="en-US" sz="1800" b="1" dirty="0">
                <a:solidFill>
                  <a:schemeClr val="tx1"/>
                </a:solidFill>
              </a:rPr>
            </a:br>
            <a:endParaRPr lang="es-ES" altLang="en-US" sz="1800" b="1" dirty="0">
              <a:solidFill>
                <a:schemeClr val="tx1"/>
              </a:solidFill>
            </a:endParaRPr>
          </a:p>
        </p:txBody>
      </p:sp>
      <p:sp>
        <p:nvSpPr>
          <p:cNvPr id="6" name="Rectangle 150"/>
          <p:cNvSpPr txBox="1">
            <a:spLocks noChangeArrowheads="1"/>
          </p:cNvSpPr>
          <p:nvPr/>
        </p:nvSpPr>
        <p:spPr>
          <a:xfrm>
            <a:off x="1066800" y="587352"/>
            <a:ext cx="11125200" cy="1905000"/>
          </a:xfrm>
          <a:prstGeom prst="rect">
            <a:avLst/>
          </a:prstGeom>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s-UY" altLang="en-US" sz="3600" b="1" kern="0" dirty="0" err="1">
                <a:solidFill>
                  <a:schemeClr val="bg1"/>
                </a:solidFill>
              </a:rPr>
              <a:t>Capacity</a:t>
            </a:r>
            <a:r>
              <a:rPr lang="es-UY" altLang="en-US" sz="3600" b="1" kern="0" dirty="0">
                <a:solidFill>
                  <a:schemeClr val="bg1"/>
                </a:solidFill>
              </a:rPr>
              <a:t> </a:t>
            </a:r>
            <a:r>
              <a:rPr lang="es-UY" altLang="en-US" sz="3600" b="1" kern="0" dirty="0" err="1">
                <a:solidFill>
                  <a:schemeClr val="bg1"/>
                </a:solidFill>
              </a:rPr>
              <a:t>Building</a:t>
            </a:r>
            <a:r>
              <a:rPr lang="es-UY" altLang="en-US" sz="3600" b="1" kern="0" dirty="0">
                <a:solidFill>
                  <a:schemeClr val="bg1"/>
                </a:solidFill>
              </a:rPr>
              <a:t> </a:t>
            </a:r>
            <a:r>
              <a:rPr lang="es-UY" altLang="en-US" sz="3600" b="1" kern="0" dirty="0" err="1">
                <a:solidFill>
                  <a:schemeClr val="bg1"/>
                </a:solidFill>
              </a:rPr>
              <a:t>Webinar</a:t>
            </a:r>
            <a:r>
              <a:rPr lang="es-UY" altLang="en-US" sz="3600" b="1" kern="0" dirty="0">
                <a:solidFill>
                  <a:schemeClr val="bg1"/>
                </a:solidFill>
              </a:rPr>
              <a:t> </a:t>
            </a:r>
            <a:r>
              <a:rPr lang="es-UY" altLang="en-US" sz="3600" b="1" kern="0" dirty="0" err="1">
                <a:solidFill>
                  <a:schemeClr val="bg1"/>
                </a:solidFill>
              </a:rPr>
              <a:t>on</a:t>
            </a:r>
            <a:r>
              <a:rPr lang="es-UY" altLang="en-US" sz="3600" b="1" kern="0" dirty="0">
                <a:solidFill>
                  <a:schemeClr val="bg1"/>
                </a:solidFill>
              </a:rPr>
              <a:t> </a:t>
            </a:r>
            <a:r>
              <a:rPr lang="es-UY" altLang="en-US" sz="3600" b="1" kern="0" dirty="0" err="1">
                <a:solidFill>
                  <a:schemeClr val="bg1"/>
                </a:solidFill>
              </a:rPr>
              <a:t>Derivatives</a:t>
            </a:r>
            <a:endParaRPr lang="es-UY" altLang="en-US" sz="3600" b="1" kern="0" dirty="0">
              <a:solidFill>
                <a:schemeClr val="bg1"/>
              </a:solidFill>
            </a:endParaRPr>
          </a:p>
          <a:p>
            <a:pPr algn="l"/>
            <a:endParaRPr lang="es-UY" altLang="en-US" sz="3600" b="1" kern="0" dirty="0">
              <a:solidFill>
                <a:schemeClr val="bg1"/>
              </a:solidFill>
            </a:endParaRPr>
          </a:p>
          <a:p>
            <a:pPr algn="l"/>
            <a:r>
              <a:rPr lang="es-UY" altLang="en-US" sz="2000" b="1" kern="0" dirty="0">
                <a:solidFill>
                  <a:schemeClr val="bg1"/>
                </a:solidFill>
              </a:rPr>
              <a:t>18th </a:t>
            </a:r>
            <a:r>
              <a:rPr lang="es-UY" altLang="en-US" sz="2000" b="1" kern="0" dirty="0" err="1">
                <a:solidFill>
                  <a:schemeClr val="bg1"/>
                </a:solidFill>
              </a:rPr>
              <a:t>November</a:t>
            </a:r>
            <a:r>
              <a:rPr lang="es-UY" altLang="en-US" sz="2000" b="1" kern="0" dirty="0">
                <a:solidFill>
                  <a:schemeClr val="bg1"/>
                </a:solidFill>
              </a:rPr>
              <a:t> 2021</a:t>
            </a:r>
          </a:p>
        </p:txBody>
      </p:sp>
    </p:spTree>
    <p:extLst>
      <p:ext uri="{BB962C8B-B14F-4D97-AF65-F5344CB8AC3E}">
        <p14:creationId xmlns:p14="http://schemas.microsoft.com/office/powerpoint/2010/main" val="24304385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01654" y="152401"/>
            <a:ext cx="1085347" cy="1093347"/>
          </a:xfrm>
          <a:prstGeom prst="rect">
            <a:avLst/>
          </a:prstGeom>
          <a:blipFill dpi="0" rotWithShape="1">
            <a:blip r:embed="rId5" cstate="print"/>
            <a:srcRect/>
            <a:stretch>
              <a:fillRect/>
            </a:stretch>
          </a:blipFill>
        </p:spPr>
      </p:pic>
      <p:sp>
        <p:nvSpPr>
          <p:cNvPr id="3" name="Rectangle 2"/>
          <p:cNvSpPr txBox="1">
            <a:spLocks noChangeArrowheads="1"/>
          </p:cNvSpPr>
          <p:nvPr/>
        </p:nvSpPr>
        <p:spPr>
          <a:xfrm>
            <a:off x="1981200" y="463109"/>
            <a:ext cx="71628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IN" sz="3200" dirty="0">
                <a:solidFill>
                  <a:srgbClr val="000000"/>
                </a:solidFill>
              </a:rPr>
              <a:t>Asset Liability Management - Duration</a:t>
            </a:r>
            <a:endParaRPr lang="en-US" altLang="en-US" sz="3200" kern="0" dirty="0">
              <a:solidFill>
                <a:srgbClr val="000000"/>
              </a:solidFill>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rgbClr val="000000"/>
                </a:solidFill>
              </a:rPr>
              <a:t>www.actuariesindia.org</a:t>
            </a:r>
          </a:p>
        </p:txBody>
      </p:sp>
      <p:sp>
        <p:nvSpPr>
          <p:cNvPr id="4" name="Rectangle 3"/>
          <p:cNvSpPr/>
          <p:nvPr/>
        </p:nvSpPr>
        <p:spPr>
          <a:xfrm>
            <a:off x="7239000" y="2438400"/>
            <a:ext cx="4229096" cy="523220"/>
          </a:xfrm>
          <a:prstGeom prst="rect">
            <a:avLst/>
          </a:prstGeom>
          <a:ln>
            <a:noFill/>
          </a:ln>
        </p:spPr>
        <p:txBody>
          <a:bodyPr wrap="square">
            <a:spAutoFit/>
          </a:bodyPr>
          <a:lstStyle/>
          <a:p>
            <a:pPr marL="285750" indent="-285750" algn="just">
              <a:buFont typeface="Arial" panose="020B0604020202020204" pitchFamily="34" charset="0"/>
              <a:buChar char="•"/>
            </a:pPr>
            <a:r>
              <a:rPr lang="en-IN" sz="1400" dirty="0">
                <a:solidFill>
                  <a:srgbClr val="000000"/>
                </a:solidFill>
              </a:rPr>
              <a:t>FRA helps in increasing the asset duration thereby reducing the asset liability mismatch</a:t>
            </a:r>
            <a:endParaRPr lang="en-US" altLang="en-US" sz="1400" kern="0" dirty="0">
              <a:solidFill>
                <a:srgbClr val="000000"/>
              </a:solidFill>
            </a:endParaRPr>
          </a:p>
        </p:txBody>
      </p:sp>
      <p:graphicFrame>
        <p:nvGraphicFramePr>
          <p:cNvPr id="9" name="Chart 8"/>
          <p:cNvGraphicFramePr>
            <a:graphicFrameLocks/>
          </p:cNvGraphicFramePr>
          <p:nvPr>
            <p:extLst>
              <p:ext uri="{D42A27DB-BD31-4B8C-83A1-F6EECF244321}">
                <p14:modId xmlns:p14="http://schemas.microsoft.com/office/powerpoint/2010/main" val="1176145459"/>
              </p:ext>
            </p:extLst>
          </p:nvPr>
        </p:nvGraphicFramePr>
        <p:xfrm>
          <a:off x="1945849" y="1371600"/>
          <a:ext cx="5216951" cy="3657600"/>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21952552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lum/>
          </a:blip>
          <a:srcRect/>
          <a:stretch>
            <a:fillRect l="-2000" r="-2000"/>
          </a:stretch>
        </a:blipFill>
        <a:effectLst/>
      </p:bgPr>
    </p:bg>
    <p:spTree>
      <p:nvGrpSpPr>
        <p:cNvPr id="1" name=""/>
        <p:cNvGrpSpPr/>
        <p:nvPr/>
      </p:nvGrpSpPr>
      <p:grpSpPr>
        <a:xfrm>
          <a:off x="0" y="0"/>
          <a:ext cx="0" cy="0"/>
          <a:chOff x="0" y="0"/>
          <a:chExt cx="0" cy="0"/>
        </a:xfrm>
      </p:grpSpPr>
      <p:sp>
        <p:nvSpPr>
          <p:cNvPr id="15" name="Title 1"/>
          <p:cNvSpPr txBox="1">
            <a:spLocks/>
          </p:cNvSpPr>
          <p:nvPr/>
        </p:nvSpPr>
        <p:spPr>
          <a:xfrm>
            <a:off x="1905000" y="457200"/>
            <a:ext cx="8220456" cy="370177"/>
          </a:xfrm>
          <a:prstGeom prst="rect">
            <a:avLst/>
          </a:prstGeom>
          <a:noFill/>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base">
              <a:spcBef>
                <a:spcPts val="0"/>
              </a:spcBef>
              <a:spcAft>
                <a:spcPct val="0"/>
              </a:spcAft>
              <a:defRPr/>
            </a:pPr>
            <a:r>
              <a:rPr lang="en-US" sz="2400" dirty="0">
                <a:solidFill>
                  <a:srgbClr val="002060"/>
                </a:solidFill>
                <a:latin typeface="Arial Black" pitchFamily="34" charset="0"/>
                <a:cs typeface="Arial" pitchFamily="34" charset="0"/>
              </a:rPr>
              <a:t>Statutory Solvency vs EC vs RBC vs IEV</a:t>
            </a:r>
            <a:endParaRPr lang="en-US" sz="2400" dirty="0">
              <a:solidFill>
                <a:srgbClr val="FFC000"/>
              </a:solidFill>
              <a:latin typeface="Arial Black" pitchFamily="34" charset="0"/>
              <a:cs typeface="Arial" pitchFamily="34" charset="0"/>
            </a:endParaRPr>
          </a:p>
        </p:txBody>
      </p:sp>
      <p:graphicFrame>
        <p:nvGraphicFramePr>
          <p:cNvPr id="4" name="Table 3"/>
          <p:cNvGraphicFramePr>
            <a:graphicFrameLocks noGrp="1"/>
          </p:cNvGraphicFramePr>
          <p:nvPr>
            <p:extLst/>
          </p:nvPr>
        </p:nvGraphicFramePr>
        <p:xfrm>
          <a:off x="4375029" y="1741622"/>
          <a:ext cx="1879150" cy="3663370"/>
        </p:xfrm>
        <a:graphic>
          <a:graphicData uri="http://schemas.openxmlformats.org/drawingml/2006/table">
            <a:tbl>
              <a:tblPr/>
              <a:tblGrid>
                <a:gridCol w="897683">
                  <a:extLst>
                    <a:ext uri="{9D8B030D-6E8A-4147-A177-3AD203B41FA5}">
                      <a16:colId xmlns:a16="http://schemas.microsoft.com/office/drawing/2014/main" val="20000"/>
                    </a:ext>
                  </a:extLst>
                </a:gridCol>
                <a:gridCol w="83784">
                  <a:extLst>
                    <a:ext uri="{9D8B030D-6E8A-4147-A177-3AD203B41FA5}">
                      <a16:colId xmlns:a16="http://schemas.microsoft.com/office/drawing/2014/main" val="20001"/>
                    </a:ext>
                  </a:extLst>
                </a:gridCol>
                <a:gridCol w="897683">
                  <a:extLst>
                    <a:ext uri="{9D8B030D-6E8A-4147-A177-3AD203B41FA5}">
                      <a16:colId xmlns:a16="http://schemas.microsoft.com/office/drawing/2014/main" val="20002"/>
                    </a:ext>
                  </a:extLst>
                </a:gridCol>
              </a:tblGrid>
              <a:tr h="245243">
                <a:tc rowSpan="13">
                  <a:txBody>
                    <a:bodyPr/>
                    <a:lstStyle/>
                    <a:p>
                      <a:pPr algn="ctr" fontAlgn="ctr"/>
                      <a:r>
                        <a:rPr lang="en-IN" sz="1200" b="0" i="0" u="none" strike="noStrike" dirty="0">
                          <a:solidFill>
                            <a:srgbClr val="000000"/>
                          </a:solidFill>
                          <a:effectLst/>
                          <a:latin typeface="Calibri" panose="020F0502020204030204" pitchFamily="34" charset="0"/>
                        </a:rPr>
                        <a:t>Market value of assets</a:t>
                      </a:r>
                    </a:p>
                  </a:txBody>
                  <a:tcPr marL="0" marR="0" marT="0" marB="0" anchor="ctr">
                    <a:lnL>
                      <a:noFill/>
                    </a:lnL>
                    <a:lnR>
                      <a:noFill/>
                    </a:lnR>
                    <a:lnT>
                      <a:noFill/>
                    </a:lnT>
                    <a:lnB>
                      <a:noFill/>
                    </a:lnB>
                    <a:solidFill>
                      <a:srgbClr val="8DB4E2"/>
                    </a:solidFill>
                  </a:tcPr>
                </a:tc>
                <a:tc>
                  <a:txBody>
                    <a:bodyPr/>
                    <a:lstStyle/>
                    <a:p>
                      <a:pPr algn="l" fontAlgn="b"/>
                      <a:endParaRPr lang="en-IN" sz="12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rowSpan="2">
                  <a:txBody>
                    <a:bodyPr/>
                    <a:lstStyle/>
                    <a:p>
                      <a:pPr algn="ctr" fontAlgn="ctr"/>
                      <a:r>
                        <a:rPr lang="en-IN" sz="1200" b="0" i="0" u="none" strike="noStrike" dirty="0">
                          <a:solidFill>
                            <a:srgbClr val="000000"/>
                          </a:solidFill>
                          <a:effectLst/>
                          <a:latin typeface="Calibri" panose="020F0502020204030204" pitchFamily="34" charset="0"/>
                        </a:rPr>
                        <a:t>Free Surplus</a:t>
                      </a:r>
                    </a:p>
                  </a:txBody>
                  <a:tcPr marL="0" marR="0" marT="0" marB="0" anchor="ctr">
                    <a:lnL>
                      <a:noFill/>
                    </a:lnL>
                    <a:lnR>
                      <a:noFill/>
                    </a:lnR>
                    <a:lnT>
                      <a:noFill/>
                    </a:lnT>
                    <a:lnB>
                      <a:noFill/>
                    </a:lnB>
                    <a:solidFill>
                      <a:srgbClr val="CCC0DA"/>
                    </a:solidFill>
                  </a:tcPr>
                </a:tc>
                <a:extLst>
                  <a:ext uri="{0D108BD9-81ED-4DB2-BD59-A6C34878D82A}">
                    <a16:rowId xmlns:a16="http://schemas.microsoft.com/office/drawing/2014/main" val="10000"/>
                  </a:ext>
                </a:extLst>
              </a:tr>
              <a:tr h="523066">
                <a:tc vMerge="1">
                  <a:txBody>
                    <a:bodyPr/>
                    <a:lstStyle/>
                    <a:p>
                      <a:endParaRPr lang="en-IN"/>
                    </a:p>
                  </a:txBody>
                  <a:tcPr/>
                </a:tc>
                <a:tc>
                  <a:txBody>
                    <a:bodyPr/>
                    <a:lstStyle/>
                    <a:p>
                      <a:pPr algn="l" fontAlgn="b"/>
                      <a:endParaRPr lang="en-IN" sz="12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vMerge="1">
                  <a:txBody>
                    <a:bodyPr/>
                    <a:lstStyle/>
                    <a:p>
                      <a:endParaRPr lang="en-IN"/>
                    </a:p>
                  </a:txBody>
                  <a:tcPr/>
                </a:tc>
                <a:extLst>
                  <a:ext uri="{0D108BD9-81ED-4DB2-BD59-A6C34878D82A}">
                    <a16:rowId xmlns:a16="http://schemas.microsoft.com/office/drawing/2014/main" val="10001"/>
                  </a:ext>
                </a:extLst>
              </a:tr>
              <a:tr h="245243">
                <a:tc vMerge="1">
                  <a:txBody>
                    <a:bodyPr/>
                    <a:lstStyle/>
                    <a:p>
                      <a:endParaRPr lang="en-IN"/>
                    </a:p>
                  </a:txBody>
                  <a:tcPr/>
                </a:tc>
                <a:tc>
                  <a:txBody>
                    <a:bodyPr/>
                    <a:lstStyle/>
                    <a:p>
                      <a:pPr algn="l" fontAlgn="b"/>
                      <a:endParaRPr lang="en-IN" sz="12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rowSpan="2">
                  <a:txBody>
                    <a:bodyPr/>
                    <a:lstStyle/>
                    <a:p>
                      <a:pPr algn="ctr" fontAlgn="ctr"/>
                      <a:r>
                        <a:rPr lang="en-IN" sz="1200" b="0" i="0" u="none" strike="noStrike" dirty="0">
                          <a:solidFill>
                            <a:srgbClr val="000000"/>
                          </a:solidFill>
                          <a:effectLst/>
                          <a:latin typeface="Calibri" panose="020F0502020204030204" pitchFamily="34" charset="0"/>
                        </a:rPr>
                        <a:t>Required capital</a:t>
                      </a:r>
                    </a:p>
                  </a:txBody>
                  <a:tcPr marL="0" marR="0" marT="0" marB="0" anchor="ctr">
                    <a:lnL>
                      <a:noFill/>
                    </a:lnL>
                    <a:lnR>
                      <a:noFill/>
                    </a:lnR>
                    <a:lnT>
                      <a:noFill/>
                    </a:lnT>
                    <a:lnB>
                      <a:noFill/>
                    </a:lnB>
                    <a:solidFill>
                      <a:srgbClr val="D8E4BC"/>
                    </a:solidFill>
                  </a:tcPr>
                </a:tc>
                <a:extLst>
                  <a:ext uri="{0D108BD9-81ED-4DB2-BD59-A6C34878D82A}">
                    <a16:rowId xmlns:a16="http://schemas.microsoft.com/office/drawing/2014/main" val="10002"/>
                  </a:ext>
                </a:extLst>
              </a:tr>
              <a:tr h="377959">
                <a:tc vMerge="1">
                  <a:txBody>
                    <a:bodyPr/>
                    <a:lstStyle/>
                    <a:p>
                      <a:endParaRPr lang="en-IN"/>
                    </a:p>
                  </a:txBody>
                  <a:tcPr/>
                </a:tc>
                <a:tc>
                  <a:txBody>
                    <a:bodyPr/>
                    <a:lstStyle/>
                    <a:p>
                      <a:pPr algn="l" fontAlgn="b"/>
                      <a:endParaRPr lang="en-IN" sz="1200" b="0" i="0" u="none" strike="noStrike" dirty="0">
                        <a:solidFill>
                          <a:srgbClr val="000000"/>
                        </a:solidFill>
                        <a:effectLst/>
                        <a:latin typeface="Calibri" panose="020F0502020204030204" pitchFamily="34" charset="0"/>
                      </a:endParaRPr>
                    </a:p>
                  </a:txBody>
                  <a:tcPr marL="0" marR="0" marT="0" marB="0" anchor="b">
                    <a:lnL>
                      <a:noFill/>
                    </a:lnL>
                    <a:lnR>
                      <a:noFill/>
                    </a:lnR>
                    <a:lnT>
                      <a:noFill/>
                    </a:lnT>
                    <a:lnB>
                      <a:noFill/>
                    </a:lnB>
                  </a:tcPr>
                </a:tc>
                <a:tc vMerge="1">
                  <a:txBody>
                    <a:bodyPr/>
                    <a:lstStyle/>
                    <a:p>
                      <a:endParaRPr lang="en-IN"/>
                    </a:p>
                  </a:txBody>
                  <a:tcPr/>
                </a:tc>
                <a:extLst>
                  <a:ext uri="{0D108BD9-81ED-4DB2-BD59-A6C34878D82A}">
                    <a16:rowId xmlns:a16="http://schemas.microsoft.com/office/drawing/2014/main" val="10003"/>
                  </a:ext>
                </a:extLst>
              </a:tr>
              <a:tr h="309915">
                <a:tc vMerge="1">
                  <a:txBody>
                    <a:bodyPr/>
                    <a:lstStyle/>
                    <a:p>
                      <a:endParaRPr lang="en-IN"/>
                    </a:p>
                  </a:txBody>
                  <a:tcPr/>
                </a:tc>
                <a:tc>
                  <a:txBody>
                    <a:bodyPr/>
                    <a:lstStyle/>
                    <a:p>
                      <a:pPr algn="l" fontAlgn="b"/>
                      <a:endParaRPr lang="en-IN" sz="12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ctr" fontAlgn="ctr"/>
                      <a:r>
                        <a:rPr lang="en-IN" sz="1200" b="0" i="0" u="none" strike="noStrike" dirty="0">
                          <a:solidFill>
                            <a:srgbClr val="000000"/>
                          </a:solidFill>
                          <a:effectLst/>
                          <a:latin typeface="Calibri" panose="020F0502020204030204" pitchFamily="34" charset="0"/>
                        </a:rPr>
                        <a:t>Risk Margin</a:t>
                      </a:r>
                    </a:p>
                  </a:txBody>
                  <a:tcPr marL="0" marR="0" marT="0" marB="0" anchor="ctr">
                    <a:lnL>
                      <a:noFill/>
                    </a:lnL>
                    <a:lnR>
                      <a:noFill/>
                    </a:lnR>
                    <a:lnT>
                      <a:noFill/>
                    </a:lnT>
                    <a:lnB>
                      <a:noFill/>
                    </a:lnB>
                    <a:solidFill>
                      <a:srgbClr val="FCD5B4"/>
                    </a:solidFill>
                  </a:tcPr>
                </a:tc>
                <a:extLst>
                  <a:ext uri="{0D108BD9-81ED-4DB2-BD59-A6C34878D82A}">
                    <a16:rowId xmlns:a16="http://schemas.microsoft.com/office/drawing/2014/main" val="10004"/>
                  </a:ext>
                </a:extLst>
              </a:tr>
              <a:tr h="245243">
                <a:tc vMerge="1">
                  <a:txBody>
                    <a:bodyPr/>
                    <a:lstStyle/>
                    <a:p>
                      <a:endParaRPr lang="en-IN"/>
                    </a:p>
                  </a:txBody>
                  <a:tcPr/>
                </a:tc>
                <a:tc>
                  <a:txBody>
                    <a:bodyPr/>
                    <a:lstStyle/>
                    <a:p>
                      <a:pPr algn="l" fontAlgn="b"/>
                      <a:endParaRPr lang="en-IN" sz="12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rowSpan="8">
                  <a:txBody>
                    <a:bodyPr/>
                    <a:lstStyle/>
                    <a:p>
                      <a:pPr algn="ctr" fontAlgn="ctr"/>
                      <a:r>
                        <a:rPr lang="en-IN" sz="1200" b="0" i="0" u="none" strike="noStrike" dirty="0">
                          <a:solidFill>
                            <a:srgbClr val="000000"/>
                          </a:solidFill>
                          <a:effectLst/>
                          <a:latin typeface="Calibri" panose="020F0502020204030204" pitchFamily="34" charset="0"/>
                        </a:rPr>
                        <a:t>Best estimate liability</a:t>
                      </a:r>
                    </a:p>
                  </a:txBody>
                  <a:tcPr marL="0" marR="0" marT="0" marB="0" anchor="ctr">
                    <a:lnL>
                      <a:noFill/>
                    </a:lnL>
                    <a:lnR>
                      <a:noFill/>
                    </a:lnR>
                    <a:lnT>
                      <a:noFill/>
                    </a:lnT>
                    <a:lnB>
                      <a:noFill/>
                    </a:lnB>
                    <a:solidFill>
                      <a:srgbClr val="E6B8B7"/>
                    </a:solidFill>
                  </a:tcPr>
                </a:tc>
                <a:extLst>
                  <a:ext uri="{0D108BD9-81ED-4DB2-BD59-A6C34878D82A}">
                    <a16:rowId xmlns:a16="http://schemas.microsoft.com/office/drawing/2014/main" val="10005"/>
                  </a:ext>
                </a:extLst>
              </a:tr>
              <a:tr h="245243">
                <a:tc vMerge="1">
                  <a:txBody>
                    <a:bodyPr/>
                    <a:lstStyle/>
                    <a:p>
                      <a:endParaRPr lang="en-IN"/>
                    </a:p>
                  </a:txBody>
                  <a:tcPr/>
                </a:tc>
                <a:tc>
                  <a:txBody>
                    <a:bodyPr/>
                    <a:lstStyle/>
                    <a:p>
                      <a:pPr algn="l" fontAlgn="b"/>
                      <a:endParaRPr lang="en-IN" sz="1200" b="0" i="0" u="none" strike="noStrike" dirty="0">
                        <a:solidFill>
                          <a:srgbClr val="000000"/>
                        </a:solidFill>
                        <a:effectLst/>
                        <a:latin typeface="Calibri" panose="020F0502020204030204" pitchFamily="34" charset="0"/>
                      </a:endParaRPr>
                    </a:p>
                  </a:txBody>
                  <a:tcPr marL="0" marR="0" marT="0" marB="0" anchor="b">
                    <a:lnL>
                      <a:noFill/>
                    </a:lnL>
                    <a:lnR>
                      <a:noFill/>
                    </a:lnR>
                    <a:lnT>
                      <a:noFill/>
                    </a:lnT>
                    <a:lnB>
                      <a:noFill/>
                    </a:lnB>
                  </a:tcPr>
                </a:tc>
                <a:tc vMerge="1">
                  <a:txBody>
                    <a:bodyPr/>
                    <a:lstStyle/>
                    <a:p>
                      <a:endParaRPr lang="en-IN"/>
                    </a:p>
                  </a:txBody>
                  <a:tcPr/>
                </a:tc>
                <a:extLst>
                  <a:ext uri="{0D108BD9-81ED-4DB2-BD59-A6C34878D82A}">
                    <a16:rowId xmlns:a16="http://schemas.microsoft.com/office/drawing/2014/main" val="10006"/>
                  </a:ext>
                </a:extLst>
              </a:tr>
              <a:tr h="245243">
                <a:tc vMerge="1">
                  <a:txBody>
                    <a:bodyPr/>
                    <a:lstStyle/>
                    <a:p>
                      <a:endParaRPr lang="en-IN"/>
                    </a:p>
                  </a:txBody>
                  <a:tcPr/>
                </a:tc>
                <a:tc>
                  <a:txBody>
                    <a:bodyPr/>
                    <a:lstStyle/>
                    <a:p>
                      <a:pPr algn="l" fontAlgn="b"/>
                      <a:endParaRPr lang="en-IN" sz="1200" b="0" i="0" u="none" strike="noStrike" dirty="0">
                        <a:solidFill>
                          <a:srgbClr val="000000"/>
                        </a:solidFill>
                        <a:effectLst/>
                        <a:latin typeface="Calibri" panose="020F0502020204030204" pitchFamily="34" charset="0"/>
                      </a:endParaRPr>
                    </a:p>
                  </a:txBody>
                  <a:tcPr marL="0" marR="0" marT="0" marB="0" anchor="b">
                    <a:lnL>
                      <a:noFill/>
                    </a:lnL>
                    <a:lnR>
                      <a:noFill/>
                    </a:lnR>
                    <a:lnT>
                      <a:noFill/>
                    </a:lnT>
                    <a:lnB>
                      <a:noFill/>
                    </a:lnB>
                  </a:tcPr>
                </a:tc>
                <a:tc vMerge="1">
                  <a:txBody>
                    <a:bodyPr/>
                    <a:lstStyle/>
                    <a:p>
                      <a:endParaRPr lang="en-IN"/>
                    </a:p>
                  </a:txBody>
                  <a:tcPr/>
                </a:tc>
                <a:extLst>
                  <a:ext uri="{0D108BD9-81ED-4DB2-BD59-A6C34878D82A}">
                    <a16:rowId xmlns:a16="http://schemas.microsoft.com/office/drawing/2014/main" val="10007"/>
                  </a:ext>
                </a:extLst>
              </a:tr>
              <a:tr h="245243">
                <a:tc vMerge="1">
                  <a:txBody>
                    <a:bodyPr/>
                    <a:lstStyle/>
                    <a:p>
                      <a:endParaRPr lang="en-IN"/>
                    </a:p>
                  </a:txBody>
                  <a:tcPr/>
                </a:tc>
                <a:tc>
                  <a:txBody>
                    <a:bodyPr/>
                    <a:lstStyle/>
                    <a:p>
                      <a:pPr algn="l" fontAlgn="b"/>
                      <a:endParaRPr lang="en-IN" sz="1200" b="0" i="0" u="none" strike="noStrike" dirty="0">
                        <a:solidFill>
                          <a:srgbClr val="000000"/>
                        </a:solidFill>
                        <a:effectLst/>
                        <a:latin typeface="Calibri" panose="020F0502020204030204" pitchFamily="34" charset="0"/>
                      </a:endParaRPr>
                    </a:p>
                  </a:txBody>
                  <a:tcPr marL="0" marR="0" marT="0" marB="0" anchor="b">
                    <a:lnL>
                      <a:noFill/>
                    </a:lnL>
                    <a:lnR>
                      <a:noFill/>
                    </a:lnR>
                    <a:lnT>
                      <a:noFill/>
                    </a:lnT>
                    <a:lnB>
                      <a:noFill/>
                    </a:lnB>
                  </a:tcPr>
                </a:tc>
                <a:tc vMerge="1">
                  <a:txBody>
                    <a:bodyPr/>
                    <a:lstStyle/>
                    <a:p>
                      <a:endParaRPr lang="en-IN"/>
                    </a:p>
                  </a:txBody>
                  <a:tcPr/>
                </a:tc>
                <a:extLst>
                  <a:ext uri="{0D108BD9-81ED-4DB2-BD59-A6C34878D82A}">
                    <a16:rowId xmlns:a16="http://schemas.microsoft.com/office/drawing/2014/main" val="10008"/>
                  </a:ext>
                </a:extLst>
              </a:tr>
              <a:tr h="245243">
                <a:tc vMerge="1">
                  <a:txBody>
                    <a:bodyPr/>
                    <a:lstStyle/>
                    <a:p>
                      <a:endParaRPr lang="en-IN"/>
                    </a:p>
                  </a:txBody>
                  <a:tcPr/>
                </a:tc>
                <a:tc>
                  <a:txBody>
                    <a:bodyPr/>
                    <a:lstStyle/>
                    <a:p>
                      <a:pPr algn="l" fontAlgn="b"/>
                      <a:endParaRPr lang="en-IN" sz="1200" b="0" i="0" u="none" strike="noStrike" dirty="0">
                        <a:solidFill>
                          <a:srgbClr val="000000"/>
                        </a:solidFill>
                        <a:effectLst/>
                        <a:latin typeface="Calibri" panose="020F0502020204030204" pitchFamily="34" charset="0"/>
                      </a:endParaRPr>
                    </a:p>
                  </a:txBody>
                  <a:tcPr marL="0" marR="0" marT="0" marB="0" anchor="b">
                    <a:lnL>
                      <a:noFill/>
                    </a:lnL>
                    <a:lnR>
                      <a:noFill/>
                    </a:lnR>
                    <a:lnT>
                      <a:noFill/>
                    </a:lnT>
                    <a:lnB>
                      <a:noFill/>
                    </a:lnB>
                  </a:tcPr>
                </a:tc>
                <a:tc vMerge="1">
                  <a:txBody>
                    <a:bodyPr/>
                    <a:lstStyle/>
                    <a:p>
                      <a:endParaRPr lang="en-IN"/>
                    </a:p>
                  </a:txBody>
                  <a:tcPr/>
                </a:tc>
                <a:extLst>
                  <a:ext uri="{0D108BD9-81ED-4DB2-BD59-A6C34878D82A}">
                    <a16:rowId xmlns:a16="http://schemas.microsoft.com/office/drawing/2014/main" val="10009"/>
                  </a:ext>
                </a:extLst>
              </a:tr>
              <a:tr h="245243">
                <a:tc vMerge="1">
                  <a:txBody>
                    <a:bodyPr/>
                    <a:lstStyle/>
                    <a:p>
                      <a:endParaRPr lang="en-IN"/>
                    </a:p>
                  </a:txBody>
                  <a:tcPr/>
                </a:tc>
                <a:tc>
                  <a:txBody>
                    <a:bodyPr/>
                    <a:lstStyle/>
                    <a:p>
                      <a:pPr algn="l" fontAlgn="b"/>
                      <a:endParaRPr lang="en-IN" sz="1200" b="0" i="0" u="none" strike="noStrike" dirty="0">
                        <a:solidFill>
                          <a:srgbClr val="000000"/>
                        </a:solidFill>
                        <a:effectLst/>
                        <a:latin typeface="Calibri" panose="020F0502020204030204" pitchFamily="34" charset="0"/>
                      </a:endParaRPr>
                    </a:p>
                  </a:txBody>
                  <a:tcPr marL="0" marR="0" marT="0" marB="0" anchor="b">
                    <a:lnL>
                      <a:noFill/>
                    </a:lnL>
                    <a:lnR>
                      <a:noFill/>
                    </a:lnR>
                    <a:lnT>
                      <a:noFill/>
                    </a:lnT>
                    <a:lnB>
                      <a:noFill/>
                    </a:lnB>
                  </a:tcPr>
                </a:tc>
                <a:tc vMerge="1">
                  <a:txBody>
                    <a:bodyPr/>
                    <a:lstStyle/>
                    <a:p>
                      <a:endParaRPr lang="en-IN"/>
                    </a:p>
                  </a:txBody>
                  <a:tcPr/>
                </a:tc>
                <a:extLst>
                  <a:ext uri="{0D108BD9-81ED-4DB2-BD59-A6C34878D82A}">
                    <a16:rowId xmlns:a16="http://schemas.microsoft.com/office/drawing/2014/main" val="10010"/>
                  </a:ext>
                </a:extLst>
              </a:tr>
              <a:tr h="245243">
                <a:tc vMerge="1">
                  <a:txBody>
                    <a:bodyPr/>
                    <a:lstStyle/>
                    <a:p>
                      <a:endParaRPr lang="en-IN"/>
                    </a:p>
                  </a:txBody>
                  <a:tcPr/>
                </a:tc>
                <a:tc>
                  <a:txBody>
                    <a:bodyPr/>
                    <a:lstStyle/>
                    <a:p>
                      <a:pPr algn="l" fontAlgn="b"/>
                      <a:endParaRPr lang="en-IN" sz="1200" b="0" i="0" u="none" strike="noStrike" dirty="0">
                        <a:solidFill>
                          <a:srgbClr val="000000"/>
                        </a:solidFill>
                        <a:effectLst/>
                        <a:latin typeface="Calibri" panose="020F0502020204030204" pitchFamily="34" charset="0"/>
                      </a:endParaRPr>
                    </a:p>
                  </a:txBody>
                  <a:tcPr marL="0" marR="0" marT="0" marB="0" anchor="b">
                    <a:lnL>
                      <a:noFill/>
                    </a:lnL>
                    <a:lnR>
                      <a:noFill/>
                    </a:lnR>
                    <a:lnT>
                      <a:noFill/>
                    </a:lnT>
                    <a:lnB>
                      <a:noFill/>
                    </a:lnB>
                  </a:tcPr>
                </a:tc>
                <a:tc vMerge="1">
                  <a:txBody>
                    <a:bodyPr/>
                    <a:lstStyle/>
                    <a:p>
                      <a:endParaRPr lang="en-IN"/>
                    </a:p>
                  </a:txBody>
                  <a:tcPr/>
                </a:tc>
                <a:extLst>
                  <a:ext uri="{0D108BD9-81ED-4DB2-BD59-A6C34878D82A}">
                    <a16:rowId xmlns:a16="http://schemas.microsoft.com/office/drawing/2014/main" val="10011"/>
                  </a:ext>
                </a:extLst>
              </a:tr>
              <a:tr h="245243">
                <a:tc vMerge="1">
                  <a:txBody>
                    <a:bodyPr/>
                    <a:lstStyle/>
                    <a:p>
                      <a:endParaRPr lang="en-IN"/>
                    </a:p>
                  </a:txBody>
                  <a:tcPr/>
                </a:tc>
                <a:tc>
                  <a:txBody>
                    <a:bodyPr/>
                    <a:lstStyle/>
                    <a:p>
                      <a:pPr algn="l" fontAlgn="b"/>
                      <a:endParaRPr lang="en-IN" sz="1200" b="0" i="0" u="none" strike="noStrike" dirty="0">
                        <a:solidFill>
                          <a:srgbClr val="000000"/>
                        </a:solidFill>
                        <a:effectLst/>
                        <a:latin typeface="Calibri" panose="020F0502020204030204" pitchFamily="34" charset="0"/>
                      </a:endParaRPr>
                    </a:p>
                  </a:txBody>
                  <a:tcPr marL="0" marR="0" marT="0" marB="0" anchor="b">
                    <a:lnL>
                      <a:noFill/>
                    </a:lnL>
                    <a:lnR>
                      <a:noFill/>
                    </a:lnR>
                    <a:lnT>
                      <a:noFill/>
                    </a:lnT>
                    <a:lnB>
                      <a:noFill/>
                    </a:lnB>
                  </a:tcPr>
                </a:tc>
                <a:tc vMerge="1">
                  <a:txBody>
                    <a:bodyPr/>
                    <a:lstStyle/>
                    <a:p>
                      <a:endParaRPr lang="en-IN"/>
                    </a:p>
                  </a:txBody>
                  <a:tcPr/>
                </a:tc>
                <a:extLst>
                  <a:ext uri="{0D108BD9-81ED-4DB2-BD59-A6C34878D82A}">
                    <a16:rowId xmlns:a16="http://schemas.microsoft.com/office/drawing/2014/main" val="10012"/>
                  </a:ext>
                </a:extLst>
              </a:tr>
            </a:tbl>
          </a:graphicData>
        </a:graphic>
      </p:graphicFrame>
      <p:graphicFrame>
        <p:nvGraphicFramePr>
          <p:cNvPr id="5" name="Table 4"/>
          <p:cNvGraphicFramePr>
            <a:graphicFrameLocks noGrp="1"/>
          </p:cNvGraphicFramePr>
          <p:nvPr>
            <p:extLst/>
          </p:nvPr>
        </p:nvGraphicFramePr>
        <p:xfrm>
          <a:off x="8657366" y="1752599"/>
          <a:ext cx="2057401" cy="3663368"/>
        </p:xfrm>
        <a:graphic>
          <a:graphicData uri="http://schemas.openxmlformats.org/drawingml/2006/table">
            <a:tbl>
              <a:tblPr/>
              <a:tblGrid>
                <a:gridCol w="986844">
                  <a:extLst>
                    <a:ext uri="{9D8B030D-6E8A-4147-A177-3AD203B41FA5}">
                      <a16:colId xmlns:a16="http://schemas.microsoft.com/office/drawing/2014/main" val="20000"/>
                    </a:ext>
                  </a:extLst>
                </a:gridCol>
                <a:gridCol w="114300">
                  <a:extLst>
                    <a:ext uri="{9D8B030D-6E8A-4147-A177-3AD203B41FA5}">
                      <a16:colId xmlns:a16="http://schemas.microsoft.com/office/drawing/2014/main" val="20001"/>
                    </a:ext>
                  </a:extLst>
                </a:gridCol>
                <a:gridCol w="956257">
                  <a:extLst>
                    <a:ext uri="{9D8B030D-6E8A-4147-A177-3AD203B41FA5}">
                      <a16:colId xmlns:a16="http://schemas.microsoft.com/office/drawing/2014/main" val="20002"/>
                    </a:ext>
                  </a:extLst>
                </a:gridCol>
              </a:tblGrid>
              <a:tr h="248558">
                <a:tc rowSpan="13">
                  <a:txBody>
                    <a:bodyPr/>
                    <a:lstStyle/>
                    <a:p>
                      <a:pPr algn="ctr" fontAlgn="ctr"/>
                      <a:r>
                        <a:rPr lang="en-IN" sz="1200" b="0" i="0" u="none" strike="noStrike" dirty="0">
                          <a:solidFill>
                            <a:srgbClr val="000000"/>
                          </a:solidFill>
                          <a:effectLst/>
                          <a:latin typeface="Calibri" panose="020F0502020204030204" pitchFamily="34" charset="0"/>
                        </a:rPr>
                        <a:t>Market value of assets</a:t>
                      </a:r>
                    </a:p>
                  </a:txBody>
                  <a:tcPr marL="0" marR="0" marT="0" marB="0" anchor="ctr">
                    <a:lnL>
                      <a:noFill/>
                    </a:lnL>
                    <a:lnR>
                      <a:noFill/>
                    </a:lnR>
                    <a:lnT>
                      <a:noFill/>
                    </a:lnT>
                    <a:lnB>
                      <a:noFill/>
                    </a:lnB>
                    <a:solidFill>
                      <a:srgbClr val="8DB4E2"/>
                    </a:solidFill>
                  </a:tcPr>
                </a:tc>
                <a:tc>
                  <a:txBody>
                    <a:bodyPr/>
                    <a:lstStyle/>
                    <a:p>
                      <a:endParaRPr lang="en-IN" sz="1200"/>
                    </a:p>
                  </a:txBody>
                  <a:tcPr marL="0" marR="0" marT="0" marB="0" anchor="b">
                    <a:lnL>
                      <a:noFill/>
                    </a:lnL>
                    <a:lnR>
                      <a:noFill/>
                    </a:lnR>
                    <a:lnT>
                      <a:noFill/>
                    </a:lnT>
                    <a:lnB>
                      <a:noFill/>
                    </a:lnB>
                  </a:tcPr>
                </a:tc>
                <a:tc rowSpan="2">
                  <a:txBody>
                    <a:bodyPr/>
                    <a:lstStyle/>
                    <a:p>
                      <a:pPr algn="ctr" fontAlgn="ctr"/>
                      <a:r>
                        <a:rPr lang="en-IN" sz="1200" b="0" i="0" u="none" strike="noStrike" dirty="0">
                          <a:solidFill>
                            <a:srgbClr val="000000"/>
                          </a:solidFill>
                          <a:effectLst/>
                          <a:latin typeface="Calibri" panose="020F0502020204030204" pitchFamily="34" charset="0"/>
                        </a:rPr>
                        <a:t>ANW</a:t>
                      </a:r>
                    </a:p>
                  </a:txBody>
                  <a:tcPr marL="0" marR="0" marT="0" marB="0" anchor="ctr">
                    <a:lnL>
                      <a:noFill/>
                    </a:lnL>
                    <a:lnR>
                      <a:noFill/>
                    </a:lnR>
                    <a:lnT>
                      <a:noFill/>
                    </a:lnT>
                    <a:lnB>
                      <a:noFill/>
                    </a:lnB>
                    <a:solidFill>
                      <a:srgbClr val="CCC0DA"/>
                    </a:solidFill>
                  </a:tcPr>
                </a:tc>
                <a:extLst>
                  <a:ext uri="{0D108BD9-81ED-4DB2-BD59-A6C34878D82A}">
                    <a16:rowId xmlns:a16="http://schemas.microsoft.com/office/drawing/2014/main" val="10000"/>
                  </a:ext>
                </a:extLst>
              </a:tr>
              <a:tr h="579897">
                <a:tc vMerge="1">
                  <a:txBody>
                    <a:bodyPr/>
                    <a:lstStyle/>
                    <a:p>
                      <a:endParaRPr lang="en-IN"/>
                    </a:p>
                  </a:txBody>
                  <a:tcPr/>
                </a:tc>
                <a:tc>
                  <a:txBody>
                    <a:bodyPr/>
                    <a:lstStyle/>
                    <a:p>
                      <a:endParaRPr lang="en-IN" sz="1200"/>
                    </a:p>
                  </a:txBody>
                  <a:tcPr marL="0" marR="0" marT="0" marB="0" anchor="b">
                    <a:lnL>
                      <a:noFill/>
                    </a:lnL>
                    <a:lnR>
                      <a:noFill/>
                    </a:lnR>
                    <a:lnT>
                      <a:noFill/>
                    </a:lnT>
                    <a:lnB>
                      <a:noFill/>
                    </a:lnB>
                  </a:tcPr>
                </a:tc>
                <a:tc vMerge="1">
                  <a:txBody>
                    <a:bodyPr/>
                    <a:lstStyle/>
                    <a:p>
                      <a:endParaRPr lang="en-IN"/>
                    </a:p>
                  </a:txBody>
                  <a:tcPr/>
                </a:tc>
                <a:extLst>
                  <a:ext uri="{0D108BD9-81ED-4DB2-BD59-A6C34878D82A}">
                    <a16:rowId xmlns:a16="http://schemas.microsoft.com/office/drawing/2014/main" val="10001"/>
                  </a:ext>
                </a:extLst>
              </a:tr>
              <a:tr h="327153">
                <a:tc vMerge="1">
                  <a:txBody>
                    <a:bodyPr/>
                    <a:lstStyle/>
                    <a:p>
                      <a:endParaRPr lang="en-IN"/>
                    </a:p>
                  </a:txBody>
                  <a:tcPr/>
                </a:tc>
                <a:tc>
                  <a:txBody>
                    <a:bodyPr/>
                    <a:lstStyle/>
                    <a:p>
                      <a:endParaRPr lang="en-IN"/>
                    </a:p>
                  </a:txBody>
                  <a:tcPr marL="0" marR="0" marT="0" marB="0" anchor="b">
                    <a:lnL>
                      <a:noFill/>
                    </a:lnL>
                    <a:lnR>
                      <a:noFill/>
                    </a:lnR>
                    <a:lnT>
                      <a:noFill/>
                    </a:lnT>
                    <a:lnB>
                      <a:noFill/>
                    </a:lnB>
                  </a:tcPr>
                </a:tc>
                <a:tc rowSpan="2">
                  <a:txBody>
                    <a:bodyPr/>
                    <a:lstStyle/>
                    <a:p>
                      <a:pPr algn="ctr" fontAlgn="ctr"/>
                      <a:r>
                        <a:rPr lang="en-IN" sz="1200" b="0" i="0" u="none" strike="noStrike">
                          <a:solidFill>
                            <a:srgbClr val="000000"/>
                          </a:solidFill>
                          <a:effectLst/>
                          <a:latin typeface="Calibri" panose="020F0502020204030204" pitchFamily="34" charset="0"/>
                        </a:rPr>
                        <a:t>VIF</a:t>
                      </a:r>
                    </a:p>
                  </a:txBody>
                  <a:tcPr marL="0" marR="0" marT="0" marB="0" anchor="ctr">
                    <a:lnL>
                      <a:noFill/>
                    </a:lnL>
                    <a:lnR>
                      <a:noFill/>
                    </a:lnR>
                    <a:lnT>
                      <a:noFill/>
                    </a:lnT>
                    <a:lnB>
                      <a:noFill/>
                    </a:lnB>
                    <a:solidFill>
                      <a:srgbClr val="D8E4BC"/>
                    </a:solidFill>
                  </a:tcPr>
                </a:tc>
                <a:extLst>
                  <a:ext uri="{0D108BD9-81ED-4DB2-BD59-A6C34878D82A}">
                    <a16:rowId xmlns:a16="http://schemas.microsoft.com/office/drawing/2014/main" val="10002"/>
                  </a:ext>
                </a:extLst>
              </a:tr>
              <a:tr h="325435">
                <a:tc vMerge="1">
                  <a:txBody>
                    <a:bodyPr/>
                    <a:lstStyle/>
                    <a:p>
                      <a:endParaRPr lang="en-IN"/>
                    </a:p>
                  </a:txBody>
                  <a:tcPr/>
                </a:tc>
                <a:tc>
                  <a:txBody>
                    <a:bodyPr/>
                    <a:lstStyle/>
                    <a:p>
                      <a:endParaRPr lang="en-IN" sz="1200"/>
                    </a:p>
                  </a:txBody>
                  <a:tcPr marL="0" marR="0" marT="0" marB="0" anchor="b">
                    <a:lnL>
                      <a:noFill/>
                    </a:lnL>
                    <a:lnR>
                      <a:noFill/>
                    </a:lnR>
                    <a:lnT>
                      <a:noFill/>
                    </a:lnT>
                    <a:lnB>
                      <a:noFill/>
                    </a:lnB>
                  </a:tcPr>
                </a:tc>
                <a:tc vMerge="1">
                  <a:txBody>
                    <a:bodyPr/>
                    <a:lstStyle/>
                    <a:p>
                      <a:endParaRPr lang="en-IN"/>
                    </a:p>
                  </a:txBody>
                  <a:tcPr/>
                </a:tc>
                <a:extLst>
                  <a:ext uri="{0D108BD9-81ED-4DB2-BD59-A6C34878D82A}">
                    <a16:rowId xmlns:a16="http://schemas.microsoft.com/office/drawing/2014/main" val="10003"/>
                  </a:ext>
                </a:extLst>
              </a:tr>
              <a:tr h="193861">
                <a:tc vMerge="1">
                  <a:txBody>
                    <a:bodyPr/>
                    <a:lstStyle/>
                    <a:p>
                      <a:endParaRPr lang="en-IN"/>
                    </a:p>
                  </a:txBody>
                  <a:tcPr/>
                </a:tc>
                <a:tc>
                  <a:txBody>
                    <a:bodyPr/>
                    <a:lstStyle/>
                    <a:p>
                      <a:endParaRPr lang="en-IN" sz="1200" dirty="0"/>
                    </a:p>
                  </a:txBody>
                  <a:tcPr marL="0" marR="0" marT="0" marB="0" anchor="b">
                    <a:lnL>
                      <a:noFill/>
                    </a:lnL>
                    <a:lnR>
                      <a:noFill/>
                    </a:lnR>
                    <a:lnT>
                      <a:noFill/>
                    </a:lnT>
                    <a:lnB>
                      <a:noFill/>
                    </a:lnB>
                  </a:tcPr>
                </a:tc>
                <a:tc>
                  <a:txBody>
                    <a:bodyPr/>
                    <a:lstStyle/>
                    <a:p>
                      <a:pPr algn="ctr" fontAlgn="ctr"/>
                      <a:r>
                        <a:rPr lang="en-IN" sz="1200" b="0" i="0" u="none" strike="noStrike" dirty="0">
                          <a:solidFill>
                            <a:srgbClr val="000000"/>
                          </a:solidFill>
                          <a:effectLst/>
                          <a:latin typeface="Calibri" panose="020F0502020204030204" pitchFamily="34" charset="0"/>
                        </a:rPr>
                        <a:t>FC &amp; CRNHR</a:t>
                      </a:r>
                    </a:p>
                  </a:txBody>
                  <a:tcPr marL="0" marR="0" marT="0" marB="0" anchor="ctr">
                    <a:lnL>
                      <a:noFill/>
                    </a:lnL>
                    <a:lnR>
                      <a:noFill/>
                    </a:lnR>
                    <a:lnT>
                      <a:noFill/>
                    </a:lnT>
                    <a:lnB>
                      <a:noFill/>
                    </a:lnB>
                    <a:solidFill>
                      <a:srgbClr val="FCD5B4"/>
                    </a:solidFill>
                  </a:tcPr>
                </a:tc>
                <a:extLst>
                  <a:ext uri="{0D108BD9-81ED-4DB2-BD59-A6C34878D82A}">
                    <a16:rowId xmlns:a16="http://schemas.microsoft.com/office/drawing/2014/main" val="10004"/>
                  </a:ext>
                </a:extLst>
              </a:tr>
              <a:tr h="248558">
                <a:tc vMerge="1">
                  <a:txBody>
                    <a:bodyPr/>
                    <a:lstStyle/>
                    <a:p>
                      <a:endParaRPr lang="en-IN"/>
                    </a:p>
                  </a:txBody>
                  <a:tcPr/>
                </a:tc>
                <a:tc>
                  <a:txBody>
                    <a:bodyPr/>
                    <a:lstStyle/>
                    <a:p>
                      <a:endParaRPr lang="en-IN" sz="1200"/>
                    </a:p>
                  </a:txBody>
                  <a:tcPr marL="0" marR="0" marT="0" marB="0" anchor="b">
                    <a:lnL>
                      <a:noFill/>
                    </a:lnL>
                    <a:lnR>
                      <a:noFill/>
                    </a:lnR>
                    <a:lnT>
                      <a:noFill/>
                    </a:lnT>
                    <a:lnB>
                      <a:noFill/>
                    </a:lnB>
                  </a:tcPr>
                </a:tc>
                <a:tc rowSpan="8">
                  <a:txBody>
                    <a:bodyPr/>
                    <a:lstStyle/>
                    <a:p>
                      <a:pPr algn="ctr" fontAlgn="ctr"/>
                      <a:r>
                        <a:rPr lang="en-IN" sz="1200" b="0" i="0" u="none" strike="noStrike" dirty="0">
                          <a:solidFill>
                            <a:srgbClr val="000000"/>
                          </a:solidFill>
                          <a:effectLst/>
                          <a:latin typeface="Calibri" panose="020F0502020204030204" pitchFamily="34" charset="0"/>
                        </a:rPr>
                        <a:t>Best estimate liability</a:t>
                      </a:r>
                    </a:p>
                  </a:txBody>
                  <a:tcPr marL="0" marR="0" marT="0" marB="0" anchor="ctr">
                    <a:lnL>
                      <a:noFill/>
                    </a:lnL>
                    <a:lnR>
                      <a:noFill/>
                    </a:lnR>
                    <a:lnT>
                      <a:noFill/>
                    </a:lnT>
                    <a:lnB>
                      <a:noFill/>
                    </a:lnB>
                    <a:solidFill>
                      <a:srgbClr val="E6B8B7"/>
                    </a:solidFill>
                  </a:tcPr>
                </a:tc>
                <a:extLst>
                  <a:ext uri="{0D108BD9-81ED-4DB2-BD59-A6C34878D82A}">
                    <a16:rowId xmlns:a16="http://schemas.microsoft.com/office/drawing/2014/main" val="10005"/>
                  </a:ext>
                </a:extLst>
              </a:tr>
              <a:tr h="248558">
                <a:tc vMerge="1">
                  <a:txBody>
                    <a:bodyPr/>
                    <a:lstStyle/>
                    <a:p>
                      <a:endParaRPr lang="en-IN"/>
                    </a:p>
                  </a:txBody>
                  <a:tcPr/>
                </a:tc>
                <a:tc>
                  <a:txBody>
                    <a:bodyPr/>
                    <a:lstStyle/>
                    <a:p>
                      <a:endParaRPr lang="en-IN" sz="1200" dirty="0"/>
                    </a:p>
                  </a:txBody>
                  <a:tcPr marL="0" marR="0" marT="0" marB="0" anchor="b">
                    <a:lnL>
                      <a:noFill/>
                    </a:lnL>
                    <a:lnR>
                      <a:noFill/>
                    </a:lnR>
                    <a:lnT>
                      <a:noFill/>
                    </a:lnT>
                    <a:lnB>
                      <a:noFill/>
                    </a:lnB>
                  </a:tcPr>
                </a:tc>
                <a:tc vMerge="1">
                  <a:txBody>
                    <a:bodyPr/>
                    <a:lstStyle/>
                    <a:p>
                      <a:endParaRPr lang="en-IN"/>
                    </a:p>
                  </a:txBody>
                  <a:tcPr/>
                </a:tc>
                <a:extLst>
                  <a:ext uri="{0D108BD9-81ED-4DB2-BD59-A6C34878D82A}">
                    <a16:rowId xmlns:a16="http://schemas.microsoft.com/office/drawing/2014/main" val="10006"/>
                  </a:ext>
                </a:extLst>
              </a:tr>
              <a:tr h="248558">
                <a:tc vMerge="1">
                  <a:txBody>
                    <a:bodyPr/>
                    <a:lstStyle/>
                    <a:p>
                      <a:endParaRPr lang="en-IN"/>
                    </a:p>
                  </a:txBody>
                  <a:tcPr/>
                </a:tc>
                <a:tc>
                  <a:txBody>
                    <a:bodyPr/>
                    <a:lstStyle/>
                    <a:p>
                      <a:endParaRPr lang="en-IN" sz="1200" dirty="0"/>
                    </a:p>
                  </a:txBody>
                  <a:tcPr marL="0" marR="0" marT="0" marB="0" anchor="b">
                    <a:lnL>
                      <a:noFill/>
                    </a:lnL>
                    <a:lnR>
                      <a:noFill/>
                    </a:lnR>
                    <a:lnT>
                      <a:noFill/>
                    </a:lnT>
                    <a:lnB>
                      <a:noFill/>
                    </a:lnB>
                  </a:tcPr>
                </a:tc>
                <a:tc vMerge="1">
                  <a:txBody>
                    <a:bodyPr/>
                    <a:lstStyle/>
                    <a:p>
                      <a:endParaRPr lang="en-IN"/>
                    </a:p>
                  </a:txBody>
                  <a:tcPr/>
                </a:tc>
                <a:extLst>
                  <a:ext uri="{0D108BD9-81ED-4DB2-BD59-A6C34878D82A}">
                    <a16:rowId xmlns:a16="http://schemas.microsoft.com/office/drawing/2014/main" val="10007"/>
                  </a:ext>
                </a:extLst>
              </a:tr>
              <a:tr h="248558">
                <a:tc vMerge="1">
                  <a:txBody>
                    <a:bodyPr/>
                    <a:lstStyle/>
                    <a:p>
                      <a:endParaRPr lang="en-IN"/>
                    </a:p>
                  </a:txBody>
                  <a:tcPr/>
                </a:tc>
                <a:tc>
                  <a:txBody>
                    <a:bodyPr/>
                    <a:lstStyle/>
                    <a:p>
                      <a:endParaRPr lang="en-IN" sz="1200" dirty="0"/>
                    </a:p>
                  </a:txBody>
                  <a:tcPr marL="0" marR="0" marT="0" marB="0" anchor="b">
                    <a:lnL>
                      <a:noFill/>
                    </a:lnL>
                    <a:lnR>
                      <a:noFill/>
                    </a:lnR>
                    <a:lnT>
                      <a:noFill/>
                    </a:lnT>
                    <a:lnB>
                      <a:noFill/>
                    </a:lnB>
                  </a:tcPr>
                </a:tc>
                <a:tc vMerge="1">
                  <a:txBody>
                    <a:bodyPr/>
                    <a:lstStyle/>
                    <a:p>
                      <a:endParaRPr lang="en-IN"/>
                    </a:p>
                  </a:txBody>
                  <a:tcPr/>
                </a:tc>
                <a:extLst>
                  <a:ext uri="{0D108BD9-81ED-4DB2-BD59-A6C34878D82A}">
                    <a16:rowId xmlns:a16="http://schemas.microsoft.com/office/drawing/2014/main" val="10008"/>
                  </a:ext>
                </a:extLst>
              </a:tr>
              <a:tr h="248558">
                <a:tc vMerge="1">
                  <a:txBody>
                    <a:bodyPr/>
                    <a:lstStyle/>
                    <a:p>
                      <a:endParaRPr lang="en-IN"/>
                    </a:p>
                  </a:txBody>
                  <a:tcPr/>
                </a:tc>
                <a:tc>
                  <a:txBody>
                    <a:bodyPr/>
                    <a:lstStyle/>
                    <a:p>
                      <a:endParaRPr lang="en-IN" sz="1200" dirty="0"/>
                    </a:p>
                  </a:txBody>
                  <a:tcPr marL="0" marR="0" marT="0" marB="0" anchor="b">
                    <a:lnL>
                      <a:noFill/>
                    </a:lnL>
                    <a:lnR>
                      <a:noFill/>
                    </a:lnR>
                    <a:lnT>
                      <a:noFill/>
                    </a:lnT>
                    <a:lnB>
                      <a:noFill/>
                    </a:lnB>
                  </a:tcPr>
                </a:tc>
                <a:tc vMerge="1">
                  <a:txBody>
                    <a:bodyPr/>
                    <a:lstStyle/>
                    <a:p>
                      <a:endParaRPr lang="en-IN"/>
                    </a:p>
                  </a:txBody>
                  <a:tcPr/>
                </a:tc>
                <a:extLst>
                  <a:ext uri="{0D108BD9-81ED-4DB2-BD59-A6C34878D82A}">
                    <a16:rowId xmlns:a16="http://schemas.microsoft.com/office/drawing/2014/main" val="10009"/>
                  </a:ext>
                </a:extLst>
              </a:tr>
              <a:tr h="248558">
                <a:tc vMerge="1">
                  <a:txBody>
                    <a:bodyPr/>
                    <a:lstStyle/>
                    <a:p>
                      <a:endParaRPr lang="en-IN"/>
                    </a:p>
                  </a:txBody>
                  <a:tcPr/>
                </a:tc>
                <a:tc>
                  <a:txBody>
                    <a:bodyPr/>
                    <a:lstStyle/>
                    <a:p>
                      <a:endParaRPr lang="en-IN" sz="1200" dirty="0"/>
                    </a:p>
                  </a:txBody>
                  <a:tcPr marL="0" marR="0" marT="0" marB="0" anchor="b">
                    <a:lnL>
                      <a:noFill/>
                    </a:lnL>
                    <a:lnR>
                      <a:noFill/>
                    </a:lnR>
                    <a:lnT>
                      <a:noFill/>
                    </a:lnT>
                    <a:lnB>
                      <a:noFill/>
                    </a:lnB>
                  </a:tcPr>
                </a:tc>
                <a:tc vMerge="1">
                  <a:txBody>
                    <a:bodyPr/>
                    <a:lstStyle/>
                    <a:p>
                      <a:endParaRPr lang="en-IN"/>
                    </a:p>
                  </a:txBody>
                  <a:tcPr/>
                </a:tc>
                <a:extLst>
                  <a:ext uri="{0D108BD9-81ED-4DB2-BD59-A6C34878D82A}">
                    <a16:rowId xmlns:a16="http://schemas.microsoft.com/office/drawing/2014/main" val="10010"/>
                  </a:ext>
                </a:extLst>
              </a:tr>
              <a:tr h="248558">
                <a:tc vMerge="1">
                  <a:txBody>
                    <a:bodyPr/>
                    <a:lstStyle/>
                    <a:p>
                      <a:endParaRPr lang="en-IN"/>
                    </a:p>
                  </a:txBody>
                  <a:tcPr/>
                </a:tc>
                <a:tc>
                  <a:txBody>
                    <a:bodyPr/>
                    <a:lstStyle/>
                    <a:p>
                      <a:endParaRPr lang="en-IN" sz="1200" dirty="0"/>
                    </a:p>
                  </a:txBody>
                  <a:tcPr marL="0" marR="0" marT="0" marB="0" anchor="b">
                    <a:lnL>
                      <a:noFill/>
                    </a:lnL>
                    <a:lnR>
                      <a:noFill/>
                    </a:lnR>
                    <a:lnT>
                      <a:noFill/>
                    </a:lnT>
                    <a:lnB>
                      <a:noFill/>
                    </a:lnB>
                  </a:tcPr>
                </a:tc>
                <a:tc vMerge="1">
                  <a:txBody>
                    <a:bodyPr/>
                    <a:lstStyle/>
                    <a:p>
                      <a:endParaRPr lang="en-IN"/>
                    </a:p>
                  </a:txBody>
                  <a:tcPr/>
                </a:tc>
                <a:extLst>
                  <a:ext uri="{0D108BD9-81ED-4DB2-BD59-A6C34878D82A}">
                    <a16:rowId xmlns:a16="http://schemas.microsoft.com/office/drawing/2014/main" val="10011"/>
                  </a:ext>
                </a:extLst>
              </a:tr>
              <a:tr h="248558">
                <a:tc vMerge="1">
                  <a:txBody>
                    <a:bodyPr/>
                    <a:lstStyle/>
                    <a:p>
                      <a:endParaRPr lang="en-IN"/>
                    </a:p>
                  </a:txBody>
                  <a:tcPr/>
                </a:tc>
                <a:tc>
                  <a:txBody>
                    <a:bodyPr/>
                    <a:lstStyle/>
                    <a:p>
                      <a:endParaRPr lang="en-IN" sz="1200" dirty="0"/>
                    </a:p>
                  </a:txBody>
                  <a:tcPr marL="0" marR="0" marT="0" marB="0" anchor="b">
                    <a:lnL>
                      <a:noFill/>
                    </a:lnL>
                    <a:lnR>
                      <a:noFill/>
                    </a:lnR>
                    <a:lnT>
                      <a:noFill/>
                    </a:lnT>
                    <a:lnB>
                      <a:noFill/>
                    </a:lnB>
                  </a:tcPr>
                </a:tc>
                <a:tc vMerge="1">
                  <a:txBody>
                    <a:bodyPr/>
                    <a:lstStyle/>
                    <a:p>
                      <a:endParaRPr lang="en-IN"/>
                    </a:p>
                  </a:txBody>
                  <a:tcPr/>
                </a:tc>
                <a:extLst>
                  <a:ext uri="{0D108BD9-81ED-4DB2-BD59-A6C34878D82A}">
                    <a16:rowId xmlns:a16="http://schemas.microsoft.com/office/drawing/2014/main" val="10012"/>
                  </a:ext>
                </a:extLst>
              </a:tr>
            </a:tbl>
          </a:graphicData>
        </a:graphic>
      </p:graphicFrame>
      <p:sp>
        <p:nvSpPr>
          <p:cNvPr id="8" name="Title 1"/>
          <p:cNvSpPr txBox="1">
            <a:spLocks/>
          </p:cNvSpPr>
          <p:nvPr/>
        </p:nvSpPr>
        <p:spPr>
          <a:xfrm>
            <a:off x="5145106" y="1350926"/>
            <a:ext cx="788276" cy="239488"/>
          </a:xfrm>
          <a:prstGeom prst="rect">
            <a:avLst/>
          </a:prstGeom>
          <a:noFill/>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base">
              <a:spcBef>
                <a:spcPts val="0"/>
              </a:spcBef>
              <a:spcAft>
                <a:spcPct val="0"/>
              </a:spcAft>
              <a:defRPr/>
            </a:pPr>
            <a:r>
              <a:rPr lang="en-US" sz="1575" dirty="0">
                <a:solidFill>
                  <a:srgbClr val="002060"/>
                </a:solidFill>
                <a:latin typeface="Arial Black" pitchFamily="34" charset="0"/>
                <a:cs typeface="Arial" pitchFamily="34" charset="0"/>
              </a:rPr>
              <a:t>EC</a:t>
            </a:r>
            <a:endParaRPr lang="en-US" sz="1575" dirty="0">
              <a:solidFill>
                <a:srgbClr val="FFC000"/>
              </a:solidFill>
              <a:latin typeface="Arial Black" pitchFamily="34" charset="0"/>
              <a:cs typeface="Arial" pitchFamily="34" charset="0"/>
            </a:endParaRPr>
          </a:p>
        </p:txBody>
      </p:sp>
      <p:sp>
        <p:nvSpPr>
          <p:cNvPr id="9" name="Title 1"/>
          <p:cNvSpPr txBox="1">
            <a:spLocks/>
          </p:cNvSpPr>
          <p:nvPr/>
        </p:nvSpPr>
        <p:spPr>
          <a:xfrm>
            <a:off x="9526076" y="1341400"/>
            <a:ext cx="2274705" cy="239488"/>
          </a:xfrm>
          <a:prstGeom prst="rect">
            <a:avLst/>
          </a:prstGeom>
          <a:noFill/>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base">
              <a:spcBef>
                <a:spcPts val="0"/>
              </a:spcBef>
              <a:spcAft>
                <a:spcPct val="0"/>
              </a:spcAft>
              <a:defRPr/>
            </a:pPr>
            <a:r>
              <a:rPr lang="en-US" sz="1575" dirty="0">
                <a:solidFill>
                  <a:srgbClr val="002060"/>
                </a:solidFill>
                <a:latin typeface="Arial Black" pitchFamily="34" charset="0"/>
                <a:cs typeface="Arial" pitchFamily="34" charset="0"/>
              </a:rPr>
              <a:t>IEV</a:t>
            </a:r>
            <a:endParaRPr lang="en-US" sz="1575" dirty="0">
              <a:solidFill>
                <a:srgbClr val="FFC000"/>
              </a:solidFill>
              <a:latin typeface="Arial Black" pitchFamily="34" charset="0"/>
              <a:cs typeface="Arial" pitchFamily="34" charset="0"/>
            </a:endParaRPr>
          </a:p>
        </p:txBody>
      </p:sp>
      <p:graphicFrame>
        <p:nvGraphicFramePr>
          <p:cNvPr id="6" name="Table 5"/>
          <p:cNvGraphicFramePr>
            <a:graphicFrameLocks noGrp="1"/>
          </p:cNvGraphicFramePr>
          <p:nvPr>
            <p:extLst/>
          </p:nvPr>
        </p:nvGraphicFramePr>
        <p:xfrm>
          <a:off x="2317038" y="1743074"/>
          <a:ext cx="1720013" cy="3663379"/>
        </p:xfrm>
        <a:graphic>
          <a:graphicData uri="http://schemas.openxmlformats.org/drawingml/2006/table">
            <a:tbl>
              <a:tblPr/>
              <a:tblGrid>
                <a:gridCol w="800935">
                  <a:extLst>
                    <a:ext uri="{9D8B030D-6E8A-4147-A177-3AD203B41FA5}">
                      <a16:colId xmlns:a16="http://schemas.microsoft.com/office/drawing/2014/main" val="20000"/>
                    </a:ext>
                  </a:extLst>
                </a:gridCol>
                <a:gridCol w="95685">
                  <a:extLst>
                    <a:ext uri="{9D8B030D-6E8A-4147-A177-3AD203B41FA5}">
                      <a16:colId xmlns:a16="http://schemas.microsoft.com/office/drawing/2014/main" val="20001"/>
                    </a:ext>
                  </a:extLst>
                </a:gridCol>
                <a:gridCol w="823393">
                  <a:extLst>
                    <a:ext uri="{9D8B030D-6E8A-4147-A177-3AD203B41FA5}">
                      <a16:colId xmlns:a16="http://schemas.microsoft.com/office/drawing/2014/main" val="20002"/>
                    </a:ext>
                  </a:extLst>
                </a:gridCol>
              </a:tblGrid>
              <a:tr h="193272">
                <a:tc>
                  <a:txBody>
                    <a:bodyPr/>
                    <a:lstStyle/>
                    <a:p>
                      <a:pPr algn="ctr" fontAlgn="b"/>
                      <a:r>
                        <a:rPr lang="en-IN" sz="1200" b="0" i="0" u="none" strike="noStrike" dirty="0">
                          <a:solidFill>
                            <a:srgbClr val="000000"/>
                          </a:solidFill>
                          <a:effectLst/>
                          <a:latin typeface="Calibri" panose="020F0502020204030204" pitchFamily="34" charset="0"/>
                        </a:rPr>
                        <a:t>FVCA</a:t>
                      </a:r>
                    </a:p>
                  </a:txBody>
                  <a:tcPr marL="0" marR="0" marT="0" marB="0" anchor="b">
                    <a:lnL>
                      <a:noFill/>
                    </a:lnL>
                    <a:lnR>
                      <a:noFill/>
                    </a:lnR>
                    <a:lnT>
                      <a:noFill/>
                    </a:lnT>
                    <a:lnB>
                      <a:noFill/>
                    </a:lnB>
                    <a:solidFill>
                      <a:srgbClr val="89FFBE"/>
                    </a:solidFill>
                  </a:tcPr>
                </a:tc>
                <a:tc>
                  <a:txBody>
                    <a:bodyPr/>
                    <a:lstStyle/>
                    <a:p>
                      <a:pPr algn="ctr" fontAlgn="b"/>
                      <a:endParaRPr lang="en-IN" sz="12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ctr" fontAlgn="b"/>
                      <a:r>
                        <a:rPr lang="en-IN" sz="1200" b="0" i="0" u="none" strike="noStrike" dirty="0">
                          <a:solidFill>
                            <a:srgbClr val="000000"/>
                          </a:solidFill>
                          <a:effectLst/>
                          <a:latin typeface="Calibri" panose="020F0502020204030204" pitchFamily="34" charset="0"/>
                        </a:rPr>
                        <a:t>FVCA</a:t>
                      </a:r>
                    </a:p>
                  </a:txBody>
                  <a:tcPr marL="0" marR="0" marT="0" marB="0" anchor="b">
                    <a:lnL>
                      <a:noFill/>
                    </a:lnL>
                    <a:lnR>
                      <a:noFill/>
                    </a:lnR>
                    <a:lnT>
                      <a:noFill/>
                    </a:lnT>
                    <a:lnB>
                      <a:noFill/>
                    </a:lnB>
                    <a:solidFill>
                      <a:srgbClr val="89FFBE"/>
                    </a:solidFill>
                  </a:tcPr>
                </a:tc>
                <a:extLst>
                  <a:ext uri="{0D108BD9-81ED-4DB2-BD59-A6C34878D82A}">
                    <a16:rowId xmlns:a16="http://schemas.microsoft.com/office/drawing/2014/main" val="10000"/>
                  </a:ext>
                </a:extLst>
              </a:tr>
              <a:tr h="193272">
                <a:tc rowSpan="11">
                  <a:txBody>
                    <a:bodyPr/>
                    <a:lstStyle/>
                    <a:p>
                      <a:pPr algn="ctr" fontAlgn="ctr"/>
                      <a:r>
                        <a:rPr lang="en-IN" sz="1200" b="0" i="0" u="none" strike="noStrike" dirty="0">
                          <a:solidFill>
                            <a:srgbClr val="000000"/>
                          </a:solidFill>
                          <a:effectLst/>
                          <a:latin typeface="Calibri" panose="020F0502020204030204" pitchFamily="34" charset="0"/>
                        </a:rPr>
                        <a:t>Statutory value of assets</a:t>
                      </a:r>
                    </a:p>
                  </a:txBody>
                  <a:tcPr marL="0" marR="0" marT="0" marB="0" anchor="ctr">
                    <a:lnL>
                      <a:noFill/>
                    </a:lnL>
                    <a:lnR>
                      <a:noFill/>
                    </a:lnR>
                    <a:lnT>
                      <a:noFill/>
                    </a:lnT>
                    <a:lnB>
                      <a:noFill/>
                    </a:lnB>
                    <a:solidFill>
                      <a:srgbClr val="8DB4E2"/>
                    </a:solidFill>
                  </a:tcPr>
                </a:tc>
                <a:tc>
                  <a:txBody>
                    <a:bodyPr/>
                    <a:lstStyle/>
                    <a:p>
                      <a:pPr algn="l" fontAlgn="b"/>
                      <a:endParaRPr lang="en-IN" sz="12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rowSpan="2">
                  <a:txBody>
                    <a:bodyPr/>
                    <a:lstStyle/>
                    <a:p>
                      <a:pPr algn="ctr" fontAlgn="ctr"/>
                      <a:r>
                        <a:rPr lang="en-IN" sz="1200" b="0" i="0" u="none" strike="noStrike" dirty="0">
                          <a:solidFill>
                            <a:srgbClr val="000000"/>
                          </a:solidFill>
                          <a:effectLst/>
                          <a:latin typeface="Calibri" panose="020F0502020204030204" pitchFamily="34" charset="0"/>
                        </a:rPr>
                        <a:t>Free Capital</a:t>
                      </a:r>
                    </a:p>
                  </a:txBody>
                  <a:tcPr marL="0" marR="0" marT="0" marB="0" anchor="ctr">
                    <a:lnL>
                      <a:noFill/>
                    </a:lnL>
                    <a:lnR>
                      <a:noFill/>
                    </a:lnR>
                    <a:lnT>
                      <a:noFill/>
                    </a:lnT>
                    <a:lnB>
                      <a:noFill/>
                    </a:lnB>
                    <a:solidFill>
                      <a:srgbClr val="CCC0DA"/>
                    </a:solidFill>
                  </a:tcPr>
                </a:tc>
                <a:extLst>
                  <a:ext uri="{0D108BD9-81ED-4DB2-BD59-A6C34878D82A}">
                    <a16:rowId xmlns:a16="http://schemas.microsoft.com/office/drawing/2014/main" val="10001"/>
                  </a:ext>
                </a:extLst>
              </a:tr>
              <a:tr h="193272">
                <a:tc vMerge="1">
                  <a:txBody>
                    <a:bodyPr/>
                    <a:lstStyle/>
                    <a:p>
                      <a:endParaRPr lang="en-IN"/>
                    </a:p>
                  </a:txBody>
                  <a:tcPr/>
                </a:tc>
                <a:tc>
                  <a:txBody>
                    <a:bodyPr/>
                    <a:lstStyle/>
                    <a:p>
                      <a:pPr algn="l" fontAlgn="b"/>
                      <a:endParaRPr lang="en-IN" sz="12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vMerge="1">
                  <a:txBody>
                    <a:bodyPr/>
                    <a:lstStyle/>
                    <a:p>
                      <a:endParaRPr lang="en-IN"/>
                    </a:p>
                  </a:txBody>
                  <a:tcPr/>
                </a:tc>
                <a:extLst>
                  <a:ext uri="{0D108BD9-81ED-4DB2-BD59-A6C34878D82A}">
                    <a16:rowId xmlns:a16="http://schemas.microsoft.com/office/drawing/2014/main" val="10002"/>
                  </a:ext>
                </a:extLst>
              </a:tr>
              <a:tr h="386543">
                <a:tc vMerge="1">
                  <a:txBody>
                    <a:bodyPr/>
                    <a:lstStyle/>
                    <a:p>
                      <a:endParaRPr lang="en-IN"/>
                    </a:p>
                  </a:txBody>
                  <a:tcPr/>
                </a:tc>
                <a:tc>
                  <a:txBody>
                    <a:bodyPr/>
                    <a:lstStyle/>
                    <a:p>
                      <a:pPr algn="l" fontAlgn="b"/>
                      <a:endParaRPr lang="en-IN" sz="12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ctr" fontAlgn="ctr"/>
                      <a:r>
                        <a:rPr lang="en-IN" sz="1200" b="0" i="0" u="none" strike="noStrike" dirty="0">
                          <a:solidFill>
                            <a:srgbClr val="000000"/>
                          </a:solidFill>
                          <a:effectLst/>
                          <a:latin typeface="Calibri" panose="020F0502020204030204" pitchFamily="34" charset="0"/>
                        </a:rPr>
                        <a:t>Regulatory capital</a:t>
                      </a:r>
                    </a:p>
                  </a:txBody>
                  <a:tcPr marL="0" marR="0" marT="0" marB="0" anchor="ctr">
                    <a:lnL>
                      <a:noFill/>
                    </a:lnL>
                    <a:lnR>
                      <a:noFill/>
                    </a:lnR>
                    <a:lnT>
                      <a:noFill/>
                    </a:lnT>
                    <a:lnB>
                      <a:noFill/>
                    </a:lnB>
                    <a:solidFill>
                      <a:srgbClr val="D8E4BC"/>
                    </a:solidFill>
                  </a:tcPr>
                </a:tc>
                <a:extLst>
                  <a:ext uri="{0D108BD9-81ED-4DB2-BD59-A6C34878D82A}">
                    <a16:rowId xmlns:a16="http://schemas.microsoft.com/office/drawing/2014/main" val="10003"/>
                  </a:ext>
                </a:extLst>
              </a:tr>
              <a:tr h="193272">
                <a:tc vMerge="1">
                  <a:txBody>
                    <a:bodyPr/>
                    <a:lstStyle/>
                    <a:p>
                      <a:endParaRPr lang="en-IN"/>
                    </a:p>
                  </a:txBody>
                  <a:tcPr/>
                </a:tc>
                <a:tc>
                  <a:txBody>
                    <a:bodyPr/>
                    <a:lstStyle/>
                    <a:p>
                      <a:pPr algn="l" fontAlgn="b"/>
                      <a:endParaRPr lang="en-IN" sz="12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rowSpan="8">
                  <a:txBody>
                    <a:bodyPr/>
                    <a:lstStyle/>
                    <a:p>
                      <a:pPr algn="ctr" fontAlgn="ctr"/>
                      <a:r>
                        <a:rPr lang="en-IN" sz="1200" b="0" i="0" u="none" strike="noStrike" dirty="0">
                          <a:solidFill>
                            <a:srgbClr val="000000"/>
                          </a:solidFill>
                          <a:effectLst/>
                          <a:latin typeface="Calibri" panose="020F0502020204030204" pitchFamily="34" charset="0"/>
                        </a:rPr>
                        <a:t>Statutory reserves</a:t>
                      </a:r>
                    </a:p>
                  </a:txBody>
                  <a:tcPr marL="0" marR="0" marT="0" marB="0" anchor="ctr">
                    <a:lnL>
                      <a:noFill/>
                    </a:lnL>
                    <a:lnR>
                      <a:noFill/>
                    </a:lnR>
                    <a:lnT>
                      <a:noFill/>
                    </a:lnT>
                    <a:lnB>
                      <a:noFill/>
                    </a:lnB>
                    <a:solidFill>
                      <a:srgbClr val="E6B8B7"/>
                    </a:solidFill>
                  </a:tcPr>
                </a:tc>
                <a:extLst>
                  <a:ext uri="{0D108BD9-81ED-4DB2-BD59-A6C34878D82A}">
                    <a16:rowId xmlns:a16="http://schemas.microsoft.com/office/drawing/2014/main" val="10004"/>
                  </a:ext>
                </a:extLst>
              </a:tr>
              <a:tr h="1185986">
                <a:tc vMerge="1">
                  <a:txBody>
                    <a:bodyPr/>
                    <a:lstStyle/>
                    <a:p>
                      <a:endParaRPr lang="en-IN"/>
                    </a:p>
                  </a:txBody>
                  <a:tcPr/>
                </a:tc>
                <a:tc>
                  <a:txBody>
                    <a:bodyPr/>
                    <a:lstStyle/>
                    <a:p>
                      <a:pPr algn="l" fontAlgn="b"/>
                      <a:endParaRPr lang="en-IN" sz="1200" b="0" i="0" u="none" strike="noStrike" dirty="0">
                        <a:solidFill>
                          <a:srgbClr val="000000"/>
                        </a:solidFill>
                        <a:effectLst/>
                        <a:latin typeface="Calibri" panose="020F0502020204030204" pitchFamily="34" charset="0"/>
                      </a:endParaRPr>
                    </a:p>
                  </a:txBody>
                  <a:tcPr marL="0" marR="0" marT="0" marB="0" anchor="b">
                    <a:lnL>
                      <a:noFill/>
                    </a:lnL>
                    <a:lnR>
                      <a:noFill/>
                    </a:lnR>
                    <a:lnT>
                      <a:noFill/>
                    </a:lnT>
                    <a:lnB>
                      <a:noFill/>
                    </a:lnB>
                  </a:tcPr>
                </a:tc>
                <a:tc vMerge="1">
                  <a:txBody>
                    <a:bodyPr/>
                    <a:lstStyle/>
                    <a:p>
                      <a:endParaRPr lang="en-IN"/>
                    </a:p>
                  </a:txBody>
                  <a:tcPr/>
                </a:tc>
                <a:extLst>
                  <a:ext uri="{0D108BD9-81ED-4DB2-BD59-A6C34878D82A}">
                    <a16:rowId xmlns:a16="http://schemas.microsoft.com/office/drawing/2014/main" val="10005"/>
                  </a:ext>
                </a:extLst>
              </a:tr>
              <a:tr h="219627">
                <a:tc vMerge="1">
                  <a:txBody>
                    <a:bodyPr/>
                    <a:lstStyle/>
                    <a:p>
                      <a:endParaRPr lang="en-IN"/>
                    </a:p>
                  </a:txBody>
                  <a:tcPr/>
                </a:tc>
                <a:tc>
                  <a:txBody>
                    <a:bodyPr/>
                    <a:lstStyle/>
                    <a:p>
                      <a:pPr algn="l" fontAlgn="b"/>
                      <a:endParaRPr lang="en-IN" sz="8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vMerge="1">
                  <a:txBody>
                    <a:bodyPr/>
                    <a:lstStyle/>
                    <a:p>
                      <a:endParaRPr lang="en-IN"/>
                    </a:p>
                  </a:txBody>
                  <a:tcPr/>
                </a:tc>
                <a:extLst>
                  <a:ext uri="{0D108BD9-81ED-4DB2-BD59-A6C34878D82A}">
                    <a16:rowId xmlns:a16="http://schemas.microsoft.com/office/drawing/2014/main" val="10006"/>
                  </a:ext>
                </a:extLst>
              </a:tr>
              <a:tr h="219627">
                <a:tc vMerge="1">
                  <a:txBody>
                    <a:bodyPr/>
                    <a:lstStyle/>
                    <a:p>
                      <a:endParaRPr lang="en-IN"/>
                    </a:p>
                  </a:txBody>
                  <a:tcPr/>
                </a:tc>
                <a:tc>
                  <a:txBody>
                    <a:bodyPr/>
                    <a:lstStyle/>
                    <a:p>
                      <a:pPr algn="l" fontAlgn="b"/>
                      <a:endParaRPr lang="en-IN" sz="8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vMerge="1">
                  <a:txBody>
                    <a:bodyPr/>
                    <a:lstStyle/>
                    <a:p>
                      <a:endParaRPr lang="en-IN"/>
                    </a:p>
                  </a:txBody>
                  <a:tcPr/>
                </a:tc>
                <a:extLst>
                  <a:ext uri="{0D108BD9-81ED-4DB2-BD59-A6C34878D82A}">
                    <a16:rowId xmlns:a16="http://schemas.microsoft.com/office/drawing/2014/main" val="10007"/>
                  </a:ext>
                </a:extLst>
              </a:tr>
              <a:tr h="219627">
                <a:tc vMerge="1">
                  <a:txBody>
                    <a:bodyPr/>
                    <a:lstStyle/>
                    <a:p>
                      <a:endParaRPr lang="en-IN"/>
                    </a:p>
                  </a:txBody>
                  <a:tcPr/>
                </a:tc>
                <a:tc>
                  <a:txBody>
                    <a:bodyPr/>
                    <a:lstStyle/>
                    <a:p>
                      <a:pPr algn="l" fontAlgn="b"/>
                      <a:endParaRPr lang="en-IN" sz="8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vMerge="1">
                  <a:txBody>
                    <a:bodyPr/>
                    <a:lstStyle/>
                    <a:p>
                      <a:endParaRPr lang="en-IN"/>
                    </a:p>
                  </a:txBody>
                  <a:tcPr/>
                </a:tc>
                <a:extLst>
                  <a:ext uri="{0D108BD9-81ED-4DB2-BD59-A6C34878D82A}">
                    <a16:rowId xmlns:a16="http://schemas.microsoft.com/office/drawing/2014/main" val="10008"/>
                  </a:ext>
                </a:extLst>
              </a:tr>
              <a:tr h="219627">
                <a:tc vMerge="1">
                  <a:txBody>
                    <a:bodyPr/>
                    <a:lstStyle/>
                    <a:p>
                      <a:endParaRPr lang="en-IN"/>
                    </a:p>
                  </a:txBody>
                  <a:tcPr/>
                </a:tc>
                <a:tc>
                  <a:txBody>
                    <a:bodyPr/>
                    <a:lstStyle/>
                    <a:p>
                      <a:pPr algn="l" fontAlgn="b"/>
                      <a:endParaRPr lang="en-IN" sz="8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vMerge="1">
                  <a:txBody>
                    <a:bodyPr/>
                    <a:lstStyle/>
                    <a:p>
                      <a:endParaRPr lang="en-IN"/>
                    </a:p>
                  </a:txBody>
                  <a:tcPr/>
                </a:tc>
                <a:extLst>
                  <a:ext uri="{0D108BD9-81ED-4DB2-BD59-A6C34878D82A}">
                    <a16:rowId xmlns:a16="http://schemas.microsoft.com/office/drawing/2014/main" val="10009"/>
                  </a:ext>
                </a:extLst>
              </a:tr>
              <a:tr h="219627">
                <a:tc vMerge="1">
                  <a:txBody>
                    <a:bodyPr/>
                    <a:lstStyle/>
                    <a:p>
                      <a:endParaRPr lang="en-IN"/>
                    </a:p>
                  </a:txBody>
                  <a:tcPr/>
                </a:tc>
                <a:tc>
                  <a:txBody>
                    <a:bodyPr/>
                    <a:lstStyle/>
                    <a:p>
                      <a:pPr algn="l" fontAlgn="b"/>
                      <a:endParaRPr lang="en-IN" sz="8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vMerge="1">
                  <a:txBody>
                    <a:bodyPr/>
                    <a:lstStyle/>
                    <a:p>
                      <a:endParaRPr lang="en-IN"/>
                    </a:p>
                  </a:txBody>
                  <a:tcPr/>
                </a:tc>
                <a:extLst>
                  <a:ext uri="{0D108BD9-81ED-4DB2-BD59-A6C34878D82A}">
                    <a16:rowId xmlns:a16="http://schemas.microsoft.com/office/drawing/2014/main" val="10010"/>
                  </a:ext>
                </a:extLst>
              </a:tr>
              <a:tr h="219627">
                <a:tc vMerge="1">
                  <a:txBody>
                    <a:bodyPr/>
                    <a:lstStyle/>
                    <a:p>
                      <a:endParaRPr lang="en-IN"/>
                    </a:p>
                  </a:txBody>
                  <a:tcPr/>
                </a:tc>
                <a:tc>
                  <a:txBody>
                    <a:bodyPr/>
                    <a:lstStyle/>
                    <a:p>
                      <a:pPr algn="l" fontAlgn="b"/>
                      <a:endParaRPr lang="en-IN" sz="800" b="0" i="0" u="none" strike="noStrike" dirty="0">
                        <a:solidFill>
                          <a:srgbClr val="000000"/>
                        </a:solidFill>
                        <a:effectLst/>
                        <a:latin typeface="Calibri" panose="020F0502020204030204" pitchFamily="34" charset="0"/>
                      </a:endParaRPr>
                    </a:p>
                  </a:txBody>
                  <a:tcPr marL="0" marR="0" marT="0" marB="0" anchor="b">
                    <a:lnL>
                      <a:noFill/>
                    </a:lnL>
                    <a:lnR>
                      <a:noFill/>
                    </a:lnR>
                    <a:lnT>
                      <a:noFill/>
                    </a:lnT>
                    <a:lnB>
                      <a:noFill/>
                    </a:lnB>
                  </a:tcPr>
                </a:tc>
                <a:tc vMerge="1">
                  <a:txBody>
                    <a:bodyPr/>
                    <a:lstStyle/>
                    <a:p>
                      <a:endParaRPr lang="en-IN"/>
                    </a:p>
                  </a:txBody>
                  <a:tcPr/>
                </a:tc>
                <a:extLst>
                  <a:ext uri="{0D108BD9-81ED-4DB2-BD59-A6C34878D82A}">
                    <a16:rowId xmlns:a16="http://schemas.microsoft.com/office/drawing/2014/main" val="10011"/>
                  </a:ext>
                </a:extLst>
              </a:tr>
            </a:tbl>
          </a:graphicData>
        </a:graphic>
      </p:graphicFrame>
      <p:graphicFrame>
        <p:nvGraphicFramePr>
          <p:cNvPr id="11" name="Table 10"/>
          <p:cNvGraphicFramePr>
            <a:graphicFrameLocks noGrp="1"/>
          </p:cNvGraphicFramePr>
          <p:nvPr>
            <p:extLst/>
          </p:nvPr>
        </p:nvGraphicFramePr>
        <p:xfrm>
          <a:off x="6553200" y="1752600"/>
          <a:ext cx="1805144" cy="3663379"/>
        </p:xfrm>
        <a:graphic>
          <a:graphicData uri="http://schemas.openxmlformats.org/drawingml/2006/table">
            <a:tbl>
              <a:tblPr/>
              <a:tblGrid>
                <a:gridCol w="862330">
                  <a:extLst>
                    <a:ext uri="{9D8B030D-6E8A-4147-A177-3AD203B41FA5}">
                      <a16:colId xmlns:a16="http://schemas.microsoft.com/office/drawing/2014/main" val="20000"/>
                    </a:ext>
                  </a:extLst>
                </a:gridCol>
                <a:gridCol w="80484">
                  <a:extLst>
                    <a:ext uri="{9D8B030D-6E8A-4147-A177-3AD203B41FA5}">
                      <a16:colId xmlns:a16="http://schemas.microsoft.com/office/drawing/2014/main" val="20001"/>
                    </a:ext>
                  </a:extLst>
                </a:gridCol>
                <a:gridCol w="862330">
                  <a:extLst>
                    <a:ext uri="{9D8B030D-6E8A-4147-A177-3AD203B41FA5}">
                      <a16:colId xmlns:a16="http://schemas.microsoft.com/office/drawing/2014/main" val="20002"/>
                    </a:ext>
                  </a:extLst>
                </a:gridCol>
              </a:tblGrid>
              <a:tr h="251693">
                <a:tc rowSpan="13">
                  <a:txBody>
                    <a:bodyPr/>
                    <a:lstStyle/>
                    <a:p>
                      <a:pPr algn="ctr" fontAlgn="ctr"/>
                      <a:r>
                        <a:rPr lang="en-IN" sz="1200" b="0" i="0" u="none" strike="noStrike" dirty="0">
                          <a:solidFill>
                            <a:srgbClr val="000000"/>
                          </a:solidFill>
                          <a:effectLst/>
                          <a:latin typeface="Calibri" panose="020F0502020204030204" pitchFamily="34" charset="0"/>
                        </a:rPr>
                        <a:t>Market value of assets</a:t>
                      </a:r>
                    </a:p>
                  </a:txBody>
                  <a:tcPr marL="0" marR="0" marT="0" marB="0" anchor="ctr">
                    <a:lnL>
                      <a:noFill/>
                    </a:lnL>
                    <a:lnR>
                      <a:noFill/>
                    </a:lnR>
                    <a:lnT>
                      <a:noFill/>
                    </a:lnT>
                    <a:lnB>
                      <a:noFill/>
                    </a:lnB>
                    <a:solidFill>
                      <a:srgbClr val="8DB4E2"/>
                    </a:solidFill>
                  </a:tcPr>
                </a:tc>
                <a:tc>
                  <a:txBody>
                    <a:bodyPr/>
                    <a:lstStyle/>
                    <a:p>
                      <a:pPr algn="l" fontAlgn="b"/>
                      <a:endParaRPr lang="en-IN" sz="12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rowSpan="2">
                  <a:txBody>
                    <a:bodyPr/>
                    <a:lstStyle/>
                    <a:p>
                      <a:pPr algn="ctr" fontAlgn="ctr"/>
                      <a:r>
                        <a:rPr lang="en-IN" sz="1200" b="0" i="0" u="none" strike="noStrike" dirty="0">
                          <a:solidFill>
                            <a:srgbClr val="000000"/>
                          </a:solidFill>
                          <a:effectLst/>
                          <a:latin typeface="Calibri" panose="020F0502020204030204" pitchFamily="34" charset="0"/>
                        </a:rPr>
                        <a:t>Free Surplus</a:t>
                      </a:r>
                    </a:p>
                  </a:txBody>
                  <a:tcPr marL="0" marR="0" marT="0" marB="0" anchor="ctr">
                    <a:lnL>
                      <a:noFill/>
                    </a:lnL>
                    <a:lnR>
                      <a:noFill/>
                    </a:lnR>
                    <a:lnT>
                      <a:noFill/>
                    </a:lnT>
                    <a:lnB>
                      <a:noFill/>
                    </a:lnB>
                    <a:solidFill>
                      <a:srgbClr val="CCC0DA"/>
                    </a:solidFill>
                  </a:tcPr>
                </a:tc>
                <a:extLst>
                  <a:ext uri="{0D108BD9-81ED-4DB2-BD59-A6C34878D82A}">
                    <a16:rowId xmlns:a16="http://schemas.microsoft.com/office/drawing/2014/main" val="10000"/>
                  </a:ext>
                </a:extLst>
              </a:tr>
              <a:tr h="757713">
                <a:tc vMerge="1">
                  <a:txBody>
                    <a:bodyPr/>
                    <a:lstStyle/>
                    <a:p>
                      <a:endParaRPr lang="en-IN"/>
                    </a:p>
                  </a:txBody>
                  <a:tcPr/>
                </a:tc>
                <a:tc>
                  <a:txBody>
                    <a:bodyPr/>
                    <a:lstStyle/>
                    <a:p>
                      <a:pPr algn="l" fontAlgn="b"/>
                      <a:endParaRPr lang="en-IN" sz="12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vMerge="1">
                  <a:txBody>
                    <a:bodyPr/>
                    <a:lstStyle/>
                    <a:p>
                      <a:endParaRPr lang="en-IN"/>
                    </a:p>
                  </a:txBody>
                  <a:tcPr/>
                </a:tc>
                <a:extLst>
                  <a:ext uri="{0D108BD9-81ED-4DB2-BD59-A6C34878D82A}">
                    <a16:rowId xmlns:a16="http://schemas.microsoft.com/office/drawing/2014/main" val="10001"/>
                  </a:ext>
                </a:extLst>
              </a:tr>
              <a:tr h="251693">
                <a:tc vMerge="1">
                  <a:txBody>
                    <a:bodyPr/>
                    <a:lstStyle/>
                    <a:p>
                      <a:endParaRPr lang="en-IN"/>
                    </a:p>
                  </a:txBody>
                  <a:tcPr/>
                </a:tc>
                <a:tc>
                  <a:txBody>
                    <a:bodyPr/>
                    <a:lstStyle/>
                    <a:p>
                      <a:pPr algn="l" fontAlgn="b"/>
                      <a:endParaRPr lang="en-IN" sz="12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rowSpan="2">
                  <a:txBody>
                    <a:bodyPr/>
                    <a:lstStyle/>
                    <a:p>
                      <a:pPr algn="ctr" fontAlgn="ctr"/>
                      <a:r>
                        <a:rPr lang="en-IN" sz="1200" b="0" i="0" u="none" strike="noStrike">
                          <a:solidFill>
                            <a:srgbClr val="000000"/>
                          </a:solidFill>
                          <a:effectLst/>
                          <a:latin typeface="Calibri" panose="020F0502020204030204" pitchFamily="34" charset="0"/>
                        </a:rPr>
                        <a:t>Required capital</a:t>
                      </a:r>
                    </a:p>
                  </a:txBody>
                  <a:tcPr marL="0" marR="0" marT="0" marB="0" anchor="ctr">
                    <a:lnL>
                      <a:noFill/>
                    </a:lnL>
                    <a:lnR>
                      <a:noFill/>
                    </a:lnR>
                    <a:lnT>
                      <a:noFill/>
                    </a:lnT>
                    <a:lnB>
                      <a:noFill/>
                    </a:lnB>
                    <a:solidFill>
                      <a:srgbClr val="D8E4BC"/>
                    </a:solidFill>
                  </a:tcPr>
                </a:tc>
                <a:extLst>
                  <a:ext uri="{0D108BD9-81ED-4DB2-BD59-A6C34878D82A}">
                    <a16:rowId xmlns:a16="http://schemas.microsoft.com/office/drawing/2014/main" val="10002"/>
                  </a:ext>
                </a:extLst>
              </a:tr>
              <a:tr h="194368">
                <a:tc vMerge="1">
                  <a:txBody>
                    <a:bodyPr/>
                    <a:lstStyle/>
                    <a:p>
                      <a:endParaRPr lang="en-IN"/>
                    </a:p>
                  </a:txBody>
                  <a:tcPr/>
                </a:tc>
                <a:tc>
                  <a:txBody>
                    <a:bodyPr/>
                    <a:lstStyle/>
                    <a:p>
                      <a:pPr algn="l" fontAlgn="b"/>
                      <a:endParaRPr lang="en-IN" sz="1200" b="0" i="0" u="none" strike="noStrike" dirty="0">
                        <a:solidFill>
                          <a:srgbClr val="000000"/>
                        </a:solidFill>
                        <a:effectLst/>
                        <a:latin typeface="Calibri" panose="020F0502020204030204" pitchFamily="34" charset="0"/>
                      </a:endParaRPr>
                    </a:p>
                  </a:txBody>
                  <a:tcPr marL="0" marR="0" marT="0" marB="0" anchor="b">
                    <a:lnL>
                      <a:noFill/>
                    </a:lnL>
                    <a:lnR>
                      <a:noFill/>
                    </a:lnR>
                    <a:lnT>
                      <a:noFill/>
                    </a:lnT>
                    <a:lnB>
                      <a:noFill/>
                    </a:lnB>
                  </a:tcPr>
                </a:tc>
                <a:tc vMerge="1">
                  <a:txBody>
                    <a:bodyPr/>
                    <a:lstStyle/>
                    <a:p>
                      <a:endParaRPr lang="en-IN"/>
                    </a:p>
                  </a:txBody>
                  <a:tcPr/>
                </a:tc>
                <a:extLst>
                  <a:ext uri="{0D108BD9-81ED-4DB2-BD59-A6C34878D82A}">
                    <a16:rowId xmlns:a16="http://schemas.microsoft.com/office/drawing/2014/main" val="10003"/>
                  </a:ext>
                </a:extLst>
              </a:tr>
              <a:tr h="194368">
                <a:tc vMerge="1">
                  <a:txBody>
                    <a:bodyPr/>
                    <a:lstStyle/>
                    <a:p>
                      <a:endParaRPr lang="en-IN"/>
                    </a:p>
                  </a:txBody>
                  <a:tcPr/>
                </a:tc>
                <a:tc>
                  <a:txBody>
                    <a:bodyPr/>
                    <a:lstStyle/>
                    <a:p>
                      <a:pPr algn="l" fontAlgn="b"/>
                      <a:endParaRPr lang="en-IN" sz="12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ctr" fontAlgn="ctr"/>
                      <a:r>
                        <a:rPr lang="en-IN" sz="1200" b="0" i="0" u="none" strike="noStrike" dirty="0">
                          <a:solidFill>
                            <a:srgbClr val="000000"/>
                          </a:solidFill>
                          <a:effectLst/>
                          <a:latin typeface="Calibri" panose="020F0502020204030204" pitchFamily="34" charset="0"/>
                        </a:rPr>
                        <a:t>Risk Margin</a:t>
                      </a:r>
                    </a:p>
                  </a:txBody>
                  <a:tcPr marL="0" marR="0" marT="0" marB="0" anchor="ctr">
                    <a:lnL>
                      <a:noFill/>
                    </a:lnL>
                    <a:lnR>
                      <a:noFill/>
                    </a:lnR>
                    <a:lnT>
                      <a:noFill/>
                    </a:lnT>
                    <a:lnB>
                      <a:noFill/>
                    </a:lnB>
                    <a:solidFill>
                      <a:srgbClr val="FCD5B4"/>
                    </a:solidFill>
                  </a:tcPr>
                </a:tc>
                <a:extLst>
                  <a:ext uri="{0D108BD9-81ED-4DB2-BD59-A6C34878D82A}">
                    <a16:rowId xmlns:a16="http://schemas.microsoft.com/office/drawing/2014/main" val="10004"/>
                  </a:ext>
                </a:extLst>
              </a:tr>
              <a:tr h="251693">
                <a:tc vMerge="1">
                  <a:txBody>
                    <a:bodyPr/>
                    <a:lstStyle/>
                    <a:p>
                      <a:endParaRPr lang="en-IN"/>
                    </a:p>
                  </a:txBody>
                  <a:tcPr/>
                </a:tc>
                <a:tc>
                  <a:txBody>
                    <a:bodyPr/>
                    <a:lstStyle/>
                    <a:p>
                      <a:pPr algn="l" fontAlgn="b"/>
                      <a:endParaRPr lang="en-IN" sz="12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rowSpan="8">
                  <a:txBody>
                    <a:bodyPr/>
                    <a:lstStyle/>
                    <a:p>
                      <a:pPr algn="ctr" fontAlgn="ctr"/>
                      <a:r>
                        <a:rPr lang="en-IN" sz="1200" b="0" i="0" u="none" strike="noStrike" dirty="0">
                          <a:solidFill>
                            <a:srgbClr val="000000"/>
                          </a:solidFill>
                          <a:effectLst/>
                          <a:latin typeface="Calibri" panose="020F0502020204030204" pitchFamily="34" charset="0"/>
                        </a:rPr>
                        <a:t>Best estimate liability</a:t>
                      </a:r>
                    </a:p>
                  </a:txBody>
                  <a:tcPr marL="0" marR="0" marT="0" marB="0" anchor="ctr">
                    <a:lnL>
                      <a:noFill/>
                    </a:lnL>
                    <a:lnR>
                      <a:noFill/>
                    </a:lnR>
                    <a:lnT>
                      <a:noFill/>
                    </a:lnT>
                    <a:lnB>
                      <a:noFill/>
                    </a:lnB>
                    <a:solidFill>
                      <a:srgbClr val="E6B8B7"/>
                    </a:solidFill>
                  </a:tcPr>
                </a:tc>
                <a:extLst>
                  <a:ext uri="{0D108BD9-81ED-4DB2-BD59-A6C34878D82A}">
                    <a16:rowId xmlns:a16="http://schemas.microsoft.com/office/drawing/2014/main" val="10005"/>
                  </a:ext>
                </a:extLst>
              </a:tr>
              <a:tr h="251693">
                <a:tc vMerge="1">
                  <a:txBody>
                    <a:bodyPr/>
                    <a:lstStyle/>
                    <a:p>
                      <a:endParaRPr lang="en-IN"/>
                    </a:p>
                  </a:txBody>
                  <a:tcPr/>
                </a:tc>
                <a:tc>
                  <a:txBody>
                    <a:bodyPr/>
                    <a:lstStyle/>
                    <a:p>
                      <a:pPr algn="l" fontAlgn="b"/>
                      <a:endParaRPr lang="en-IN" sz="1200" b="0" i="0" u="none" strike="noStrike" dirty="0">
                        <a:solidFill>
                          <a:srgbClr val="000000"/>
                        </a:solidFill>
                        <a:effectLst/>
                        <a:latin typeface="Calibri" panose="020F0502020204030204" pitchFamily="34" charset="0"/>
                      </a:endParaRPr>
                    </a:p>
                  </a:txBody>
                  <a:tcPr marL="0" marR="0" marT="0" marB="0" anchor="b">
                    <a:lnL>
                      <a:noFill/>
                    </a:lnL>
                    <a:lnR>
                      <a:noFill/>
                    </a:lnR>
                    <a:lnT>
                      <a:noFill/>
                    </a:lnT>
                    <a:lnB>
                      <a:noFill/>
                    </a:lnB>
                  </a:tcPr>
                </a:tc>
                <a:tc vMerge="1">
                  <a:txBody>
                    <a:bodyPr/>
                    <a:lstStyle/>
                    <a:p>
                      <a:endParaRPr lang="en-IN"/>
                    </a:p>
                  </a:txBody>
                  <a:tcPr/>
                </a:tc>
                <a:extLst>
                  <a:ext uri="{0D108BD9-81ED-4DB2-BD59-A6C34878D82A}">
                    <a16:rowId xmlns:a16="http://schemas.microsoft.com/office/drawing/2014/main" val="10006"/>
                  </a:ext>
                </a:extLst>
              </a:tr>
              <a:tr h="251693">
                <a:tc vMerge="1">
                  <a:txBody>
                    <a:bodyPr/>
                    <a:lstStyle/>
                    <a:p>
                      <a:endParaRPr lang="en-IN"/>
                    </a:p>
                  </a:txBody>
                  <a:tcPr/>
                </a:tc>
                <a:tc>
                  <a:txBody>
                    <a:bodyPr/>
                    <a:lstStyle/>
                    <a:p>
                      <a:pPr algn="l" fontAlgn="b"/>
                      <a:endParaRPr lang="en-IN" sz="1200" b="0" i="0" u="none" strike="noStrike" dirty="0">
                        <a:solidFill>
                          <a:srgbClr val="000000"/>
                        </a:solidFill>
                        <a:effectLst/>
                        <a:latin typeface="Calibri" panose="020F0502020204030204" pitchFamily="34" charset="0"/>
                      </a:endParaRPr>
                    </a:p>
                  </a:txBody>
                  <a:tcPr marL="0" marR="0" marT="0" marB="0" anchor="b">
                    <a:lnL>
                      <a:noFill/>
                    </a:lnL>
                    <a:lnR>
                      <a:noFill/>
                    </a:lnR>
                    <a:lnT>
                      <a:noFill/>
                    </a:lnT>
                    <a:lnB>
                      <a:noFill/>
                    </a:lnB>
                  </a:tcPr>
                </a:tc>
                <a:tc vMerge="1">
                  <a:txBody>
                    <a:bodyPr/>
                    <a:lstStyle/>
                    <a:p>
                      <a:endParaRPr lang="en-IN"/>
                    </a:p>
                  </a:txBody>
                  <a:tcPr/>
                </a:tc>
                <a:extLst>
                  <a:ext uri="{0D108BD9-81ED-4DB2-BD59-A6C34878D82A}">
                    <a16:rowId xmlns:a16="http://schemas.microsoft.com/office/drawing/2014/main" val="10007"/>
                  </a:ext>
                </a:extLst>
              </a:tr>
              <a:tr h="251693">
                <a:tc vMerge="1">
                  <a:txBody>
                    <a:bodyPr/>
                    <a:lstStyle/>
                    <a:p>
                      <a:endParaRPr lang="en-IN"/>
                    </a:p>
                  </a:txBody>
                  <a:tcPr/>
                </a:tc>
                <a:tc>
                  <a:txBody>
                    <a:bodyPr/>
                    <a:lstStyle/>
                    <a:p>
                      <a:pPr algn="l" fontAlgn="b"/>
                      <a:endParaRPr lang="en-IN" sz="1200" b="0" i="0" u="none" strike="noStrike" dirty="0">
                        <a:solidFill>
                          <a:srgbClr val="000000"/>
                        </a:solidFill>
                        <a:effectLst/>
                        <a:latin typeface="Calibri" panose="020F0502020204030204" pitchFamily="34" charset="0"/>
                      </a:endParaRPr>
                    </a:p>
                  </a:txBody>
                  <a:tcPr marL="0" marR="0" marT="0" marB="0" anchor="b">
                    <a:lnL>
                      <a:noFill/>
                    </a:lnL>
                    <a:lnR>
                      <a:noFill/>
                    </a:lnR>
                    <a:lnT>
                      <a:noFill/>
                    </a:lnT>
                    <a:lnB>
                      <a:noFill/>
                    </a:lnB>
                  </a:tcPr>
                </a:tc>
                <a:tc vMerge="1">
                  <a:txBody>
                    <a:bodyPr/>
                    <a:lstStyle/>
                    <a:p>
                      <a:endParaRPr lang="en-IN"/>
                    </a:p>
                  </a:txBody>
                  <a:tcPr/>
                </a:tc>
                <a:extLst>
                  <a:ext uri="{0D108BD9-81ED-4DB2-BD59-A6C34878D82A}">
                    <a16:rowId xmlns:a16="http://schemas.microsoft.com/office/drawing/2014/main" val="10008"/>
                  </a:ext>
                </a:extLst>
              </a:tr>
              <a:tr h="251693">
                <a:tc vMerge="1">
                  <a:txBody>
                    <a:bodyPr/>
                    <a:lstStyle/>
                    <a:p>
                      <a:endParaRPr lang="en-IN"/>
                    </a:p>
                  </a:txBody>
                  <a:tcPr/>
                </a:tc>
                <a:tc>
                  <a:txBody>
                    <a:bodyPr/>
                    <a:lstStyle/>
                    <a:p>
                      <a:pPr algn="l" fontAlgn="b"/>
                      <a:endParaRPr lang="en-IN" sz="1200" b="0" i="0" u="none" strike="noStrike" dirty="0">
                        <a:solidFill>
                          <a:srgbClr val="000000"/>
                        </a:solidFill>
                        <a:effectLst/>
                        <a:latin typeface="Calibri" panose="020F0502020204030204" pitchFamily="34" charset="0"/>
                      </a:endParaRPr>
                    </a:p>
                  </a:txBody>
                  <a:tcPr marL="0" marR="0" marT="0" marB="0" anchor="b">
                    <a:lnL>
                      <a:noFill/>
                    </a:lnL>
                    <a:lnR>
                      <a:noFill/>
                    </a:lnR>
                    <a:lnT>
                      <a:noFill/>
                    </a:lnT>
                    <a:lnB>
                      <a:noFill/>
                    </a:lnB>
                  </a:tcPr>
                </a:tc>
                <a:tc vMerge="1">
                  <a:txBody>
                    <a:bodyPr/>
                    <a:lstStyle/>
                    <a:p>
                      <a:endParaRPr lang="en-IN"/>
                    </a:p>
                  </a:txBody>
                  <a:tcPr/>
                </a:tc>
                <a:extLst>
                  <a:ext uri="{0D108BD9-81ED-4DB2-BD59-A6C34878D82A}">
                    <a16:rowId xmlns:a16="http://schemas.microsoft.com/office/drawing/2014/main" val="10009"/>
                  </a:ext>
                </a:extLst>
              </a:tr>
              <a:tr h="251693">
                <a:tc vMerge="1">
                  <a:txBody>
                    <a:bodyPr/>
                    <a:lstStyle/>
                    <a:p>
                      <a:endParaRPr lang="en-IN"/>
                    </a:p>
                  </a:txBody>
                  <a:tcPr/>
                </a:tc>
                <a:tc>
                  <a:txBody>
                    <a:bodyPr/>
                    <a:lstStyle/>
                    <a:p>
                      <a:pPr algn="l" fontAlgn="b"/>
                      <a:endParaRPr lang="en-IN" sz="1200" b="0" i="0" u="none" strike="noStrike" dirty="0">
                        <a:solidFill>
                          <a:srgbClr val="000000"/>
                        </a:solidFill>
                        <a:effectLst/>
                        <a:latin typeface="Calibri" panose="020F0502020204030204" pitchFamily="34" charset="0"/>
                      </a:endParaRPr>
                    </a:p>
                  </a:txBody>
                  <a:tcPr marL="0" marR="0" marT="0" marB="0" anchor="b">
                    <a:lnL>
                      <a:noFill/>
                    </a:lnL>
                    <a:lnR>
                      <a:noFill/>
                    </a:lnR>
                    <a:lnT>
                      <a:noFill/>
                    </a:lnT>
                    <a:lnB>
                      <a:noFill/>
                    </a:lnB>
                  </a:tcPr>
                </a:tc>
                <a:tc vMerge="1">
                  <a:txBody>
                    <a:bodyPr/>
                    <a:lstStyle/>
                    <a:p>
                      <a:endParaRPr lang="en-IN"/>
                    </a:p>
                  </a:txBody>
                  <a:tcPr/>
                </a:tc>
                <a:extLst>
                  <a:ext uri="{0D108BD9-81ED-4DB2-BD59-A6C34878D82A}">
                    <a16:rowId xmlns:a16="http://schemas.microsoft.com/office/drawing/2014/main" val="10010"/>
                  </a:ext>
                </a:extLst>
              </a:tr>
              <a:tr h="251693">
                <a:tc vMerge="1">
                  <a:txBody>
                    <a:bodyPr/>
                    <a:lstStyle/>
                    <a:p>
                      <a:endParaRPr lang="en-IN"/>
                    </a:p>
                  </a:txBody>
                  <a:tcPr/>
                </a:tc>
                <a:tc>
                  <a:txBody>
                    <a:bodyPr/>
                    <a:lstStyle/>
                    <a:p>
                      <a:pPr algn="l" fontAlgn="b"/>
                      <a:endParaRPr lang="en-IN" sz="1200" b="0" i="0" u="none" strike="noStrike" dirty="0">
                        <a:solidFill>
                          <a:srgbClr val="000000"/>
                        </a:solidFill>
                        <a:effectLst/>
                        <a:latin typeface="Calibri" panose="020F0502020204030204" pitchFamily="34" charset="0"/>
                      </a:endParaRPr>
                    </a:p>
                  </a:txBody>
                  <a:tcPr marL="0" marR="0" marT="0" marB="0" anchor="b">
                    <a:lnL>
                      <a:noFill/>
                    </a:lnL>
                    <a:lnR>
                      <a:noFill/>
                    </a:lnR>
                    <a:lnT>
                      <a:noFill/>
                    </a:lnT>
                    <a:lnB>
                      <a:noFill/>
                    </a:lnB>
                  </a:tcPr>
                </a:tc>
                <a:tc vMerge="1">
                  <a:txBody>
                    <a:bodyPr/>
                    <a:lstStyle/>
                    <a:p>
                      <a:endParaRPr lang="en-IN"/>
                    </a:p>
                  </a:txBody>
                  <a:tcPr/>
                </a:tc>
                <a:extLst>
                  <a:ext uri="{0D108BD9-81ED-4DB2-BD59-A6C34878D82A}">
                    <a16:rowId xmlns:a16="http://schemas.microsoft.com/office/drawing/2014/main" val="10011"/>
                  </a:ext>
                </a:extLst>
              </a:tr>
              <a:tr h="251693">
                <a:tc vMerge="1">
                  <a:txBody>
                    <a:bodyPr/>
                    <a:lstStyle/>
                    <a:p>
                      <a:endParaRPr lang="en-IN"/>
                    </a:p>
                  </a:txBody>
                  <a:tcPr/>
                </a:tc>
                <a:tc>
                  <a:txBody>
                    <a:bodyPr/>
                    <a:lstStyle/>
                    <a:p>
                      <a:pPr algn="l" fontAlgn="b"/>
                      <a:endParaRPr lang="en-IN" sz="1200" b="0" i="0" u="none" strike="noStrike" dirty="0">
                        <a:solidFill>
                          <a:srgbClr val="000000"/>
                        </a:solidFill>
                        <a:effectLst/>
                        <a:latin typeface="Calibri" panose="020F0502020204030204" pitchFamily="34" charset="0"/>
                      </a:endParaRPr>
                    </a:p>
                  </a:txBody>
                  <a:tcPr marL="0" marR="0" marT="0" marB="0" anchor="b">
                    <a:lnL>
                      <a:noFill/>
                    </a:lnL>
                    <a:lnR>
                      <a:noFill/>
                    </a:lnR>
                    <a:lnT>
                      <a:noFill/>
                    </a:lnT>
                    <a:lnB>
                      <a:noFill/>
                    </a:lnB>
                  </a:tcPr>
                </a:tc>
                <a:tc vMerge="1">
                  <a:txBody>
                    <a:bodyPr/>
                    <a:lstStyle/>
                    <a:p>
                      <a:endParaRPr lang="en-IN"/>
                    </a:p>
                  </a:txBody>
                  <a:tcPr/>
                </a:tc>
                <a:extLst>
                  <a:ext uri="{0D108BD9-81ED-4DB2-BD59-A6C34878D82A}">
                    <a16:rowId xmlns:a16="http://schemas.microsoft.com/office/drawing/2014/main" val="10012"/>
                  </a:ext>
                </a:extLst>
              </a:tr>
            </a:tbl>
          </a:graphicData>
        </a:graphic>
      </p:graphicFrame>
      <p:sp>
        <p:nvSpPr>
          <p:cNvPr id="12" name="Title 1"/>
          <p:cNvSpPr txBox="1">
            <a:spLocks/>
          </p:cNvSpPr>
          <p:nvPr/>
        </p:nvSpPr>
        <p:spPr>
          <a:xfrm>
            <a:off x="7047272" y="1346163"/>
            <a:ext cx="1172110" cy="239488"/>
          </a:xfrm>
          <a:prstGeom prst="rect">
            <a:avLst/>
          </a:prstGeom>
          <a:noFill/>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base">
              <a:spcBef>
                <a:spcPts val="0"/>
              </a:spcBef>
              <a:spcAft>
                <a:spcPct val="0"/>
              </a:spcAft>
              <a:defRPr/>
            </a:pPr>
            <a:r>
              <a:rPr lang="en-US" sz="1575" dirty="0">
                <a:solidFill>
                  <a:srgbClr val="002060"/>
                </a:solidFill>
                <a:latin typeface="Arial Black" pitchFamily="34" charset="0"/>
                <a:cs typeface="Arial" pitchFamily="34" charset="0"/>
              </a:rPr>
              <a:t>RBC</a:t>
            </a:r>
            <a:endParaRPr lang="en-US" sz="1575" dirty="0">
              <a:solidFill>
                <a:srgbClr val="FFC000"/>
              </a:solidFill>
              <a:latin typeface="Arial Black" pitchFamily="34" charset="0"/>
              <a:cs typeface="Arial" pitchFamily="34" charset="0"/>
            </a:endParaRPr>
          </a:p>
        </p:txBody>
      </p:sp>
      <p:sp>
        <p:nvSpPr>
          <p:cNvPr id="14" name="Title 1"/>
          <p:cNvSpPr txBox="1">
            <a:spLocks/>
          </p:cNvSpPr>
          <p:nvPr/>
        </p:nvSpPr>
        <p:spPr>
          <a:xfrm>
            <a:off x="2105586" y="1346163"/>
            <a:ext cx="2274705" cy="239488"/>
          </a:xfrm>
          <a:prstGeom prst="rect">
            <a:avLst/>
          </a:prstGeom>
          <a:noFill/>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base">
              <a:spcBef>
                <a:spcPts val="0"/>
              </a:spcBef>
              <a:spcAft>
                <a:spcPct val="0"/>
              </a:spcAft>
              <a:defRPr/>
            </a:pPr>
            <a:r>
              <a:rPr lang="en-US" sz="1575" dirty="0">
                <a:solidFill>
                  <a:srgbClr val="002060"/>
                </a:solidFill>
                <a:latin typeface="Arial Black" pitchFamily="34" charset="0"/>
                <a:cs typeface="Arial" pitchFamily="34" charset="0"/>
              </a:rPr>
              <a:t>Statutory Solvency</a:t>
            </a:r>
            <a:endParaRPr lang="en-US" sz="1575" dirty="0">
              <a:solidFill>
                <a:srgbClr val="FFC000"/>
              </a:solidFill>
              <a:latin typeface="Arial Black" pitchFamily="34" charset="0"/>
              <a:cs typeface="Arial" pitchFamily="34" charset="0"/>
            </a:endParaRPr>
          </a:p>
        </p:txBody>
      </p:sp>
      <p:sp>
        <p:nvSpPr>
          <p:cNvPr id="2" name="Right Brace 1"/>
          <p:cNvSpPr/>
          <p:nvPr/>
        </p:nvSpPr>
        <p:spPr bwMode="auto">
          <a:xfrm>
            <a:off x="10744200" y="1752600"/>
            <a:ext cx="304800" cy="1482969"/>
          </a:xfrm>
          <a:prstGeom prst="rightBrace">
            <a:avLst>
              <a:gd name="adj1" fmla="val 0"/>
              <a:gd name="adj2" fmla="val 50000"/>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34" charset="0"/>
            </a:endParaRPr>
          </a:p>
        </p:txBody>
      </p:sp>
      <p:sp>
        <p:nvSpPr>
          <p:cNvPr id="3" name="TextBox 2"/>
          <p:cNvSpPr txBox="1"/>
          <p:nvPr/>
        </p:nvSpPr>
        <p:spPr>
          <a:xfrm>
            <a:off x="11201400" y="2452300"/>
            <a:ext cx="599381" cy="276999"/>
          </a:xfrm>
          <a:prstGeom prst="rect">
            <a:avLst/>
          </a:prstGeom>
          <a:noFill/>
        </p:spPr>
        <p:txBody>
          <a:bodyPr wrap="square" rtlCol="0">
            <a:spAutoFit/>
          </a:bodyPr>
          <a:lstStyle/>
          <a:p>
            <a:r>
              <a:rPr lang="en-US" sz="1200" b="1" dirty="0">
                <a:latin typeface="Calibri" panose="020F0502020204030204" pitchFamily="34" charset="0"/>
                <a:cs typeface="Calibri" panose="020F0502020204030204" pitchFamily="34" charset="0"/>
              </a:rPr>
              <a:t>EV</a:t>
            </a:r>
          </a:p>
        </p:txBody>
      </p:sp>
      <p:sp>
        <p:nvSpPr>
          <p:cNvPr id="7" name="Rectangle 6"/>
          <p:cNvSpPr/>
          <p:nvPr/>
        </p:nvSpPr>
        <p:spPr bwMode="auto">
          <a:xfrm>
            <a:off x="5334000" y="3124200"/>
            <a:ext cx="914400" cy="2286000"/>
          </a:xfrm>
          <a:prstGeom prst="rect">
            <a:avLst/>
          </a:prstGeom>
          <a:noFill/>
          <a:ln w="19050" cap="flat" cmpd="sng" algn="ctr">
            <a:solidFill>
              <a:schemeClr val="tx1"/>
            </a:solidFill>
            <a:prstDash val="dash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34" charset="0"/>
            </a:endParaRPr>
          </a:p>
        </p:txBody>
      </p:sp>
      <p:sp>
        <p:nvSpPr>
          <p:cNvPr id="16" name="Rectangle 15"/>
          <p:cNvSpPr/>
          <p:nvPr/>
        </p:nvSpPr>
        <p:spPr bwMode="auto">
          <a:xfrm>
            <a:off x="9777045" y="1764323"/>
            <a:ext cx="940777" cy="1471246"/>
          </a:xfrm>
          <a:prstGeom prst="rect">
            <a:avLst/>
          </a:prstGeom>
          <a:noFill/>
          <a:ln w="19050" cap="flat" cmpd="sng" algn="ctr">
            <a:solidFill>
              <a:schemeClr val="tx1"/>
            </a:solidFill>
            <a:prstDash val="dash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34" charset="0"/>
            </a:endParaRPr>
          </a:p>
        </p:txBody>
      </p:sp>
      <p:sp>
        <p:nvSpPr>
          <p:cNvPr id="26" name="Rectangle 25"/>
          <p:cNvSpPr/>
          <p:nvPr/>
        </p:nvSpPr>
        <p:spPr bwMode="auto">
          <a:xfrm>
            <a:off x="7499838" y="3209191"/>
            <a:ext cx="870439" cy="2195147"/>
          </a:xfrm>
          <a:prstGeom prst="rect">
            <a:avLst/>
          </a:prstGeom>
          <a:noFill/>
          <a:ln w="19050" cap="flat" cmpd="sng" algn="ctr">
            <a:solidFill>
              <a:schemeClr val="tx1"/>
            </a:solidFill>
            <a:prstDash val="dash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34" charset="0"/>
            </a:endParaRPr>
          </a:p>
        </p:txBody>
      </p:sp>
      <p:cxnSp>
        <p:nvCxnSpPr>
          <p:cNvPr id="28" name="Straight Arrow Connector 27"/>
          <p:cNvCxnSpPr/>
          <p:nvPr/>
        </p:nvCxnSpPr>
        <p:spPr bwMode="auto">
          <a:xfrm>
            <a:off x="5791200" y="5410200"/>
            <a:ext cx="990600" cy="38100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9" name="Straight Arrow Connector 28"/>
          <p:cNvCxnSpPr/>
          <p:nvPr/>
        </p:nvCxnSpPr>
        <p:spPr bwMode="auto">
          <a:xfrm flipH="1">
            <a:off x="7086600" y="5404338"/>
            <a:ext cx="848457" cy="386862"/>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32" name="TextBox 31"/>
          <p:cNvSpPr txBox="1"/>
          <p:nvPr/>
        </p:nvSpPr>
        <p:spPr>
          <a:xfrm>
            <a:off x="6497753" y="5867400"/>
            <a:ext cx="1099038" cy="461665"/>
          </a:xfrm>
          <a:prstGeom prst="rect">
            <a:avLst/>
          </a:prstGeom>
          <a:noFill/>
        </p:spPr>
        <p:txBody>
          <a:bodyPr wrap="square" rtlCol="0">
            <a:spAutoFit/>
          </a:bodyPr>
          <a:lstStyle/>
          <a:p>
            <a:r>
              <a:rPr lang="en-US" sz="1200" b="1" dirty="0">
                <a:latin typeface="Calibri" panose="020F0502020204030204" pitchFamily="34" charset="0"/>
                <a:cs typeface="Calibri" panose="020F0502020204030204" pitchFamily="34" charset="0"/>
              </a:rPr>
              <a:t>Market Value of liability</a:t>
            </a:r>
          </a:p>
        </p:txBody>
      </p:sp>
    </p:spTree>
    <p:extLst>
      <p:ext uri="{BB962C8B-B14F-4D97-AF65-F5344CB8AC3E}">
        <p14:creationId xmlns:p14="http://schemas.microsoft.com/office/powerpoint/2010/main" val="937772885"/>
      </p:ext>
    </p:extLst>
  </p:cSld>
  <p:clrMapOvr>
    <a:overrideClrMapping bg1="lt1" tx1="dk1" bg2="lt2" tx2="dk2" accent1="accent1" accent2="accent2" accent3="accent3" accent4="accent4" accent5="accent5" accent6="accent6" hlink="hlink" folHlink="folHlink"/>
  </p:clrMapOvr>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2000" r="-2000"/>
          </a:stretch>
        </a:blipFill>
        <a:effectLst/>
      </p:bgPr>
    </p:bg>
    <p:spTree>
      <p:nvGrpSpPr>
        <p:cNvPr id="1" name=""/>
        <p:cNvGrpSpPr/>
        <p:nvPr/>
      </p:nvGrpSpPr>
      <p:grpSpPr>
        <a:xfrm>
          <a:off x="0" y="0"/>
          <a:ext cx="0" cy="0"/>
          <a:chOff x="0" y="0"/>
          <a:chExt cx="0" cy="0"/>
        </a:xfrm>
      </p:grpSpPr>
      <p:graphicFrame>
        <p:nvGraphicFramePr>
          <p:cNvPr id="19" name="Chart 18"/>
          <p:cNvGraphicFramePr>
            <a:graphicFrameLocks/>
          </p:cNvGraphicFramePr>
          <p:nvPr>
            <p:extLst>
              <p:ext uri="{D42A27DB-BD31-4B8C-83A1-F6EECF244321}">
                <p14:modId xmlns:p14="http://schemas.microsoft.com/office/powerpoint/2010/main" val="3274303604"/>
              </p:ext>
            </p:extLst>
          </p:nvPr>
        </p:nvGraphicFramePr>
        <p:xfrm>
          <a:off x="2133600" y="1432560"/>
          <a:ext cx="4754880" cy="3291840"/>
        </p:xfrm>
        <a:graphic>
          <a:graphicData uri="http://schemas.openxmlformats.org/drawingml/2006/chart">
            <c:chart xmlns:c="http://schemas.openxmlformats.org/drawingml/2006/chart" xmlns:r="http://schemas.openxmlformats.org/officeDocument/2006/relationships" r:id="rId4"/>
          </a:graphicData>
        </a:graphic>
      </p:graphicFrame>
      <p:sp>
        <p:nvSpPr>
          <p:cNvPr id="4" name="Rectangle 3"/>
          <p:cNvSpPr/>
          <p:nvPr/>
        </p:nvSpPr>
        <p:spPr bwMode="auto">
          <a:xfrm>
            <a:off x="4994022" y="4451634"/>
            <a:ext cx="1168509" cy="196566"/>
          </a:xfrm>
          <a:prstGeom prst="rect">
            <a:avLst/>
          </a:prstGeom>
          <a:noFill/>
          <a:ln w="31750" cap="flat" cmpd="sng" algn="ctr">
            <a:solidFill>
              <a:schemeClr val="tx1"/>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34" charset="0"/>
            </a:endParaRPr>
          </a:p>
        </p:txBody>
      </p:sp>
      <p:graphicFrame>
        <p:nvGraphicFramePr>
          <p:cNvPr id="21" name="Chart 20"/>
          <p:cNvGraphicFramePr>
            <a:graphicFrameLocks/>
          </p:cNvGraphicFramePr>
          <p:nvPr>
            <p:extLst>
              <p:ext uri="{D42A27DB-BD31-4B8C-83A1-F6EECF244321}">
                <p14:modId xmlns:p14="http://schemas.microsoft.com/office/powerpoint/2010/main" val="3678393149"/>
              </p:ext>
            </p:extLst>
          </p:nvPr>
        </p:nvGraphicFramePr>
        <p:xfrm>
          <a:off x="7013296" y="1425603"/>
          <a:ext cx="4754880" cy="3291840"/>
        </p:xfrm>
        <a:graphic>
          <a:graphicData uri="http://schemas.openxmlformats.org/drawingml/2006/chart">
            <c:chart xmlns:c="http://schemas.openxmlformats.org/drawingml/2006/chart" xmlns:r="http://schemas.openxmlformats.org/officeDocument/2006/relationships" r:id="rId5"/>
          </a:graphicData>
        </a:graphic>
      </p:graphicFrame>
      <p:pic>
        <p:nvPicPr>
          <p:cNvPr id="2" name="Pictur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201654" y="152401"/>
            <a:ext cx="1085347" cy="1093347"/>
          </a:xfrm>
          <a:prstGeom prst="rect">
            <a:avLst/>
          </a:prstGeom>
          <a:blipFill dpi="0" rotWithShape="1">
            <a:blip r:embed="rId7" cstate="print"/>
            <a:srcRect/>
            <a:stretch>
              <a:fillRect/>
            </a:stretch>
          </a:blipFill>
        </p:spPr>
      </p:pic>
      <p:sp>
        <p:nvSpPr>
          <p:cNvPr id="3" name="Rectangle 2"/>
          <p:cNvSpPr txBox="1">
            <a:spLocks noChangeArrowheads="1"/>
          </p:cNvSpPr>
          <p:nvPr/>
        </p:nvSpPr>
        <p:spPr>
          <a:xfrm>
            <a:off x="2438400" y="463109"/>
            <a:ext cx="71628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IN" sz="3200" dirty="0">
                <a:solidFill>
                  <a:srgbClr val="000000"/>
                </a:solidFill>
              </a:rPr>
              <a:t>Balance Sheet</a:t>
            </a:r>
            <a:endParaRPr lang="en-US" altLang="en-US" sz="3200" kern="0" dirty="0">
              <a:solidFill>
                <a:srgbClr val="000000"/>
              </a:solidFill>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rgbClr val="000000"/>
                </a:solidFill>
              </a:rPr>
              <a:t>www.actuariesindia.org</a:t>
            </a:r>
          </a:p>
        </p:txBody>
      </p:sp>
      <p:sp>
        <p:nvSpPr>
          <p:cNvPr id="24" name="TextBox 23"/>
          <p:cNvSpPr txBox="1"/>
          <p:nvPr/>
        </p:nvSpPr>
        <p:spPr>
          <a:xfrm>
            <a:off x="2727933" y="4226516"/>
            <a:ext cx="609600" cy="230832"/>
          </a:xfrm>
          <a:prstGeom prst="rect">
            <a:avLst/>
          </a:prstGeom>
          <a:noFill/>
        </p:spPr>
        <p:txBody>
          <a:bodyPr wrap="square" rtlCol="0">
            <a:spAutoFit/>
          </a:bodyPr>
          <a:lstStyle/>
          <a:p>
            <a:r>
              <a:rPr lang="en-US" sz="900" dirty="0">
                <a:solidFill>
                  <a:srgbClr val="000000"/>
                </a:solidFill>
                <a:latin typeface="Calibri" panose="020F0502020204030204" pitchFamily="34" charset="0"/>
                <a:cs typeface="Calibri" panose="020F0502020204030204" pitchFamily="34" charset="0"/>
              </a:rPr>
              <a:t>Base</a:t>
            </a:r>
            <a:endParaRPr lang="en-US" sz="1400" dirty="0">
              <a:solidFill>
                <a:srgbClr val="000000"/>
              </a:solidFill>
              <a:latin typeface="Calibri" panose="020F0502020204030204" pitchFamily="34" charset="0"/>
              <a:cs typeface="Calibri" panose="020F0502020204030204" pitchFamily="34" charset="0"/>
            </a:endParaRPr>
          </a:p>
        </p:txBody>
      </p:sp>
      <p:sp>
        <p:nvSpPr>
          <p:cNvPr id="26" name="TextBox 25"/>
          <p:cNvSpPr txBox="1"/>
          <p:nvPr/>
        </p:nvSpPr>
        <p:spPr>
          <a:xfrm>
            <a:off x="3591899" y="4218483"/>
            <a:ext cx="609600" cy="230832"/>
          </a:xfrm>
          <a:prstGeom prst="rect">
            <a:avLst/>
          </a:prstGeom>
          <a:noFill/>
        </p:spPr>
        <p:txBody>
          <a:bodyPr wrap="square" rtlCol="0">
            <a:spAutoFit/>
          </a:bodyPr>
          <a:lstStyle/>
          <a:p>
            <a:r>
              <a:rPr lang="en-US" sz="900" dirty="0" err="1">
                <a:solidFill>
                  <a:srgbClr val="000000"/>
                </a:solidFill>
                <a:latin typeface="Calibri" panose="020F0502020204030204" pitchFamily="34" charset="0"/>
                <a:cs typeface="Calibri" panose="020F0502020204030204" pitchFamily="34" charset="0"/>
              </a:rPr>
              <a:t>Int</a:t>
            </a:r>
            <a:r>
              <a:rPr lang="en-US" sz="900" dirty="0">
                <a:solidFill>
                  <a:srgbClr val="000000"/>
                </a:solidFill>
                <a:latin typeface="Calibri" panose="020F0502020204030204" pitchFamily="34" charset="0"/>
                <a:cs typeface="Calibri" panose="020F0502020204030204" pitchFamily="34" charset="0"/>
              </a:rPr>
              <a:t> +1%</a:t>
            </a:r>
            <a:endParaRPr lang="en-US" sz="1400" dirty="0">
              <a:solidFill>
                <a:srgbClr val="000000"/>
              </a:solidFill>
              <a:latin typeface="Calibri" panose="020F0502020204030204" pitchFamily="34" charset="0"/>
              <a:cs typeface="Calibri" panose="020F0502020204030204" pitchFamily="34" charset="0"/>
            </a:endParaRPr>
          </a:p>
        </p:txBody>
      </p:sp>
      <p:sp>
        <p:nvSpPr>
          <p:cNvPr id="30" name="TextBox 29"/>
          <p:cNvSpPr txBox="1"/>
          <p:nvPr/>
        </p:nvSpPr>
        <p:spPr>
          <a:xfrm>
            <a:off x="6221019" y="4218483"/>
            <a:ext cx="609600" cy="230832"/>
          </a:xfrm>
          <a:prstGeom prst="rect">
            <a:avLst/>
          </a:prstGeom>
          <a:noFill/>
        </p:spPr>
        <p:txBody>
          <a:bodyPr wrap="square" rtlCol="0">
            <a:spAutoFit/>
          </a:bodyPr>
          <a:lstStyle/>
          <a:p>
            <a:r>
              <a:rPr lang="en-US" sz="900" dirty="0" err="1">
                <a:solidFill>
                  <a:srgbClr val="000000"/>
                </a:solidFill>
                <a:latin typeface="Calibri" panose="020F0502020204030204" pitchFamily="34" charset="0"/>
                <a:cs typeface="Calibri" panose="020F0502020204030204" pitchFamily="34" charset="0"/>
              </a:rPr>
              <a:t>Int</a:t>
            </a:r>
            <a:r>
              <a:rPr lang="en-US" sz="900" dirty="0">
                <a:solidFill>
                  <a:srgbClr val="000000"/>
                </a:solidFill>
                <a:latin typeface="Calibri" panose="020F0502020204030204" pitchFamily="34" charset="0"/>
                <a:cs typeface="Calibri" panose="020F0502020204030204" pitchFamily="34" charset="0"/>
              </a:rPr>
              <a:t> -2%</a:t>
            </a:r>
            <a:endParaRPr lang="en-US" sz="1400" dirty="0">
              <a:solidFill>
                <a:srgbClr val="000000"/>
              </a:solidFill>
              <a:latin typeface="Calibri" panose="020F0502020204030204" pitchFamily="34" charset="0"/>
              <a:cs typeface="Calibri" panose="020F0502020204030204" pitchFamily="34" charset="0"/>
            </a:endParaRPr>
          </a:p>
        </p:txBody>
      </p:sp>
      <p:sp>
        <p:nvSpPr>
          <p:cNvPr id="31" name="TextBox 30"/>
          <p:cNvSpPr txBox="1"/>
          <p:nvPr/>
        </p:nvSpPr>
        <p:spPr>
          <a:xfrm>
            <a:off x="4464678" y="4221987"/>
            <a:ext cx="609600" cy="230832"/>
          </a:xfrm>
          <a:prstGeom prst="rect">
            <a:avLst/>
          </a:prstGeom>
          <a:noFill/>
        </p:spPr>
        <p:txBody>
          <a:bodyPr wrap="square" rtlCol="0">
            <a:spAutoFit/>
          </a:bodyPr>
          <a:lstStyle/>
          <a:p>
            <a:r>
              <a:rPr lang="en-US" sz="900" dirty="0" err="1">
                <a:solidFill>
                  <a:srgbClr val="000000"/>
                </a:solidFill>
                <a:latin typeface="Calibri" panose="020F0502020204030204" pitchFamily="34" charset="0"/>
                <a:cs typeface="Calibri" panose="020F0502020204030204" pitchFamily="34" charset="0"/>
              </a:rPr>
              <a:t>Int</a:t>
            </a:r>
            <a:r>
              <a:rPr lang="en-US" sz="900" dirty="0">
                <a:solidFill>
                  <a:srgbClr val="000000"/>
                </a:solidFill>
                <a:latin typeface="Calibri" panose="020F0502020204030204" pitchFamily="34" charset="0"/>
                <a:cs typeface="Calibri" panose="020F0502020204030204" pitchFamily="34" charset="0"/>
              </a:rPr>
              <a:t> +2%</a:t>
            </a:r>
            <a:endParaRPr lang="en-US" sz="1400" dirty="0">
              <a:solidFill>
                <a:srgbClr val="000000"/>
              </a:solidFill>
              <a:latin typeface="Calibri" panose="020F0502020204030204" pitchFamily="34" charset="0"/>
              <a:cs typeface="Calibri" panose="020F0502020204030204" pitchFamily="34" charset="0"/>
            </a:endParaRPr>
          </a:p>
        </p:txBody>
      </p:sp>
      <p:sp>
        <p:nvSpPr>
          <p:cNvPr id="32" name="TextBox 31"/>
          <p:cNvSpPr txBox="1"/>
          <p:nvPr/>
        </p:nvSpPr>
        <p:spPr>
          <a:xfrm>
            <a:off x="5389604" y="4220802"/>
            <a:ext cx="609600" cy="230832"/>
          </a:xfrm>
          <a:prstGeom prst="rect">
            <a:avLst/>
          </a:prstGeom>
          <a:noFill/>
        </p:spPr>
        <p:txBody>
          <a:bodyPr wrap="square" rtlCol="0">
            <a:spAutoFit/>
          </a:bodyPr>
          <a:lstStyle/>
          <a:p>
            <a:r>
              <a:rPr lang="en-US" sz="900" dirty="0" err="1">
                <a:solidFill>
                  <a:srgbClr val="000000"/>
                </a:solidFill>
                <a:latin typeface="Calibri" panose="020F0502020204030204" pitchFamily="34" charset="0"/>
                <a:cs typeface="Calibri" panose="020F0502020204030204" pitchFamily="34" charset="0"/>
              </a:rPr>
              <a:t>Int</a:t>
            </a:r>
            <a:r>
              <a:rPr lang="en-US" sz="900" dirty="0">
                <a:solidFill>
                  <a:srgbClr val="000000"/>
                </a:solidFill>
                <a:latin typeface="Calibri" panose="020F0502020204030204" pitchFamily="34" charset="0"/>
                <a:cs typeface="Calibri" panose="020F0502020204030204" pitchFamily="34" charset="0"/>
              </a:rPr>
              <a:t> -1%</a:t>
            </a:r>
            <a:endParaRPr lang="en-US" sz="1400" dirty="0">
              <a:solidFill>
                <a:srgbClr val="000000"/>
              </a:solidFill>
              <a:latin typeface="Calibri" panose="020F0502020204030204" pitchFamily="34" charset="0"/>
              <a:cs typeface="Calibri" panose="020F0502020204030204" pitchFamily="34" charset="0"/>
            </a:endParaRPr>
          </a:p>
        </p:txBody>
      </p:sp>
      <p:sp>
        <p:nvSpPr>
          <p:cNvPr id="33" name="TextBox 32"/>
          <p:cNvSpPr txBox="1"/>
          <p:nvPr/>
        </p:nvSpPr>
        <p:spPr>
          <a:xfrm>
            <a:off x="7722299" y="4222162"/>
            <a:ext cx="609600" cy="230832"/>
          </a:xfrm>
          <a:prstGeom prst="rect">
            <a:avLst/>
          </a:prstGeom>
          <a:noFill/>
        </p:spPr>
        <p:txBody>
          <a:bodyPr wrap="square" rtlCol="0">
            <a:spAutoFit/>
          </a:bodyPr>
          <a:lstStyle/>
          <a:p>
            <a:r>
              <a:rPr lang="en-US" sz="900" dirty="0">
                <a:solidFill>
                  <a:srgbClr val="000000"/>
                </a:solidFill>
                <a:latin typeface="Calibri" panose="020F0502020204030204" pitchFamily="34" charset="0"/>
                <a:cs typeface="Calibri" panose="020F0502020204030204" pitchFamily="34" charset="0"/>
              </a:rPr>
              <a:t>Base</a:t>
            </a:r>
            <a:endParaRPr lang="en-US" sz="1400" dirty="0">
              <a:solidFill>
                <a:srgbClr val="000000"/>
              </a:solidFill>
              <a:latin typeface="Calibri" panose="020F0502020204030204" pitchFamily="34" charset="0"/>
              <a:cs typeface="Calibri" panose="020F0502020204030204" pitchFamily="34" charset="0"/>
            </a:endParaRPr>
          </a:p>
        </p:txBody>
      </p:sp>
      <p:sp>
        <p:nvSpPr>
          <p:cNvPr id="34" name="TextBox 33"/>
          <p:cNvSpPr txBox="1"/>
          <p:nvPr/>
        </p:nvSpPr>
        <p:spPr>
          <a:xfrm>
            <a:off x="8586265" y="4214129"/>
            <a:ext cx="609600" cy="230832"/>
          </a:xfrm>
          <a:prstGeom prst="rect">
            <a:avLst/>
          </a:prstGeom>
          <a:noFill/>
        </p:spPr>
        <p:txBody>
          <a:bodyPr wrap="square" rtlCol="0">
            <a:spAutoFit/>
          </a:bodyPr>
          <a:lstStyle/>
          <a:p>
            <a:r>
              <a:rPr lang="en-US" sz="900" dirty="0" err="1">
                <a:solidFill>
                  <a:srgbClr val="000000"/>
                </a:solidFill>
                <a:latin typeface="Calibri" panose="020F0502020204030204" pitchFamily="34" charset="0"/>
                <a:cs typeface="Calibri" panose="020F0502020204030204" pitchFamily="34" charset="0"/>
              </a:rPr>
              <a:t>Int</a:t>
            </a:r>
            <a:r>
              <a:rPr lang="en-US" sz="900" dirty="0">
                <a:solidFill>
                  <a:srgbClr val="000000"/>
                </a:solidFill>
                <a:latin typeface="Calibri" panose="020F0502020204030204" pitchFamily="34" charset="0"/>
                <a:cs typeface="Calibri" panose="020F0502020204030204" pitchFamily="34" charset="0"/>
              </a:rPr>
              <a:t> +1%</a:t>
            </a:r>
            <a:endParaRPr lang="en-US" sz="1400" dirty="0">
              <a:solidFill>
                <a:srgbClr val="000000"/>
              </a:solidFill>
              <a:latin typeface="Calibri" panose="020F0502020204030204" pitchFamily="34" charset="0"/>
              <a:cs typeface="Calibri" panose="020F0502020204030204" pitchFamily="34" charset="0"/>
            </a:endParaRPr>
          </a:p>
        </p:txBody>
      </p:sp>
      <p:sp>
        <p:nvSpPr>
          <p:cNvPr id="35" name="TextBox 34"/>
          <p:cNvSpPr txBox="1"/>
          <p:nvPr/>
        </p:nvSpPr>
        <p:spPr>
          <a:xfrm>
            <a:off x="11215385" y="4214129"/>
            <a:ext cx="609600" cy="230832"/>
          </a:xfrm>
          <a:prstGeom prst="rect">
            <a:avLst/>
          </a:prstGeom>
          <a:noFill/>
        </p:spPr>
        <p:txBody>
          <a:bodyPr wrap="square" rtlCol="0">
            <a:spAutoFit/>
          </a:bodyPr>
          <a:lstStyle/>
          <a:p>
            <a:r>
              <a:rPr lang="en-US" sz="900" dirty="0" err="1">
                <a:solidFill>
                  <a:srgbClr val="000000"/>
                </a:solidFill>
                <a:latin typeface="Calibri" panose="020F0502020204030204" pitchFamily="34" charset="0"/>
                <a:cs typeface="Calibri" panose="020F0502020204030204" pitchFamily="34" charset="0"/>
              </a:rPr>
              <a:t>Int</a:t>
            </a:r>
            <a:r>
              <a:rPr lang="en-US" sz="900" dirty="0">
                <a:solidFill>
                  <a:srgbClr val="000000"/>
                </a:solidFill>
                <a:latin typeface="Calibri" panose="020F0502020204030204" pitchFamily="34" charset="0"/>
                <a:cs typeface="Calibri" panose="020F0502020204030204" pitchFamily="34" charset="0"/>
              </a:rPr>
              <a:t> -2%</a:t>
            </a:r>
            <a:endParaRPr lang="en-US" sz="1400" dirty="0">
              <a:solidFill>
                <a:srgbClr val="000000"/>
              </a:solidFill>
              <a:latin typeface="Calibri" panose="020F0502020204030204" pitchFamily="34" charset="0"/>
              <a:cs typeface="Calibri" panose="020F0502020204030204" pitchFamily="34" charset="0"/>
            </a:endParaRPr>
          </a:p>
        </p:txBody>
      </p:sp>
      <p:sp>
        <p:nvSpPr>
          <p:cNvPr id="36" name="TextBox 35"/>
          <p:cNvSpPr txBox="1"/>
          <p:nvPr/>
        </p:nvSpPr>
        <p:spPr>
          <a:xfrm>
            <a:off x="9459044" y="4217633"/>
            <a:ext cx="609600" cy="230832"/>
          </a:xfrm>
          <a:prstGeom prst="rect">
            <a:avLst/>
          </a:prstGeom>
          <a:noFill/>
        </p:spPr>
        <p:txBody>
          <a:bodyPr wrap="square" rtlCol="0">
            <a:spAutoFit/>
          </a:bodyPr>
          <a:lstStyle/>
          <a:p>
            <a:r>
              <a:rPr lang="en-US" sz="900" dirty="0" err="1">
                <a:solidFill>
                  <a:srgbClr val="000000"/>
                </a:solidFill>
                <a:latin typeface="Calibri" panose="020F0502020204030204" pitchFamily="34" charset="0"/>
                <a:cs typeface="Calibri" panose="020F0502020204030204" pitchFamily="34" charset="0"/>
              </a:rPr>
              <a:t>Int</a:t>
            </a:r>
            <a:r>
              <a:rPr lang="en-US" sz="900" dirty="0">
                <a:solidFill>
                  <a:srgbClr val="000000"/>
                </a:solidFill>
                <a:latin typeface="Calibri" panose="020F0502020204030204" pitchFamily="34" charset="0"/>
                <a:cs typeface="Calibri" panose="020F0502020204030204" pitchFamily="34" charset="0"/>
              </a:rPr>
              <a:t> +2%</a:t>
            </a:r>
            <a:endParaRPr lang="en-US" sz="1400" dirty="0">
              <a:solidFill>
                <a:srgbClr val="000000"/>
              </a:solidFill>
              <a:latin typeface="Calibri" panose="020F0502020204030204" pitchFamily="34" charset="0"/>
              <a:cs typeface="Calibri" panose="020F0502020204030204" pitchFamily="34" charset="0"/>
            </a:endParaRPr>
          </a:p>
        </p:txBody>
      </p:sp>
      <p:sp>
        <p:nvSpPr>
          <p:cNvPr id="37" name="TextBox 36"/>
          <p:cNvSpPr txBox="1"/>
          <p:nvPr/>
        </p:nvSpPr>
        <p:spPr>
          <a:xfrm>
            <a:off x="10383970" y="4216448"/>
            <a:ext cx="609600" cy="230832"/>
          </a:xfrm>
          <a:prstGeom prst="rect">
            <a:avLst/>
          </a:prstGeom>
          <a:noFill/>
        </p:spPr>
        <p:txBody>
          <a:bodyPr wrap="square" rtlCol="0">
            <a:spAutoFit/>
          </a:bodyPr>
          <a:lstStyle/>
          <a:p>
            <a:r>
              <a:rPr lang="en-US" sz="900" dirty="0" err="1">
                <a:solidFill>
                  <a:srgbClr val="000000"/>
                </a:solidFill>
                <a:latin typeface="Calibri" panose="020F0502020204030204" pitchFamily="34" charset="0"/>
                <a:cs typeface="Calibri" panose="020F0502020204030204" pitchFamily="34" charset="0"/>
              </a:rPr>
              <a:t>Int</a:t>
            </a:r>
            <a:r>
              <a:rPr lang="en-US" sz="900" dirty="0">
                <a:solidFill>
                  <a:srgbClr val="000000"/>
                </a:solidFill>
                <a:latin typeface="Calibri" panose="020F0502020204030204" pitchFamily="34" charset="0"/>
                <a:cs typeface="Calibri" panose="020F0502020204030204" pitchFamily="34" charset="0"/>
              </a:rPr>
              <a:t> -1%</a:t>
            </a:r>
            <a:endParaRPr lang="en-US" sz="1400" dirty="0">
              <a:solidFill>
                <a:srgbClr val="000000"/>
              </a:solidFill>
              <a:latin typeface="Calibri" panose="020F0502020204030204" pitchFamily="34" charset="0"/>
              <a:cs typeface="Calibri" panose="020F0502020204030204" pitchFamily="34" charset="0"/>
            </a:endParaRPr>
          </a:p>
        </p:txBody>
      </p:sp>
      <p:sp>
        <p:nvSpPr>
          <p:cNvPr id="8" name="Left Arrow Callout 7"/>
          <p:cNvSpPr/>
          <p:nvPr/>
        </p:nvSpPr>
        <p:spPr bwMode="auto">
          <a:xfrm>
            <a:off x="6201424" y="4451634"/>
            <a:ext cx="595950" cy="196566"/>
          </a:xfrm>
          <a:prstGeom prst="leftArrowCallout">
            <a:avLst>
              <a:gd name="adj1" fmla="val 25000"/>
              <a:gd name="adj2" fmla="val 25000"/>
              <a:gd name="adj3" fmla="val 25000"/>
              <a:gd name="adj4" fmla="val 75477"/>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800" b="0" i="0" u="none" strike="noStrike" cap="none" normalizeH="0" baseline="0" dirty="0">
                <a:ln>
                  <a:noFill/>
                </a:ln>
                <a:solidFill>
                  <a:schemeClr val="tx1"/>
                </a:solidFill>
                <a:effectLst/>
                <a:latin typeface="Arial" pitchFamily="34" charset="0"/>
              </a:rPr>
              <a:t>ASM</a:t>
            </a:r>
          </a:p>
        </p:txBody>
      </p:sp>
      <p:sp>
        <p:nvSpPr>
          <p:cNvPr id="22" name="Rectangle 21"/>
          <p:cNvSpPr/>
          <p:nvPr/>
        </p:nvSpPr>
        <p:spPr bwMode="auto">
          <a:xfrm>
            <a:off x="9871699" y="4422326"/>
            <a:ext cx="1168509" cy="196566"/>
          </a:xfrm>
          <a:prstGeom prst="rect">
            <a:avLst/>
          </a:prstGeom>
          <a:noFill/>
          <a:ln w="31750" cap="flat" cmpd="sng" algn="ctr">
            <a:solidFill>
              <a:schemeClr val="tx1"/>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34" charset="0"/>
            </a:endParaRPr>
          </a:p>
        </p:txBody>
      </p:sp>
      <p:sp>
        <p:nvSpPr>
          <p:cNvPr id="23" name="Left Arrow Callout 22"/>
          <p:cNvSpPr/>
          <p:nvPr/>
        </p:nvSpPr>
        <p:spPr bwMode="auto">
          <a:xfrm>
            <a:off x="11079101" y="4422326"/>
            <a:ext cx="595950" cy="196566"/>
          </a:xfrm>
          <a:prstGeom prst="leftArrowCallout">
            <a:avLst>
              <a:gd name="adj1" fmla="val 25000"/>
              <a:gd name="adj2" fmla="val 25000"/>
              <a:gd name="adj3" fmla="val 25000"/>
              <a:gd name="adj4" fmla="val 75477"/>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800" b="0" i="0" u="none" strike="noStrike" cap="none" normalizeH="0" baseline="0" dirty="0">
                <a:ln>
                  <a:noFill/>
                </a:ln>
                <a:solidFill>
                  <a:schemeClr val="tx1"/>
                </a:solidFill>
                <a:effectLst/>
                <a:latin typeface="Arial" pitchFamily="34" charset="0"/>
              </a:rPr>
              <a:t>ASM</a:t>
            </a:r>
          </a:p>
        </p:txBody>
      </p:sp>
      <p:sp>
        <p:nvSpPr>
          <p:cNvPr id="9" name="TextBox 8"/>
          <p:cNvSpPr txBox="1"/>
          <p:nvPr/>
        </p:nvSpPr>
        <p:spPr>
          <a:xfrm>
            <a:off x="2648802" y="1770185"/>
            <a:ext cx="574431" cy="200055"/>
          </a:xfrm>
          <a:prstGeom prst="rect">
            <a:avLst/>
          </a:prstGeom>
          <a:solidFill>
            <a:schemeClr val="accent3">
              <a:lumMod val="95000"/>
            </a:schemeClr>
          </a:solidFill>
          <a:ln>
            <a:solidFill>
              <a:schemeClr val="bg2">
                <a:lumMod val="60000"/>
                <a:lumOff val="40000"/>
              </a:schemeClr>
            </a:solidFill>
          </a:ln>
        </p:spPr>
        <p:txBody>
          <a:bodyPr wrap="square" rtlCol="0">
            <a:spAutoFit/>
          </a:bodyPr>
          <a:lstStyle/>
          <a:p>
            <a:r>
              <a:rPr lang="en-US" sz="700" dirty="0">
                <a:latin typeface="+mj-lt"/>
              </a:rPr>
              <a:t>SM - 2.89</a:t>
            </a:r>
          </a:p>
        </p:txBody>
      </p:sp>
      <p:sp>
        <p:nvSpPr>
          <p:cNvPr id="25" name="TextBox 24"/>
          <p:cNvSpPr txBox="1"/>
          <p:nvPr/>
        </p:nvSpPr>
        <p:spPr>
          <a:xfrm>
            <a:off x="3513378" y="1752600"/>
            <a:ext cx="621323" cy="200055"/>
          </a:xfrm>
          <a:prstGeom prst="rect">
            <a:avLst/>
          </a:prstGeom>
          <a:solidFill>
            <a:schemeClr val="accent3">
              <a:lumMod val="95000"/>
            </a:schemeClr>
          </a:solidFill>
          <a:ln>
            <a:solidFill>
              <a:schemeClr val="bg2">
                <a:lumMod val="60000"/>
                <a:lumOff val="40000"/>
              </a:schemeClr>
            </a:solidFill>
          </a:ln>
        </p:spPr>
        <p:txBody>
          <a:bodyPr wrap="square" rtlCol="0">
            <a:spAutoFit/>
          </a:bodyPr>
          <a:lstStyle/>
          <a:p>
            <a:r>
              <a:rPr lang="en-US" sz="700" dirty="0">
                <a:latin typeface="+mj-lt"/>
              </a:rPr>
              <a:t>SM – 3.16</a:t>
            </a:r>
          </a:p>
        </p:txBody>
      </p:sp>
      <p:sp>
        <p:nvSpPr>
          <p:cNvPr id="27" name="TextBox 26"/>
          <p:cNvSpPr txBox="1"/>
          <p:nvPr/>
        </p:nvSpPr>
        <p:spPr>
          <a:xfrm>
            <a:off x="6186240" y="1752600"/>
            <a:ext cx="610214" cy="200055"/>
          </a:xfrm>
          <a:prstGeom prst="rect">
            <a:avLst/>
          </a:prstGeom>
          <a:solidFill>
            <a:schemeClr val="accent3">
              <a:lumMod val="95000"/>
            </a:schemeClr>
          </a:solidFill>
          <a:ln>
            <a:solidFill>
              <a:schemeClr val="bg2">
                <a:lumMod val="60000"/>
                <a:lumOff val="40000"/>
              </a:schemeClr>
            </a:solidFill>
          </a:ln>
        </p:spPr>
        <p:txBody>
          <a:bodyPr wrap="square" rtlCol="0">
            <a:spAutoFit/>
          </a:bodyPr>
          <a:lstStyle/>
          <a:p>
            <a:r>
              <a:rPr lang="en-US" sz="700" dirty="0">
                <a:latin typeface="+mj-lt"/>
              </a:rPr>
              <a:t>SM – 1.58</a:t>
            </a:r>
          </a:p>
        </p:txBody>
      </p:sp>
      <p:sp>
        <p:nvSpPr>
          <p:cNvPr id="28" name="TextBox 27"/>
          <p:cNvSpPr txBox="1"/>
          <p:nvPr/>
        </p:nvSpPr>
        <p:spPr>
          <a:xfrm>
            <a:off x="5283563" y="1755531"/>
            <a:ext cx="574431" cy="200055"/>
          </a:xfrm>
          <a:prstGeom prst="rect">
            <a:avLst/>
          </a:prstGeom>
          <a:solidFill>
            <a:schemeClr val="accent3">
              <a:lumMod val="95000"/>
            </a:schemeClr>
          </a:solidFill>
          <a:ln>
            <a:solidFill>
              <a:schemeClr val="bg2">
                <a:lumMod val="60000"/>
                <a:lumOff val="40000"/>
              </a:schemeClr>
            </a:solidFill>
          </a:ln>
        </p:spPr>
        <p:txBody>
          <a:bodyPr wrap="square" rtlCol="0">
            <a:spAutoFit/>
          </a:bodyPr>
          <a:lstStyle/>
          <a:p>
            <a:r>
              <a:rPr lang="en-US" sz="700" dirty="0">
                <a:latin typeface="+mj-lt"/>
              </a:rPr>
              <a:t>SM - 2.36</a:t>
            </a:r>
          </a:p>
        </p:txBody>
      </p:sp>
      <p:sp>
        <p:nvSpPr>
          <p:cNvPr id="29" name="TextBox 28"/>
          <p:cNvSpPr txBox="1"/>
          <p:nvPr/>
        </p:nvSpPr>
        <p:spPr>
          <a:xfrm>
            <a:off x="4398470" y="1767254"/>
            <a:ext cx="613145" cy="200055"/>
          </a:xfrm>
          <a:prstGeom prst="rect">
            <a:avLst/>
          </a:prstGeom>
          <a:solidFill>
            <a:schemeClr val="accent3">
              <a:lumMod val="95000"/>
            </a:schemeClr>
          </a:solidFill>
          <a:ln>
            <a:solidFill>
              <a:schemeClr val="bg2">
                <a:lumMod val="60000"/>
                <a:lumOff val="40000"/>
              </a:schemeClr>
            </a:solidFill>
          </a:ln>
        </p:spPr>
        <p:txBody>
          <a:bodyPr wrap="square" rtlCol="0">
            <a:spAutoFit/>
          </a:bodyPr>
          <a:lstStyle/>
          <a:p>
            <a:r>
              <a:rPr lang="en-US" sz="700" dirty="0">
                <a:latin typeface="+mj-lt"/>
              </a:rPr>
              <a:t>SM – 3.58</a:t>
            </a:r>
          </a:p>
        </p:txBody>
      </p:sp>
      <p:sp>
        <p:nvSpPr>
          <p:cNvPr id="38" name="TextBox 37"/>
          <p:cNvSpPr txBox="1"/>
          <p:nvPr/>
        </p:nvSpPr>
        <p:spPr>
          <a:xfrm>
            <a:off x="7540255" y="1781145"/>
            <a:ext cx="574431" cy="200055"/>
          </a:xfrm>
          <a:prstGeom prst="rect">
            <a:avLst/>
          </a:prstGeom>
          <a:solidFill>
            <a:schemeClr val="accent3">
              <a:lumMod val="95000"/>
            </a:schemeClr>
          </a:solidFill>
          <a:ln>
            <a:solidFill>
              <a:schemeClr val="bg2">
                <a:lumMod val="60000"/>
                <a:lumOff val="40000"/>
              </a:schemeClr>
            </a:solidFill>
          </a:ln>
        </p:spPr>
        <p:txBody>
          <a:bodyPr wrap="square" rtlCol="0">
            <a:spAutoFit/>
          </a:bodyPr>
          <a:lstStyle/>
          <a:p>
            <a:r>
              <a:rPr lang="en-US" sz="700" dirty="0">
                <a:latin typeface="+mj-lt"/>
              </a:rPr>
              <a:t>SM - 2.92</a:t>
            </a:r>
          </a:p>
        </p:txBody>
      </p:sp>
      <p:sp>
        <p:nvSpPr>
          <p:cNvPr id="39" name="TextBox 38"/>
          <p:cNvSpPr txBox="1"/>
          <p:nvPr/>
        </p:nvSpPr>
        <p:spPr>
          <a:xfrm>
            <a:off x="8378455" y="1781907"/>
            <a:ext cx="574431" cy="200055"/>
          </a:xfrm>
          <a:prstGeom prst="rect">
            <a:avLst/>
          </a:prstGeom>
          <a:solidFill>
            <a:schemeClr val="accent3">
              <a:lumMod val="95000"/>
            </a:schemeClr>
          </a:solidFill>
          <a:ln>
            <a:solidFill>
              <a:schemeClr val="bg2">
                <a:lumMod val="60000"/>
                <a:lumOff val="40000"/>
              </a:schemeClr>
            </a:solidFill>
          </a:ln>
        </p:spPr>
        <p:txBody>
          <a:bodyPr wrap="square" rtlCol="0">
            <a:spAutoFit/>
          </a:bodyPr>
          <a:lstStyle/>
          <a:p>
            <a:r>
              <a:rPr lang="en-US" sz="700" dirty="0">
                <a:latin typeface="+mj-lt"/>
              </a:rPr>
              <a:t>SM - 2.74</a:t>
            </a:r>
          </a:p>
        </p:txBody>
      </p:sp>
      <p:sp>
        <p:nvSpPr>
          <p:cNvPr id="40" name="TextBox 39"/>
          <p:cNvSpPr txBox="1"/>
          <p:nvPr/>
        </p:nvSpPr>
        <p:spPr>
          <a:xfrm>
            <a:off x="11051317" y="1764323"/>
            <a:ext cx="574431" cy="200055"/>
          </a:xfrm>
          <a:prstGeom prst="rect">
            <a:avLst/>
          </a:prstGeom>
          <a:solidFill>
            <a:schemeClr val="accent3">
              <a:lumMod val="95000"/>
            </a:schemeClr>
          </a:solidFill>
          <a:ln>
            <a:solidFill>
              <a:schemeClr val="bg2">
                <a:lumMod val="60000"/>
                <a:lumOff val="40000"/>
              </a:schemeClr>
            </a:solidFill>
          </a:ln>
        </p:spPr>
        <p:txBody>
          <a:bodyPr wrap="square" rtlCol="0">
            <a:spAutoFit/>
          </a:bodyPr>
          <a:lstStyle/>
          <a:p>
            <a:r>
              <a:rPr lang="en-US" sz="700" dirty="0">
                <a:latin typeface="+mj-lt"/>
              </a:rPr>
              <a:t>SM - 2.96</a:t>
            </a:r>
          </a:p>
        </p:txBody>
      </p:sp>
      <p:sp>
        <p:nvSpPr>
          <p:cNvPr id="41" name="TextBox 40"/>
          <p:cNvSpPr txBox="1"/>
          <p:nvPr/>
        </p:nvSpPr>
        <p:spPr>
          <a:xfrm>
            <a:off x="10148640" y="1767254"/>
            <a:ext cx="574431" cy="200055"/>
          </a:xfrm>
          <a:prstGeom prst="rect">
            <a:avLst/>
          </a:prstGeom>
          <a:solidFill>
            <a:schemeClr val="accent3">
              <a:lumMod val="95000"/>
            </a:schemeClr>
          </a:solidFill>
          <a:ln>
            <a:solidFill>
              <a:schemeClr val="bg2">
                <a:lumMod val="60000"/>
                <a:lumOff val="40000"/>
              </a:schemeClr>
            </a:solidFill>
          </a:ln>
        </p:spPr>
        <p:txBody>
          <a:bodyPr wrap="square" rtlCol="0">
            <a:spAutoFit/>
          </a:bodyPr>
          <a:lstStyle/>
          <a:p>
            <a:r>
              <a:rPr lang="en-US" sz="700" dirty="0">
                <a:latin typeface="+mj-lt"/>
              </a:rPr>
              <a:t>SM - 2.94</a:t>
            </a:r>
          </a:p>
        </p:txBody>
      </p:sp>
      <p:sp>
        <p:nvSpPr>
          <p:cNvPr id="42" name="TextBox 41"/>
          <p:cNvSpPr txBox="1"/>
          <p:nvPr/>
        </p:nvSpPr>
        <p:spPr>
          <a:xfrm>
            <a:off x="9263547" y="1752600"/>
            <a:ext cx="574431" cy="200055"/>
          </a:xfrm>
          <a:prstGeom prst="rect">
            <a:avLst/>
          </a:prstGeom>
          <a:solidFill>
            <a:schemeClr val="accent3">
              <a:lumMod val="95000"/>
            </a:schemeClr>
          </a:solidFill>
          <a:ln>
            <a:solidFill>
              <a:schemeClr val="bg2">
                <a:lumMod val="60000"/>
                <a:lumOff val="40000"/>
              </a:schemeClr>
            </a:solidFill>
          </a:ln>
        </p:spPr>
        <p:txBody>
          <a:bodyPr wrap="square" rtlCol="0">
            <a:spAutoFit/>
          </a:bodyPr>
          <a:lstStyle/>
          <a:p>
            <a:r>
              <a:rPr lang="en-US" sz="700" dirty="0">
                <a:latin typeface="+mj-lt"/>
              </a:rPr>
              <a:t>SM - 2.64</a:t>
            </a:r>
          </a:p>
        </p:txBody>
      </p:sp>
      <p:sp>
        <p:nvSpPr>
          <p:cNvPr id="10" name="TextBox 9"/>
          <p:cNvSpPr txBox="1"/>
          <p:nvPr/>
        </p:nvSpPr>
        <p:spPr>
          <a:xfrm>
            <a:off x="2074984" y="4712677"/>
            <a:ext cx="3935019" cy="230832"/>
          </a:xfrm>
          <a:prstGeom prst="rect">
            <a:avLst/>
          </a:prstGeom>
          <a:noFill/>
        </p:spPr>
        <p:txBody>
          <a:bodyPr wrap="square" rtlCol="0">
            <a:spAutoFit/>
          </a:bodyPr>
          <a:lstStyle/>
          <a:p>
            <a:r>
              <a:rPr lang="en-US" sz="900" i="1" dirty="0"/>
              <a:t>* SM – Solvency margin</a:t>
            </a:r>
          </a:p>
        </p:txBody>
      </p:sp>
      <p:sp>
        <p:nvSpPr>
          <p:cNvPr id="11" name="Rectangle 10"/>
          <p:cNvSpPr/>
          <p:nvPr/>
        </p:nvSpPr>
        <p:spPr>
          <a:xfrm>
            <a:off x="2286000" y="5025938"/>
            <a:ext cx="10045149" cy="738664"/>
          </a:xfrm>
          <a:prstGeom prst="rect">
            <a:avLst/>
          </a:prstGeom>
          <a:ln>
            <a:noFill/>
          </a:ln>
        </p:spPr>
        <p:txBody>
          <a:bodyPr wrap="square">
            <a:spAutoFit/>
          </a:bodyPr>
          <a:lstStyle/>
          <a:p>
            <a:pPr marL="285750" indent="-285750">
              <a:buFont typeface="Arial" panose="020B0604020202020204" pitchFamily="34" charset="0"/>
              <a:buChar char="•"/>
            </a:pPr>
            <a:r>
              <a:rPr lang="en-IN" sz="1400" dirty="0"/>
              <a:t>Stability in expected yield leads to lower volatility in valuation rate of interest </a:t>
            </a:r>
          </a:p>
          <a:p>
            <a:pPr marL="285750" indent="-285750">
              <a:buFont typeface="Arial" panose="020B0604020202020204" pitchFamily="34" charset="0"/>
              <a:buChar char="•"/>
            </a:pPr>
            <a:r>
              <a:rPr lang="en-IN" sz="1400" dirty="0"/>
              <a:t>This brings more stability to reserves and RSM</a:t>
            </a:r>
          </a:p>
          <a:p>
            <a:pPr marL="285750" indent="-285750">
              <a:buFont typeface="Arial" panose="020B0604020202020204" pitchFamily="34" charset="0"/>
              <a:buChar char="•"/>
            </a:pPr>
            <a:r>
              <a:rPr lang="en-IN" sz="1400" dirty="0"/>
              <a:t>On the other hand ASM may get impacted due to MTM loss on derivatives</a:t>
            </a:r>
          </a:p>
        </p:txBody>
      </p:sp>
    </p:spTree>
    <p:extLst>
      <p:ext uri="{BB962C8B-B14F-4D97-AF65-F5344CB8AC3E}">
        <p14:creationId xmlns:p14="http://schemas.microsoft.com/office/powerpoint/2010/main" val="11795941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01654" y="152401"/>
            <a:ext cx="1085347" cy="1093347"/>
          </a:xfrm>
          <a:prstGeom prst="rect">
            <a:avLst/>
          </a:prstGeom>
          <a:blipFill dpi="0" rotWithShape="1">
            <a:blip r:embed="rId5" cstate="print"/>
            <a:srcRect/>
            <a:stretch>
              <a:fillRect/>
            </a:stretch>
          </a:blipFill>
        </p:spPr>
      </p:pic>
      <p:sp>
        <p:nvSpPr>
          <p:cNvPr id="3" name="Rectangle 2"/>
          <p:cNvSpPr txBox="1">
            <a:spLocks noChangeArrowheads="1"/>
          </p:cNvSpPr>
          <p:nvPr/>
        </p:nvSpPr>
        <p:spPr>
          <a:xfrm>
            <a:off x="2438400" y="463109"/>
            <a:ext cx="67056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IN" sz="3200" dirty="0">
                <a:solidFill>
                  <a:srgbClr val="000000"/>
                </a:solidFill>
              </a:rPr>
              <a:t>Economic Capital</a:t>
            </a:r>
            <a:endParaRPr lang="en-US" altLang="en-US" sz="3200" kern="0" dirty="0">
              <a:solidFill>
                <a:srgbClr val="000000"/>
              </a:solidFill>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rgbClr val="000000"/>
                </a:solidFill>
              </a:rPr>
              <a:t>www.actuariesindia.org</a:t>
            </a:r>
          </a:p>
        </p:txBody>
      </p:sp>
      <p:graphicFrame>
        <p:nvGraphicFramePr>
          <p:cNvPr id="19" name="Chart 18"/>
          <p:cNvGraphicFramePr>
            <a:graphicFrameLocks/>
          </p:cNvGraphicFramePr>
          <p:nvPr>
            <p:extLst>
              <p:ext uri="{D42A27DB-BD31-4B8C-83A1-F6EECF244321}">
                <p14:modId xmlns:p14="http://schemas.microsoft.com/office/powerpoint/2010/main" val="1411082762"/>
              </p:ext>
            </p:extLst>
          </p:nvPr>
        </p:nvGraphicFramePr>
        <p:xfrm>
          <a:off x="2133600" y="1524000"/>
          <a:ext cx="4754880" cy="3291840"/>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21" name="Chart 20"/>
          <p:cNvGraphicFramePr>
            <a:graphicFrameLocks/>
          </p:cNvGraphicFramePr>
          <p:nvPr>
            <p:extLst>
              <p:ext uri="{D42A27DB-BD31-4B8C-83A1-F6EECF244321}">
                <p14:modId xmlns:p14="http://schemas.microsoft.com/office/powerpoint/2010/main" val="754115211"/>
              </p:ext>
            </p:extLst>
          </p:nvPr>
        </p:nvGraphicFramePr>
        <p:xfrm>
          <a:off x="6990805" y="1530259"/>
          <a:ext cx="4754880" cy="3291840"/>
        </p:xfrm>
        <a:graphic>
          <a:graphicData uri="http://schemas.openxmlformats.org/drawingml/2006/chart">
            <c:chart xmlns:c="http://schemas.openxmlformats.org/drawingml/2006/chart" xmlns:r="http://schemas.openxmlformats.org/officeDocument/2006/relationships" r:id="rId7"/>
          </a:graphicData>
        </a:graphic>
      </p:graphicFrame>
      <p:sp>
        <p:nvSpPr>
          <p:cNvPr id="33" name="TextBox 32"/>
          <p:cNvSpPr txBox="1"/>
          <p:nvPr/>
        </p:nvSpPr>
        <p:spPr>
          <a:xfrm>
            <a:off x="2693099" y="4313601"/>
            <a:ext cx="609600" cy="230832"/>
          </a:xfrm>
          <a:prstGeom prst="rect">
            <a:avLst/>
          </a:prstGeom>
          <a:noFill/>
        </p:spPr>
        <p:txBody>
          <a:bodyPr wrap="square" rtlCol="0">
            <a:spAutoFit/>
          </a:bodyPr>
          <a:lstStyle/>
          <a:p>
            <a:r>
              <a:rPr lang="en-US" sz="900" dirty="0">
                <a:solidFill>
                  <a:srgbClr val="000000"/>
                </a:solidFill>
                <a:latin typeface="Calibri" panose="020F0502020204030204" pitchFamily="34" charset="0"/>
                <a:cs typeface="Calibri" panose="020F0502020204030204" pitchFamily="34" charset="0"/>
              </a:rPr>
              <a:t>Base</a:t>
            </a:r>
            <a:endParaRPr lang="en-US" sz="1400" dirty="0">
              <a:solidFill>
                <a:srgbClr val="000000"/>
              </a:solidFill>
              <a:latin typeface="Calibri" panose="020F0502020204030204" pitchFamily="34" charset="0"/>
              <a:cs typeface="Calibri" panose="020F0502020204030204" pitchFamily="34" charset="0"/>
            </a:endParaRPr>
          </a:p>
        </p:txBody>
      </p:sp>
      <p:sp>
        <p:nvSpPr>
          <p:cNvPr id="34" name="TextBox 33"/>
          <p:cNvSpPr txBox="1"/>
          <p:nvPr/>
        </p:nvSpPr>
        <p:spPr>
          <a:xfrm>
            <a:off x="3557065" y="4305568"/>
            <a:ext cx="609600" cy="230832"/>
          </a:xfrm>
          <a:prstGeom prst="rect">
            <a:avLst/>
          </a:prstGeom>
          <a:noFill/>
        </p:spPr>
        <p:txBody>
          <a:bodyPr wrap="square" rtlCol="0">
            <a:spAutoFit/>
          </a:bodyPr>
          <a:lstStyle/>
          <a:p>
            <a:r>
              <a:rPr lang="en-US" sz="900" dirty="0" err="1">
                <a:solidFill>
                  <a:srgbClr val="000000"/>
                </a:solidFill>
                <a:latin typeface="Calibri" panose="020F0502020204030204" pitchFamily="34" charset="0"/>
                <a:cs typeface="Calibri" panose="020F0502020204030204" pitchFamily="34" charset="0"/>
              </a:rPr>
              <a:t>Int</a:t>
            </a:r>
            <a:r>
              <a:rPr lang="en-US" sz="900" dirty="0">
                <a:solidFill>
                  <a:srgbClr val="000000"/>
                </a:solidFill>
                <a:latin typeface="Calibri" panose="020F0502020204030204" pitchFamily="34" charset="0"/>
                <a:cs typeface="Calibri" panose="020F0502020204030204" pitchFamily="34" charset="0"/>
              </a:rPr>
              <a:t> +1%</a:t>
            </a:r>
            <a:endParaRPr lang="en-US" sz="1400" dirty="0">
              <a:solidFill>
                <a:srgbClr val="000000"/>
              </a:solidFill>
              <a:latin typeface="Calibri" panose="020F0502020204030204" pitchFamily="34" charset="0"/>
              <a:cs typeface="Calibri" panose="020F0502020204030204" pitchFamily="34" charset="0"/>
            </a:endParaRPr>
          </a:p>
        </p:txBody>
      </p:sp>
      <p:sp>
        <p:nvSpPr>
          <p:cNvPr id="35" name="TextBox 34"/>
          <p:cNvSpPr txBox="1"/>
          <p:nvPr/>
        </p:nvSpPr>
        <p:spPr>
          <a:xfrm>
            <a:off x="6186185" y="4305568"/>
            <a:ext cx="609600" cy="230832"/>
          </a:xfrm>
          <a:prstGeom prst="rect">
            <a:avLst/>
          </a:prstGeom>
          <a:noFill/>
        </p:spPr>
        <p:txBody>
          <a:bodyPr wrap="square" rtlCol="0">
            <a:spAutoFit/>
          </a:bodyPr>
          <a:lstStyle/>
          <a:p>
            <a:r>
              <a:rPr lang="en-US" sz="900" dirty="0" err="1">
                <a:solidFill>
                  <a:srgbClr val="000000"/>
                </a:solidFill>
                <a:latin typeface="Calibri" panose="020F0502020204030204" pitchFamily="34" charset="0"/>
                <a:cs typeface="Calibri" panose="020F0502020204030204" pitchFamily="34" charset="0"/>
              </a:rPr>
              <a:t>Int</a:t>
            </a:r>
            <a:r>
              <a:rPr lang="en-US" sz="900" dirty="0">
                <a:solidFill>
                  <a:srgbClr val="000000"/>
                </a:solidFill>
                <a:latin typeface="Calibri" panose="020F0502020204030204" pitchFamily="34" charset="0"/>
                <a:cs typeface="Calibri" panose="020F0502020204030204" pitchFamily="34" charset="0"/>
              </a:rPr>
              <a:t> -2%</a:t>
            </a:r>
            <a:endParaRPr lang="en-US" sz="1400" dirty="0">
              <a:solidFill>
                <a:srgbClr val="000000"/>
              </a:solidFill>
              <a:latin typeface="Calibri" panose="020F0502020204030204" pitchFamily="34" charset="0"/>
              <a:cs typeface="Calibri" panose="020F0502020204030204" pitchFamily="34" charset="0"/>
            </a:endParaRPr>
          </a:p>
        </p:txBody>
      </p:sp>
      <p:sp>
        <p:nvSpPr>
          <p:cNvPr id="36" name="TextBox 35"/>
          <p:cNvSpPr txBox="1"/>
          <p:nvPr/>
        </p:nvSpPr>
        <p:spPr>
          <a:xfrm>
            <a:off x="4429844" y="4309072"/>
            <a:ext cx="609600" cy="230832"/>
          </a:xfrm>
          <a:prstGeom prst="rect">
            <a:avLst/>
          </a:prstGeom>
          <a:noFill/>
        </p:spPr>
        <p:txBody>
          <a:bodyPr wrap="square" rtlCol="0">
            <a:spAutoFit/>
          </a:bodyPr>
          <a:lstStyle/>
          <a:p>
            <a:r>
              <a:rPr lang="en-US" sz="900" dirty="0" err="1">
                <a:solidFill>
                  <a:srgbClr val="000000"/>
                </a:solidFill>
                <a:latin typeface="Calibri" panose="020F0502020204030204" pitchFamily="34" charset="0"/>
                <a:cs typeface="Calibri" panose="020F0502020204030204" pitchFamily="34" charset="0"/>
              </a:rPr>
              <a:t>Int</a:t>
            </a:r>
            <a:r>
              <a:rPr lang="en-US" sz="900" dirty="0">
                <a:solidFill>
                  <a:srgbClr val="000000"/>
                </a:solidFill>
                <a:latin typeface="Calibri" panose="020F0502020204030204" pitchFamily="34" charset="0"/>
                <a:cs typeface="Calibri" panose="020F0502020204030204" pitchFamily="34" charset="0"/>
              </a:rPr>
              <a:t> +2%</a:t>
            </a:r>
            <a:endParaRPr lang="en-US" sz="1400" dirty="0">
              <a:solidFill>
                <a:srgbClr val="000000"/>
              </a:solidFill>
              <a:latin typeface="Calibri" panose="020F0502020204030204" pitchFamily="34" charset="0"/>
              <a:cs typeface="Calibri" panose="020F0502020204030204" pitchFamily="34" charset="0"/>
            </a:endParaRPr>
          </a:p>
        </p:txBody>
      </p:sp>
      <p:sp>
        <p:nvSpPr>
          <p:cNvPr id="37" name="TextBox 36"/>
          <p:cNvSpPr txBox="1"/>
          <p:nvPr/>
        </p:nvSpPr>
        <p:spPr>
          <a:xfrm>
            <a:off x="5354770" y="4307887"/>
            <a:ext cx="609600" cy="230832"/>
          </a:xfrm>
          <a:prstGeom prst="rect">
            <a:avLst/>
          </a:prstGeom>
          <a:noFill/>
        </p:spPr>
        <p:txBody>
          <a:bodyPr wrap="square" rtlCol="0">
            <a:spAutoFit/>
          </a:bodyPr>
          <a:lstStyle/>
          <a:p>
            <a:r>
              <a:rPr lang="en-US" sz="900" dirty="0" err="1">
                <a:solidFill>
                  <a:srgbClr val="000000"/>
                </a:solidFill>
                <a:latin typeface="Calibri" panose="020F0502020204030204" pitchFamily="34" charset="0"/>
                <a:cs typeface="Calibri" panose="020F0502020204030204" pitchFamily="34" charset="0"/>
              </a:rPr>
              <a:t>Int</a:t>
            </a:r>
            <a:r>
              <a:rPr lang="en-US" sz="900" dirty="0">
                <a:solidFill>
                  <a:srgbClr val="000000"/>
                </a:solidFill>
                <a:latin typeface="Calibri" panose="020F0502020204030204" pitchFamily="34" charset="0"/>
                <a:cs typeface="Calibri" panose="020F0502020204030204" pitchFamily="34" charset="0"/>
              </a:rPr>
              <a:t> -1%</a:t>
            </a:r>
            <a:endParaRPr lang="en-US" sz="1400" dirty="0">
              <a:solidFill>
                <a:srgbClr val="000000"/>
              </a:solidFill>
              <a:latin typeface="Calibri" panose="020F0502020204030204" pitchFamily="34" charset="0"/>
              <a:cs typeface="Calibri" panose="020F0502020204030204" pitchFamily="34" charset="0"/>
            </a:endParaRPr>
          </a:p>
        </p:txBody>
      </p:sp>
      <p:sp>
        <p:nvSpPr>
          <p:cNvPr id="38" name="TextBox 37"/>
          <p:cNvSpPr txBox="1"/>
          <p:nvPr/>
        </p:nvSpPr>
        <p:spPr>
          <a:xfrm>
            <a:off x="7530711" y="4291830"/>
            <a:ext cx="609600" cy="230832"/>
          </a:xfrm>
          <a:prstGeom prst="rect">
            <a:avLst/>
          </a:prstGeom>
          <a:noFill/>
        </p:spPr>
        <p:txBody>
          <a:bodyPr wrap="square" rtlCol="0">
            <a:spAutoFit/>
          </a:bodyPr>
          <a:lstStyle/>
          <a:p>
            <a:r>
              <a:rPr lang="en-US" sz="900" dirty="0">
                <a:solidFill>
                  <a:srgbClr val="000000"/>
                </a:solidFill>
                <a:latin typeface="Calibri" panose="020F0502020204030204" pitchFamily="34" charset="0"/>
                <a:cs typeface="Calibri" panose="020F0502020204030204" pitchFamily="34" charset="0"/>
              </a:rPr>
              <a:t>Base</a:t>
            </a:r>
            <a:endParaRPr lang="en-US" sz="1400" dirty="0">
              <a:solidFill>
                <a:srgbClr val="000000"/>
              </a:solidFill>
              <a:latin typeface="Calibri" panose="020F0502020204030204" pitchFamily="34" charset="0"/>
              <a:cs typeface="Calibri" panose="020F0502020204030204" pitchFamily="34" charset="0"/>
            </a:endParaRPr>
          </a:p>
        </p:txBody>
      </p:sp>
      <p:sp>
        <p:nvSpPr>
          <p:cNvPr id="39" name="TextBox 38"/>
          <p:cNvSpPr txBox="1"/>
          <p:nvPr/>
        </p:nvSpPr>
        <p:spPr>
          <a:xfrm>
            <a:off x="8394677" y="4283797"/>
            <a:ext cx="609600" cy="230832"/>
          </a:xfrm>
          <a:prstGeom prst="rect">
            <a:avLst/>
          </a:prstGeom>
          <a:noFill/>
        </p:spPr>
        <p:txBody>
          <a:bodyPr wrap="square" rtlCol="0">
            <a:spAutoFit/>
          </a:bodyPr>
          <a:lstStyle/>
          <a:p>
            <a:r>
              <a:rPr lang="en-US" sz="900" dirty="0" err="1">
                <a:solidFill>
                  <a:srgbClr val="000000"/>
                </a:solidFill>
                <a:latin typeface="Calibri" panose="020F0502020204030204" pitchFamily="34" charset="0"/>
                <a:cs typeface="Calibri" panose="020F0502020204030204" pitchFamily="34" charset="0"/>
              </a:rPr>
              <a:t>Int</a:t>
            </a:r>
            <a:r>
              <a:rPr lang="en-US" sz="900" dirty="0">
                <a:solidFill>
                  <a:srgbClr val="000000"/>
                </a:solidFill>
                <a:latin typeface="Calibri" panose="020F0502020204030204" pitchFamily="34" charset="0"/>
                <a:cs typeface="Calibri" panose="020F0502020204030204" pitchFamily="34" charset="0"/>
              </a:rPr>
              <a:t> +1%</a:t>
            </a:r>
            <a:endParaRPr lang="en-US" sz="1400" dirty="0">
              <a:solidFill>
                <a:srgbClr val="000000"/>
              </a:solidFill>
              <a:latin typeface="Calibri" panose="020F0502020204030204" pitchFamily="34" charset="0"/>
              <a:cs typeface="Calibri" panose="020F0502020204030204" pitchFamily="34" charset="0"/>
            </a:endParaRPr>
          </a:p>
        </p:txBody>
      </p:sp>
      <p:sp>
        <p:nvSpPr>
          <p:cNvPr id="40" name="TextBox 39"/>
          <p:cNvSpPr txBox="1"/>
          <p:nvPr/>
        </p:nvSpPr>
        <p:spPr>
          <a:xfrm>
            <a:off x="11023797" y="4283797"/>
            <a:ext cx="609600" cy="230832"/>
          </a:xfrm>
          <a:prstGeom prst="rect">
            <a:avLst/>
          </a:prstGeom>
          <a:noFill/>
        </p:spPr>
        <p:txBody>
          <a:bodyPr wrap="square" rtlCol="0">
            <a:spAutoFit/>
          </a:bodyPr>
          <a:lstStyle/>
          <a:p>
            <a:r>
              <a:rPr lang="en-US" sz="900" dirty="0" err="1">
                <a:solidFill>
                  <a:srgbClr val="000000"/>
                </a:solidFill>
                <a:latin typeface="Calibri" panose="020F0502020204030204" pitchFamily="34" charset="0"/>
                <a:cs typeface="Calibri" panose="020F0502020204030204" pitchFamily="34" charset="0"/>
              </a:rPr>
              <a:t>Int</a:t>
            </a:r>
            <a:r>
              <a:rPr lang="en-US" sz="900" dirty="0">
                <a:solidFill>
                  <a:srgbClr val="000000"/>
                </a:solidFill>
                <a:latin typeface="Calibri" panose="020F0502020204030204" pitchFamily="34" charset="0"/>
                <a:cs typeface="Calibri" panose="020F0502020204030204" pitchFamily="34" charset="0"/>
              </a:rPr>
              <a:t> -2%</a:t>
            </a:r>
            <a:endParaRPr lang="en-US" sz="1400" dirty="0">
              <a:solidFill>
                <a:srgbClr val="000000"/>
              </a:solidFill>
              <a:latin typeface="Calibri" panose="020F0502020204030204" pitchFamily="34" charset="0"/>
              <a:cs typeface="Calibri" panose="020F0502020204030204" pitchFamily="34" charset="0"/>
            </a:endParaRPr>
          </a:p>
        </p:txBody>
      </p:sp>
      <p:sp>
        <p:nvSpPr>
          <p:cNvPr id="41" name="TextBox 40"/>
          <p:cNvSpPr txBox="1"/>
          <p:nvPr/>
        </p:nvSpPr>
        <p:spPr>
          <a:xfrm>
            <a:off x="9267456" y="4287301"/>
            <a:ext cx="609600" cy="230832"/>
          </a:xfrm>
          <a:prstGeom prst="rect">
            <a:avLst/>
          </a:prstGeom>
          <a:noFill/>
        </p:spPr>
        <p:txBody>
          <a:bodyPr wrap="square" rtlCol="0">
            <a:spAutoFit/>
          </a:bodyPr>
          <a:lstStyle/>
          <a:p>
            <a:r>
              <a:rPr lang="en-US" sz="900" dirty="0" err="1">
                <a:solidFill>
                  <a:srgbClr val="000000"/>
                </a:solidFill>
                <a:latin typeface="Calibri" panose="020F0502020204030204" pitchFamily="34" charset="0"/>
                <a:cs typeface="Calibri" panose="020F0502020204030204" pitchFamily="34" charset="0"/>
              </a:rPr>
              <a:t>Int</a:t>
            </a:r>
            <a:r>
              <a:rPr lang="en-US" sz="900" dirty="0">
                <a:solidFill>
                  <a:srgbClr val="000000"/>
                </a:solidFill>
                <a:latin typeface="Calibri" panose="020F0502020204030204" pitchFamily="34" charset="0"/>
                <a:cs typeface="Calibri" panose="020F0502020204030204" pitchFamily="34" charset="0"/>
              </a:rPr>
              <a:t> +2%</a:t>
            </a:r>
            <a:endParaRPr lang="en-US" sz="1400" dirty="0">
              <a:solidFill>
                <a:srgbClr val="000000"/>
              </a:solidFill>
              <a:latin typeface="Calibri" panose="020F0502020204030204" pitchFamily="34" charset="0"/>
              <a:cs typeface="Calibri" panose="020F0502020204030204" pitchFamily="34" charset="0"/>
            </a:endParaRPr>
          </a:p>
        </p:txBody>
      </p:sp>
      <p:sp>
        <p:nvSpPr>
          <p:cNvPr id="42" name="TextBox 41"/>
          <p:cNvSpPr txBox="1"/>
          <p:nvPr/>
        </p:nvSpPr>
        <p:spPr>
          <a:xfrm>
            <a:off x="10192382" y="4286116"/>
            <a:ext cx="609600" cy="230832"/>
          </a:xfrm>
          <a:prstGeom prst="rect">
            <a:avLst/>
          </a:prstGeom>
          <a:noFill/>
        </p:spPr>
        <p:txBody>
          <a:bodyPr wrap="square" rtlCol="0">
            <a:spAutoFit/>
          </a:bodyPr>
          <a:lstStyle/>
          <a:p>
            <a:r>
              <a:rPr lang="en-US" sz="900" dirty="0" err="1">
                <a:solidFill>
                  <a:srgbClr val="000000"/>
                </a:solidFill>
                <a:latin typeface="Calibri" panose="020F0502020204030204" pitchFamily="34" charset="0"/>
                <a:cs typeface="Calibri" panose="020F0502020204030204" pitchFamily="34" charset="0"/>
              </a:rPr>
              <a:t>Int</a:t>
            </a:r>
            <a:r>
              <a:rPr lang="en-US" sz="900" dirty="0">
                <a:solidFill>
                  <a:srgbClr val="000000"/>
                </a:solidFill>
                <a:latin typeface="Calibri" panose="020F0502020204030204" pitchFamily="34" charset="0"/>
                <a:cs typeface="Calibri" panose="020F0502020204030204" pitchFamily="34" charset="0"/>
              </a:rPr>
              <a:t> -1%</a:t>
            </a:r>
            <a:endParaRPr lang="en-US" sz="1400" dirty="0">
              <a:solidFill>
                <a:srgbClr val="000000"/>
              </a:solidFill>
              <a:latin typeface="Calibri" panose="020F0502020204030204" pitchFamily="34" charset="0"/>
              <a:cs typeface="Calibri" panose="020F0502020204030204" pitchFamily="34" charset="0"/>
            </a:endParaRPr>
          </a:p>
        </p:txBody>
      </p:sp>
      <p:sp>
        <p:nvSpPr>
          <p:cNvPr id="17" name="Rectangle 16"/>
          <p:cNvSpPr/>
          <p:nvPr/>
        </p:nvSpPr>
        <p:spPr bwMode="auto">
          <a:xfrm>
            <a:off x="4600214" y="4510455"/>
            <a:ext cx="1585971" cy="167054"/>
          </a:xfrm>
          <a:prstGeom prst="rect">
            <a:avLst/>
          </a:prstGeom>
          <a:noFill/>
          <a:ln w="31750" cap="flat" cmpd="sng" algn="ctr">
            <a:solidFill>
              <a:schemeClr val="tx1"/>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34" charset="0"/>
            </a:endParaRPr>
          </a:p>
        </p:txBody>
      </p:sp>
      <p:sp>
        <p:nvSpPr>
          <p:cNvPr id="4" name="Up Arrow Callout 3"/>
          <p:cNvSpPr/>
          <p:nvPr/>
        </p:nvSpPr>
        <p:spPr bwMode="auto">
          <a:xfrm>
            <a:off x="5202370" y="4705416"/>
            <a:ext cx="457200" cy="304800"/>
          </a:xfrm>
          <a:prstGeom prst="upArrowCallou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800" b="0" i="0" u="none" strike="noStrike" cap="none" normalizeH="0" baseline="0" dirty="0">
                <a:ln>
                  <a:noFill/>
                </a:ln>
                <a:solidFill>
                  <a:schemeClr val="tx1"/>
                </a:solidFill>
                <a:effectLst/>
                <a:latin typeface="Arial" pitchFamily="34" charset="0"/>
              </a:rPr>
              <a:t>SCR</a:t>
            </a:r>
          </a:p>
        </p:txBody>
      </p:sp>
      <p:sp>
        <p:nvSpPr>
          <p:cNvPr id="20" name="Rectangle 19"/>
          <p:cNvSpPr/>
          <p:nvPr/>
        </p:nvSpPr>
        <p:spPr bwMode="auto">
          <a:xfrm>
            <a:off x="9494016" y="4544433"/>
            <a:ext cx="1631184" cy="133075"/>
          </a:xfrm>
          <a:prstGeom prst="rect">
            <a:avLst/>
          </a:prstGeom>
          <a:noFill/>
          <a:ln w="31750" cap="flat" cmpd="sng" algn="ctr">
            <a:solidFill>
              <a:schemeClr val="tx1"/>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34" charset="0"/>
            </a:endParaRPr>
          </a:p>
        </p:txBody>
      </p:sp>
      <p:sp>
        <p:nvSpPr>
          <p:cNvPr id="22" name="Up Arrow Callout 21"/>
          <p:cNvSpPr/>
          <p:nvPr/>
        </p:nvSpPr>
        <p:spPr bwMode="auto">
          <a:xfrm>
            <a:off x="10096171" y="4729331"/>
            <a:ext cx="454181" cy="317894"/>
          </a:xfrm>
          <a:prstGeom prst="upArrowCallou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800" b="0" i="0" u="none" strike="noStrike" cap="none" normalizeH="0" baseline="0" dirty="0">
                <a:ln>
                  <a:noFill/>
                </a:ln>
                <a:solidFill>
                  <a:schemeClr val="tx1"/>
                </a:solidFill>
                <a:effectLst/>
                <a:latin typeface="Arial" pitchFamily="34" charset="0"/>
              </a:rPr>
              <a:t>SCR</a:t>
            </a:r>
          </a:p>
        </p:txBody>
      </p:sp>
      <p:sp>
        <p:nvSpPr>
          <p:cNvPr id="23" name="Rectangle 22"/>
          <p:cNvSpPr/>
          <p:nvPr/>
        </p:nvSpPr>
        <p:spPr bwMode="auto">
          <a:xfrm>
            <a:off x="2945422" y="3050930"/>
            <a:ext cx="237393" cy="378069"/>
          </a:xfrm>
          <a:prstGeom prst="rect">
            <a:avLst/>
          </a:prstGeom>
          <a:noFill/>
          <a:ln w="31750" cap="flat" cmpd="sng" algn="ctr">
            <a:solidFill>
              <a:schemeClr val="tx1"/>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34" charset="0"/>
            </a:endParaRPr>
          </a:p>
        </p:txBody>
      </p:sp>
      <p:sp>
        <p:nvSpPr>
          <p:cNvPr id="24" name="Rectangle 23"/>
          <p:cNvSpPr/>
          <p:nvPr/>
        </p:nvSpPr>
        <p:spPr bwMode="auto">
          <a:xfrm>
            <a:off x="3859823" y="3379176"/>
            <a:ext cx="257908" cy="378069"/>
          </a:xfrm>
          <a:prstGeom prst="rect">
            <a:avLst/>
          </a:prstGeom>
          <a:noFill/>
          <a:ln w="31750" cap="flat" cmpd="sng" algn="ctr">
            <a:solidFill>
              <a:schemeClr val="tx1"/>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34" charset="0"/>
            </a:endParaRPr>
          </a:p>
        </p:txBody>
      </p:sp>
      <p:sp>
        <p:nvSpPr>
          <p:cNvPr id="25" name="Rectangle 24"/>
          <p:cNvSpPr/>
          <p:nvPr/>
        </p:nvSpPr>
        <p:spPr bwMode="auto">
          <a:xfrm>
            <a:off x="4777154" y="3695701"/>
            <a:ext cx="234461" cy="304799"/>
          </a:xfrm>
          <a:prstGeom prst="rect">
            <a:avLst/>
          </a:prstGeom>
          <a:noFill/>
          <a:ln w="31750" cap="flat" cmpd="sng" algn="ctr">
            <a:solidFill>
              <a:schemeClr val="tx1"/>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34" charset="0"/>
            </a:endParaRPr>
          </a:p>
        </p:txBody>
      </p:sp>
      <p:sp>
        <p:nvSpPr>
          <p:cNvPr id="26" name="Rectangle 25"/>
          <p:cNvSpPr/>
          <p:nvPr/>
        </p:nvSpPr>
        <p:spPr bwMode="auto">
          <a:xfrm>
            <a:off x="5703277" y="2696309"/>
            <a:ext cx="234461" cy="495299"/>
          </a:xfrm>
          <a:prstGeom prst="rect">
            <a:avLst/>
          </a:prstGeom>
          <a:noFill/>
          <a:ln w="31750" cap="flat" cmpd="sng" algn="ctr">
            <a:solidFill>
              <a:schemeClr val="tx1"/>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34" charset="0"/>
            </a:endParaRPr>
          </a:p>
        </p:txBody>
      </p:sp>
      <p:sp>
        <p:nvSpPr>
          <p:cNvPr id="27" name="Rectangle 26"/>
          <p:cNvSpPr/>
          <p:nvPr/>
        </p:nvSpPr>
        <p:spPr bwMode="auto">
          <a:xfrm>
            <a:off x="6626469" y="2441332"/>
            <a:ext cx="234461" cy="512883"/>
          </a:xfrm>
          <a:prstGeom prst="rect">
            <a:avLst/>
          </a:prstGeom>
          <a:noFill/>
          <a:ln w="31750" cap="flat" cmpd="sng" algn="ctr">
            <a:solidFill>
              <a:schemeClr val="tx1"/>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34" charset="0"/>
            </a:endParaRPr>
          </a:p>
        </p:txBody>
      </p:sp>
      <p:sp>
        <p:nvSpPr>
          <p:cNvPr id="28" name="Rectangle 27"/>
          <p:cNvSpPr/>
          <p:nvPr/>
        </p:nvSpPr>
        <p:spPr bwMode="auto">
          <a:xfrm>
            <a:off x="8643303" y="3598252"/>
            <a:ext cx="237393" cy="190500"/>
          </a:xfrm>
          <a:prstGeom prst="rect">
            <a:avLst/>
          </a:prstGeom>
          <a:noFill/>
          <a:ln w="31750" cap="flat" cmpd="sng" algn="ctr">
            <a:solidFill>
              <a:schemeClr val="tx1"/>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34" charset="0"/>
            </a:endParaRPr>
          </a:p>
        </p:txBody>
      </p:sp>
      <p:sp>
        <p:nvSpPr>
          <p:cNvPr id="29" name="Rectangle 28"/>
          <p:cNvSpPr/>
          <p:nvPr/>
        </p:nvSpPr>
        <p:spPr bwMode="auto">
          <a:xfrm>
            <a:off x="11371383" y="2673350"/>
            <a:ext cx="237393" cy="316035"/>
          </a:xfrm>
          <a:prstGeom prst="rect">
            <a:avLst/>
          </a:prstGeom>
          <a:noFill/>
          <a:ln w="31750" cap="flat" cmpd="sng" algn="ctr">
            <a:solidFill>
              <a:schemeClr val="tx1"/>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34" charset="0"/>
            </a:endParaRPr>
          </a:p>
        </p:txBody>
      </p:sp>
      <p:sp>
        <p:nvSpPr>
          <p:cNvPr id="30" name="Rectangle 29"/>
          <p:cNvSpPr/>
          <p:nvPr/>
        </p:nvSpPr>
        <p:spPr bwMode="auto">
          <a:xfrm>
            <a:off x="10459915" y="2930525"/>
            <a:ext cx="237393" cy="278667"/>
          </a:xfrm>
          <a:prstGeom prst="rect">
            <a:avLst/>
          </a:prstGeom>
          <a:noFill/>
          <a:ln w="31750" cap="flat" cmpd="sng" algn="ctr">
            <a:solidFill>
              <a:schemeClr val="tx1"/>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34" charset="0"/>
            </a:endParaRPr>
          </a:p>
        </p:txBody>
      </p:sp>
      <p:sp>
        <p:nvSpPr>
          <p:cNvPr id="31" name="Rectangle 30"/>
          <p:cNvSpPr/>
          <p:nvPr/>
        </p:nvSpPr>
        <p:spPr bwMode="auto">
          <a:xfrm>
            <a:off x="9548445" y="3886200"/>
            <a:ext cx="237393" cy="158261"/>
          </a:xfrm>
          <a:prstGeom prst="rect">
            <a:avLst/>
          </a:prstGeom>
          <a:noFill/>
          <a:ln w="31750" cap="flat" cmpd="sng" algn="ctr">
            <a:solidFill>
              <a:schemeClr val="tx1"/>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34" charset="0"/>
            </a:endParaRPr>
          </a:p>
        </p:txBody>
      </p:sp>
      <p:sp>
        <p:nvSpPr>
          <p:cNvPr id="32" name="Rectangle 31"/>
          <p:cNvSpPr/>
          <p:nvPr/>
        </p:nvSpPr>
        <p:spPr bwMode="auto">
          <a:xfrm>
            <a:off x="7725018" y="3263411"/>
            <a:ext cx="237393" cy="216877"/>
          </a:xfrm>
          <a:prstGeom prst="rect">
            <a:avLst/>
          </a:prstGeom>
          <a:noFill/>
          <a:ln w="31750" cap="flat" cmpd="sng" algn="ctr">
            <a:solidFill>
              <a:schemeClr val="tx1"/>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34" charset="0"/>
            </a:endParaRPr>
          </a:p>
        </p:txBody>
      </p:sp>
      <p:sp>
        <p:nvSpPr>
          <p:cNvPr id="7" name="Rectangle 6"/>
          <p:cNvSpPr/>
          <p:nvPr/>
        </p:nvSpPr>
        <p:spPr>
          <a:xfrm>
            <a:off x="2291722" y="5056269"/>
            <a:ext cx="9214478" cy="523220"/>
          </a:xfrm>
          <a:prstGeom prst="rect">
            <a:avLst/>
          </a:prstGeom>
        </p:spPr>
        <p:txBody>
          <a:bodyPr wrap="square">
            <a:spAutoFit/>
          </a:bodyPr>
          <a:lstStyle/>
          <a:p>
            <a:pPr marL="285750" indent="-285750">
              <a:buFont typeface="Arial" panose="020B0604020202020204" pitchFamily="34" charset="0"/>
              <a:buChar char="•"/>
            </a:pPr>
            <a:r>
              <a:rPr lang="en-IN" sz="1400" dirty="0"/>
              <a:t>With derivatives interest rate sensitivity reduces resulting into lower SCR (Market risk)</a:t>
            </a:r>
          </a:p>
          <a:p>
            <a:pPr marL="285750" indent="-285750">
              <a:buFont typeface="Arial" panose="020B0604020202020204" pitchFamily="34" charset="0"/>
              <a:buChar char="•"/>
            </a:pPr>
            <a:r>
              <a:rPr lang="en-IN" sz="1400" dirty="0"/>
              <a:t>In a scenario with derivatives, the free surplus is stable in different interest rate scenarios </a:t>
            </a:r>
          </a:p>
        </p:txBody>
      </p:sp>
    </p:spTree>
    <p:extLst>
      <p:ext uri="{BB962C8B-B14F-4D97-AF65-F5344CB8AC3E}">
        <p14:creationId xmlns:p14="http://schemas.microsoft.com/office/powerpoint/2010/main" val="23379651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01654" y="152401"/>
            <a:ext cx="1085347" cy="1093347"/>
          </a:xfrm>
          <a:prstGeom prst="rect">
            <a:avLst/>
          </a:prstGeom>
          <a:blipFill dpi="0" rotWithShape="1">
            <a:blip r:embed="rId5" cstate="print"/>
            <a:srcRect/>
            <a:stretch>
              <a:fillRect/>
            </a:stretch>
          </a:blipFill>
        </p:spPr>
      </p:pic>
      <p:sp>
        <p:nvSpPr>
          <p:cNvPr id="3" name="Rectangle 2"/>
          <p:cNvSpPr txBox="1">
            <a:spLocks noChangeArrowheads="1"/>
          </p:cNvSpPr>
          <p:nvPr/>
        </p:nvSpPr>
        <p:spPr>
          <a:xfrm>
            <a:off x="2438400" y="463109"/>
            <a:ext cx="67056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IN" sz="3200" dirty="0">
                <a:solidFill>
                  <a:srgbClr val="000000"/>
                </a:solidFill>
              </a:rPr>
              <a:t>Embedded Value</a:t>
            </a:r>
            <a:endParaRPr lang="en-US" altLang="en-US" sz="3200" kern="0" dirty="0">
              <a:solidFill>
                <a:srgbClr val="000000"/>
              </a:solidFill>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rgbClr val="000000"/>
                </a:solidFill>
              </a:rPr>
              <a:t>www.actuariesindia.org</a:t>
            </a:r>
          </a:p>
        </p:txBody>
      </p:sp>
      <p:graphicFrame>
        <p:nvGraphicFramePr>
          <p:cNvPr id="21" name="Chart 20"/>
          <p:cNvGraphicFramePr>
            <a:graphicFrameLocks/>
          </p:cNvGraphicFramePr>
          <p:nvPr>
            <p:extLst>
              <p:ext uri="{D42A27DB-BD31-4B8C-83A1-F6EECF244321}">
                <p14:modId xmlns:p14="http://schemas.microsoft.com/office/powerpoint/2010/main" val="1929904154"/>
              </p:ext>
            </p:extLst>
          </p:nvPr>
        </p:nvGraphicFramePr>
        <p:xfrm>
          <a:off x="2133600" y="1508760"/>
          <a:ext cx="4754880" cy="3291840"/>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25" name="Chart 24"/>
          <p:cNvGraphicFramePr>
            <a:graphicFrameLocks/>
          </p:cNvGraphicFramePr>
          <p:nvPr>
            <p:extLst>
              <p:ext uri="{D42A27DB-BD31-4B8C-83A1-F6EECF244321}">
                <p14:modId xmlns:p14="http://schemas.microsoft.com/office/powerpoint/2010/main" val="1181499216"/>
              </p:ext>
            </p:extLst>
          </p:nvPr>
        </p:nvGraphicFramePr>
        <p:xfrm>
          <a:off x="6979920" y="1507656"/>
          <a:ext cx="4754880" cy="3291840"/>
        </p:xfrm>
        <a:graphic>
          <a:graphicData uri="http://schemas.openxmlformats.org/drawingml/2006/chart">
            <c:chart xmlns:c="http://schemas.openxmlformats.org/drawingml/2006/chart" xmlns:r="http://schemas.openxmlformats.org/officeDocument/2006/relationships" r:id="rId7"/>
          </a:graphicData>
        </a:graphic>
      </p:graphicFrame>
      <p:sp>
        <p:nvSpPr>
          <p:cNvPr id="8" name="TextBox 7"/>
          <p:cNvSpPr txBox="1"/>
          <p:nvPr/>
        </p:nvSpPr>
        <p:spPr>
          <a:xfrm>
            <a:off x="2693099" y="4313601"/>
            <a:ext cx="609600" cy="230832"/>
          </a:xfrm>
          <a:prstGeom prst="rect">
            <a:avLst/>
          </a:prstGeom>
          <a:noFill/>
        </p:spPr>
        <p:txBody>
          <a:bodyPr wrap="square" rtlCol="0">
            <a:spAutoFit/>
          </a:bodyPr>
          <a:lstStyle/>
          <a:p>
            <a:r>
              <a:rPr lang="en-US" sz="900" dirty="0">
                <a:solidFill>
                  <a:srgbClr val="000000"/>
                </a:solidFill>
                <a:latin typeface="Calibri" panose="020F0502020204030204" pitchFamily="34" charset="0"/>
                <a:cs typeface="Calibri" panose="020F0502020204030204" pitchFamily="34" charset="0"/>
              </a:rPr>
              <a:t>Base</a:t>
            </a:r>
            <a:endParaRPr lang="en-US" sz="1400" dirty="0">
              <a:solidFill>
                <a:srgbClr val="000000"/>
              </a:solidFill>
              <a:latin typeface="Calibri" panose="020F0502020204030204" pitchFamily="34" charset="0"/>
              <a:cs typeface="Calibri" panose="020F0502020204030204" pitchFamily="34" charset="0"/>
            </a:endParaRPr>
          </a:p>
        </p:txBody>
      </p:sp>
      <p:sp>
        <p:nvSpPr>
          <p:cNvPr id="9" name="TextBox 8"/>
          <p:cNvSpPr txBox="1"/>
          <p:nvPr/>
        </p:nvSpPr>
        <p:spPr>
          <a:xfrm>
            <a:off x="3557065" y="4305568"/>
            <a:ext cx="609600" cy="230832"/>
          </a:xfrm>
          <a:prstGeom prst="rect">
            <a:avLst/>
          </a:prstGeom>
          <a:noFill/>
        </p:spPr>
        <p:txBody>
          <a:bodyPr wrap="square" rtlCol="0">
            <a:spAutoFit/>
          </a:bodyPr>
          <a:lstStyle/>
          <a:p>
            <a:r>
              <a:rPr lang="en-US" sz="900" dirty="0" err="1">
                <a:solidFill>
                  <a:srgbClr val="000000"/>
                </a:solidFill>
                <a:latin typeface="Calibri" panose="020F0502020204030204" pitchFamily="34" charset="0"/>
                <a:cs typeface="Calibri" panose="020F0502020204030204" pitchFamily="34" charset="0"/>
              </a:rPr>
              <a:t>Int</a:t>
            </a:r>
            <a:r>
              <a:rPr lang="en-US" sz="900" dirty="0">
                <a:solidFill>
                  <a:srgbClr val="000000"/>
                </a:solidFill>
                <a:latin typeface="Calibri" panose="020F0502020204030204" pitchFamily="34" charset="0"/>
                <a:cs typeface="Calibri" panose="020F0502020204030204" pitchFamily="34" charset="0"/>
              </a:rPr>
              <a:t> +1%</a:t>
            </a:r>
            <a:endParaRPr lang="en-US" sz="1400" dirty="0">
              <a:solidFill>
                <a:srgbClr val="000000"/>
              </a:solidFill>
              <a:latin typeface="Calibri" panose="020F0502020204030204" pitchFamily="34" charset="0"/>
              <a:cs typeface="Calibri" panose="020F0502020204030204" pitchFamily="34" charset="0"/>
            </a:endParaRPr>
          </a:p>
        </p:txBody>
      </p:sp>
      <p:sp>
        <p:nvSpPr>
          <p:cNvPr id="10" name="TextBox 9"/>
          <p:cNvSpPr txBox="1"/>
          <p:nvPr/>
        </p:nvSpPr>
        <p:spPr>
          <a:xfrm>
            <a:off x="6186185" y="4305568"/>
            <a:ext cx="609600" cy="230832"/>
          </a:xfrm>
          <a:prstGeom prst="rect">
            <a:avLst/>
          </a:prstGeom>
          <a:noFill/>
        </p:spPr>
        <p:txBody>
          <a:bodyPr wrap="square" rtlCol="0">
            <a:spAutoFit/>
          </a:bodyPr>
          <a:lstStyle/>
          <a:p>
            <a:r>
              <a:rPr lang="en-US" sz="900" dirty="0" err="1">
                <a:solidFill>
                  <a:srgbClr val="000000"/>
                </a:solidFill>
                <a:latin typeface="Calibri" panose="020F0502020204030204" pitchFamily="34" charset="0"/>
                <a:cs typeface="Calibri" panose="020F0502020204030204" pitchFamily="34" charset="0"/>
              </a:rPr>
              <a:t>Int</a:t>
            </a:r>
            <a:r>
              <a:rPr lang="en-US" sz="900" dirty="0">
                <a:solidFill>
                  <a:srgbClr val="000000"/>
                </a:solidFill>
                <a:latin typeface="Calibri" panose="020F0502020204030204" pitchFamily="34" charset="0"/>
                <a:cs typeface="Calibri" panose="020F0502020204030204" pitchFamily="34" charset="0"/>
              </a:rPr>
              <a:t> -2%</a:t>
            </a:r>
            <a:endParaRPr lang="en-US" sz="1400" dirty="0">
              <a:solidFill>
                <a:srgbClr val="000000"/>
              </a:solidFill>
              <a:latin typeface="Calibri" panose="020F0502020204030204" pitchFamily="34" charset="0"/>
              <a:cs typeface="Calibri" panose="020F0502020204030204" pitchFamily="34" charset="0"/>
            </a:endParaRPr>
          </a:p>
        </p:txBody>
      </p:sp>
      <p:sp>
        <p:nvSpPr>
          <p:cNvPr id="11" name="TextBox 10"/>
          <p:cNvSpPr txBox="1"/>
          <p:nvPr/>
        </p:nvSpPr>
        <p:spPr>
          <a:xfrm>
            <a:off x="4429844" y="4309072"/>
            <a:ext cx="609600" cy="230832"/>
          </a:xfrm>
          <a:prstGeom prst="rect">
            <a:avLst/>
          </a:prstGeom>
          <a:noFill/>
        </p:spPr>
        <p:txBody>
          <a:bodyPr wrap="square" rtlCol="0">
            <a:spAutoFit/>
          </a:bodyPr>
          <a:lstStyle/>
          <a:p>
            <a:r>
              <a:rPr lang="en-US" sz="900" dirty="0" err="1">
                <a:solidFill>
                  <a:srgbClr val="000000"/>
                </a:solidFill>
                <a:latin typeface="Calibri" panose="020F0502020204030204" pitchFamily="34" charset="0"/>
                <a:cs typeface="Calibri" panose="020F0502020204030204" pitchFamily="34" charset="0"/>
              </a:rPr>
              <a:t>Int</a:t>
            </a:r>
            <a:r>
              <a:rPr lang="en-US" sz="900" dirty="0">
                <a:solidFill>
                  <a:srgbClr val="000000"/>
                </a:solidFill>
                <a:latin typeface="Calibri" panose="020F0502020204030204" pitchFamily="34" charset="0"/>
                <a:cs typeface="Calibri" panose="020F0502020204030204" pitchFamily="34" charset="0"/>
              </a:rPr>
              <a:t> +2%</a:t>
            </a:r>
            <a:endParaRPr lang="en-US" sz="1400" dirty="0">
              <a:solidFill>
                <a:srgbClr val="000000"/>
              </a:solidFill>
              <a:latin typeface="Calibri" panose="020F0502020204030204" pitchFamily="34" charset="0"/>
              <a:cs typeface="Calibri" panose="020F0502020204030204" pitchFamily="34" charset="0"/>
            </a:endParaRPr>
          </a:p>
        </p:txBody>
      </p:sp>
      <p:sp>
        <p:nvSpPr>
          <p:cNvPr id="12" name="TextBox 11"/>
          <p:cNvSpPr txBox="1"/>
          <p:nvPr/>
        </p:nvSpPr>
        <p:spPr>
          <a:xfrm>
            <a:off x="5354770" y="4307887"/>
            <a:ext cx="609600" cy="230832"/>
          </a:xfrm>
          <a:prstGeom prst="rect">
            <a:avLst/>
          </a:prstGeom>
          <a:noFill/>
        </p:spPr>
        <p:txBody>
          <a:bodyPr wrap="square" rtlCol="0">
            <a:spAutoFit/>
          </a:bodyPr>
          <a:lstStyle/>
          <a:p>
            <a:r>
              <a:rPr lang="en-US" sz="900" dirty="0" err="1">
                <a:solidFill>
                  <a:srgbClr val="000000"/>
                </a:solidFill>
                <a:latin typeface="Calibri" panose="020F0502020204030204" pitchFamily="34" charset="0"/>
                <a:cs typeface="Calibri" panose="020F0502020204030204" pitchFamily="34" charset="0"/>
              </a:rPr>
              <a:t>Int</a:t>
            </a:r>
            <a:r>
              <a:rPr lang="en-US" sz="900" dirty="0">
                <a:solidFill>
                  <a:srgbClr val="000000"/>
                </a:solidFill>
                <a:latin typeface="Calibri" panose="020F0502020204030204" pitchFamily="34" charset="0"/>
                <a:cs typeface="Calibri" panose="020F0502020204030204" pitchFamily="34" charset="0"/>
              </a:rPr>
              <a:t> -1%</a:t>
            </a:r>
            <a:endParaRPr lang="en-US" sz="1400" dirty="0">
              <a:solidFill>
                <a:srgbClr val="000000"/>
              </a:solidFill>
              <a:latin typeface="Calibri" panose="020F0502020204030204" pitchFamily="34" charset="0"/>
              <a:cs typeface="Calibri" panose="020F0502020204030204" pitchFamily="34" charset="0"/>
            </a:endParaRPr>
          </a:p>
        </p:txBody>
      </p:sp>
      <p:sp>
        <p:nvSpPr>
          <p:cNvPr id="13" name="TextBox 12"/>
          <p:cNvSpPr txBox="1"/>
          <p:nvPr/>
        </p:nvSpPr>
        <p:spPr>
          <a:xfrm>
            <a:off x="7530711" y="4291830"/>
            <a:ext cx="609600" cy="230832"/>
          </a:xfrm>
          <a:prstGeom prst="rect">
            <a:avLst/>
          </a:prstGeom>
          <a:noFill/>
        </p:spPr>
        <p:txBody>
          <a:bodyPr wrap="square" rtlCol="0">
            <a:spAutoFit/>
          </a:bodyPr>
          <a:lstStyle/>
          <a:p>
            <a:r>
              <a:rPr lang="en-US" sz="900" dirty="0">
                <a:solidFill>
                  <a:srgbClr val="000000"/>
                </a:solidFill>
                <a:latin typeface="Calibri" panose="020F0502020204030204" pitchFamily="34" charset="0"/>
                <a:cs typeface="Calibri" panose="020F0502020204030204" pitchFamily="34" charset="0"/>
              </a:rPr>
              <a:t>Base</a:t>
            </a:r>
            <a:endParaRPr lang="en-US" sz="1400" dirty="0">
              <a:solidFill>
                <a:srgbClr val="000000"/>
              </a:solidFill>
              <a:latin typeface="Calibri" panose="020F0502020204030204" pitchFamily="34" charset="0"/>
              <a:cs typeface="Calibri" panose="020F0502020204030204" pitchFamily="34" charset="0"/>
            </a:endParaRPr>
          </a:p>
        </p:txBody>
      </p:sp>
      <p:sp>
        <p:nvSpPr>
          <p:cNvPr id="14" name="TextBox 13"/>
          <p:cNvSpPr txBox="1"/>
          <p:nvPr/>
        </p:nvSpPr>
        <p:spPr>
          <a:xfrm>
            <a:off x="8394677" y="4283797"/>
            <a:ext cx="609600" cy="230832"/>
          </a:xfrm>
          <a:prstGeom prst="rect">
            <a:avLst/>
          </a:prstGeom>
          <a:noFill/>
        </p:spPr>
        <p:txBody>
          <a:bodyPr wrap="square" rtlCol="0">
            <a:spAutoFit/>
          </a:bodyPr>
          <a:lstStyle/>
          <a:p>
            <a:r>
              <a:rPr lang="en-US" sz="900" dirty="0" err="1">
                <a:solidFill>
                  <a:srgbClr val="000000"/>
                </a:solidFill>
                <a:latin typeface="Calibri" panose="020F0502020204030204" pitchFamily="34" charset="0"/>
                <a:cs typeface="Calibri" panose="020F0502020204030204" pitchFamily="34" charset="0"/>
              </a:rPr>
              <a:t>Int</a:t>
            </a:r>
            <a:r>
              <a:rPr lang="en-US" sz="900" dirty="0">
                <a:solidFill>
                  <a:srgbClr val="000000"/>
                </a:solidFill>
                <a:latin typeface="Calibri" panose="020F0502020204030204" pitchFamily="34" charset="0"/>
                <a:cs typeface="Calibri" panose="020F0502020204030204" pitchFamily="34" charset="0"/>
              </a:rPr>
              <a:t> +1%</a:t>
            </a:r>
            <a:endParaRPr lang="en-US" sz="1400" dirty="0">
              <a:solidFill>
                <a:srgbClr val="000000"/>
              </a:solidFill>
              <a:latin typeface="Calibri" panose="020F0502020204030204" pitchFamily="34" charset="0"/>
              <a:cs typeface="Calibri" panose="020F0502020204030204" pitchFamily="34" charset="0"/>
            </a:endParaRPr>
          </a:p>
        </p:txBody>
      </p:sp>
      <p:sp>
        <p:nvSpPr>
          <p:cNvPr id="15" name="TextBox 14"/>
          <p:cNvSpPr txBox="1"/>
          <p:nvPr/>
        </p:nvSpPr>
        <p:spPr>
          <a:xfrm>
            <a:off x="11023797" y="4283797"/>
            <a:ext cx="609600" cy="230832"/>
          </a:xfrm>
          <a:prstGeom prst="rect">
            <a:avLst/>
          </a:prstGeom>
          <a:noFill/>
        </p:spPr>
        <p:txBody>
          <a:bodyPr wrap="square" rtlCol="0">
            <a:spAutoFit/>
          </a:bodyPr>
          <a:lstStyle/>
          <a:p>
            <a:r>
              <a:rPr lang="en-US" sz="900" dirty="0" err="1">
                <a:solidFill>
                  <a:srgbClr val="000000"/>
                </a:solidFill>
                <a:latin typeface="Calibri" panose="020F0502020204030204" pitchFamily="34" charset="0"/>
                <a:cs typeface="Calibri" panose="020F0502020204030204" pitchFamily="34" charset="0"/>
              </a:rPr>
              <a:t>Int</a:t>
            </a:r>
            <a:r>
              <a:rPr lang="en-US" sz="900" dirty="0">
                <a:solidFill>
                  <a:srgbClr val="000000"/>
                </a:solidFill>
                <a:latin typeface="Calibri" panose="020F0502020204030204" pitchFamily="34" charset="0"/>
                <a:cs typeface="Calibri" panose="020F0502020204030204" pitchFamily="34" charset="0"/>
              </a:rPr>
              <a:t> -2%</a:t>
            </a:r>
            <a:endParaRPr lang="en-US" sz="1400" dirty="0">
              <a:solidFill>
                <a:srgbClr val="000000"/>
              </a:solidFill>
              <a:latin typeface="Calibri" panose="020F0502020204030204" pitchFamily="34" charset="0"/>
              <a:cs typeface="Calibri" panose="020F0502020204030204" pitchFamily="34" charset="0"/>
            </a:endParaRPr>
          </a:p>
        </p:txBody>
      </p:sp>
      <p:sp>
        <p:nvSpPr>
          <p:cNvPr id="16" name="TextBox 15"/>
          <p:cNvSpPr txBox="1"/>
          <p:nvPr/>
        </p:nvSpPr>
        <p:spPr>
          <a:xfrm>
            <a:off x="9267456" y="4287301"/>
            <a:ext cx="609600" cy="230832"/>
          </a:xfrm>
          <a:prstGeom prst="rect">
            <a:avLst/>
          </a:prstGeom>
          <a:noFill/>
        </p:spPr>
        <p:txBody>
          <a:bodyPr wrap="square" rtlCol="0">
            <a:spAutoFit/>
          </a:bodyPr>
          <a:lstStyle/>
          <a:p>
            <a:r>
              <a:rPr lang="en-US" sz="900" dirty="0" err="1">
                <a:solidFill>
                  <a:srgbClr val="000000"/>
                </a:solidFill>
                <a:latin typeface="Calibri" panose="020F0502020204030204" pitchFamily="34" charset="0"/>
                <a:cs typeface="Calibri" panose="020F0502020204030204" pitchFamily="34" charset="0"/>
              </a:rPr>
              <a:t>Int</a:t>
            </a:r>
            <a:r>
              <a:rPr lang="en-US" sz="900" dirty="0">
                <a:solidFill>
                  <a:srgbClr val="000000"/>
                </a:solidFill>
                <a:latin typeface="Calibri" panose="020F0502020204030204" pitchFamily="34" charset="0"/>
                <a:cs typeface="Calibri" panose="020F0502020204030204" pitchFamily="34" charset="0"/>
              </a:rPr>
              <a:t> +2%</a:t>
            </a:r>
            <a:endParaRPr lang="en-US" sz="1400" dirty="0">
              <a:solidFill>
                <a:srgbClr val="000000"/>
              </a:solidFill>
              <a:latin typeface="Calibri" panose="020F0502020204030204" pitchFamily="34" charset="0"/>
              <a:cs typeface="Calibri" panose="020F0502020204030204" pitchFamily="34" charset="0"/>
            </a:endParaRPr>
          </a:p>
        </p:txBody>
      </p:sp>
      <p:sp>
        <p:nvSpPr>
          <p:cNvPr id="17" name="TextBox 16"/>
          <p:cNvSpPr txBox="1"/>
          <p:nvPr/>
        </p:nvSpPr>
        <p:spPr>
          <a:xfrm>
            <a:off x="10192382" y="4286116"/>
            <a:ext cx="609600" cy="230832"/>
          </a:xfrm>
          <a:prstGeom prst="rect">
            <a:avLst/>
          </a:prstGeom>
          <a:noFill/>
        </p:spPr>
        <p:txBody>
          <a:bodyPr wrap="square" rtlCol="0">
            <a:spAutoFit/>
          </a:bodyPr>
          <a:lstStyle/>
          <a:p>
            <a:r>
              <a:rPr lang="en-US" sz="900" dirty="0" err="1">
                <a:solidFill>
                  <a:srgbClr val="000000"/>
                </a:solidFill>
                <a:latin typeface="Calibri" panose="020F0502020204030204" pitchFamily="34" charset="0"/>
                <a:cs typeface="Calibri" panose="020F0502020204030204" pitchFamily="34" charset="0"/>
              </a:rPr>
              <a:t>Int</a:t>
            </a:r>
            <a:r>
              <a:rPr lang="en-US" sz="900" dirty="0">
                <a:solidFill>
                  <a:srgbClr val="000000"/>
                </a:solidFill>
                <a:latin typeface="Calibri" panose="020F0502020204030204" pitchFamily="34" charset="0"/>
                <a:cs typeface="Calibri" panose="020F0502020204030204" pitchFamily="34" charset="0"/>
              </a:rPr>
              <a:t> -1%</a:t>
            </a:r>
            <a:endParaRPr lang="en-US" sz="1400" dirty="0">
              <a:solidFill>
                <a:srgbClr val="000000"/>
              </a:solidFill>
              <a:latin typeface="Calibri" panose="020F0502020204030204" pitchFamily="34" charset="0"/>
              <a:cs typeface="Calibri" panose="020F0502020204030204" pitchFamily="34" charset="0"/>
            </a:endParaRPr>
          </a:p>
        </p:txBody>
      </p:sp>
      <p:sp>
        <p:nvSpPr>
          <p:cNvPr id="6" name="Rectangle 5"/>
          <p:cNvSpPr/>
          <p:nvPr/>
        </p:nvSpPr>
        <p:spPr>
          <a:xfrm>
            <a:off x="2159976" y="4953000"/>
            <a:ext cx="9117623" cy="307777"/>
          </a:xfrm>
          <a:prstGeom prst="rect">
            <a:avLst/>
          </a:prstGeom>
          <a:ln>
            <a:noFill/>
          </a:ln>
        </p:spPr>
        <p:txBody>
          <a:bodyPr wrap="square">
            <a:spAutoFit/>
          </a:bodyPr>
          <a:lstStyle/>
          <a:p>
            <a:pPr marL="285750" indent="-285750">
              <a:buFont typeface="Arial" panose="020B0604020202020204" pitchFamily="34" charset="0"/>
              <a:buChar char="•"/>
            </a:pPr>
            <a:r>
              <a:rPr lang="en-IN" sz="1400" dirty="0"/>
              <a:t>The value of the business gets locked with respect to interest rate movements </a:t>
            </a:r>
          </a:p>
        </p:txBody>
      </p:sp>
    </p:spTree>
    <p:extLst>
      <p:ext uri="{BB962C8B-B14F-4D97-AF65-F5344CB8AC3E}">
        <p14:creationId xmlns:p14="http://schemas.microsoft.com/office/powerpoint/2010/main" val="35519926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01654" y="152401"/>
            <a:ext cx="1085347" cy="1093347"/>
          </a:xfrm>
          <a:prstGeom prst="rect">
            <a:avLst/>
          </a:prstGeom>
          <a:blipFill dpi="0" rotWithShape="1">
            <a:blip r:embed="rId5" cstate="print"/>
            <a:srcRect/>
            <a:stretch>
              <a:fillRect/>
            </a:stretch>
          </a:blipFill>
        </p:spPr>
      </p:pic>
      <p:sp>
        <p:nvSpPr>
          <p:cNvPr id="3" name="Rectangle 2"/>
          <p:cNvSpPr txBox="1">
            <a:spLocks noChangeArrowheads="1"/>
          </p:cNvSpPr>
          <p:nvPr/>
        </p:nvSpPr>
        <p:spPr>
          <a:xfrm>
            <a:off x="2438400" y="463109"/>
            <a:ext cx="67056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IN" sz="3200" dirty="0">
                <a:solidFill>
                  <a:srgbClr val="000000"/>
                </a:solidFill>
              </a:rPr>
              <a:t>Risks under interest rate derivatives</a:t>
            </a:r>
            <a:endParaRPr lang="en-US" altLang="en-US" sz="3200" kern="0" dirty="0">
              <a:solidFill>
                <a:srgbClr val="000000"/>
              </a:solidFill>
            </a:endParaRPr>
          </a:p>
        </p:txBody>
      </p:sp>
      <p:sp>
        <p:nvSpPr>
          <p:cNvPr id="4" name="Rectangle 3"/>
          <p:cNvSpPr txBox="1">
            <a:spLocks noChangeArrowheads="1"/>
          </p:cNvSpPr>
          <p:nvPr/>
        </p:nvSpPr>
        <p:spPr>
          <a:xfrm>
            <a:off x="2773137" y="1245747"/>
            <a:ext cx="7505700"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lgn="just"/>
            <a:r>
              <a:rPr lang="en-IN" sz="1800" dirty="0"/>
              <a:t>Counter party risk</a:t>
            </a:r>
          </a:p>
          <a:p>
            <a:pPr lvl="1" algn="just"/>
            <a:r>
              <a:rPr lang="en-IN" sz="1400" dirty="0"/>
              <a:t>The risk of default of the counter party (investment banker) in case of adverse market movement or due to some other reason.</a:t>
            </a:r>
          </a:p>
          <a:p>
            <a:pPr algn="just"/>
            <a:r>
              <a:rPr lang="en-IN" sz="1800" dirty="0"/>
              <a:t>Concentration risk</a:t>
            </a:r>
          </a:p>
          <a:p>
            <a:pPr lvl="1" algn="just"/>
            <a:r>
              <a:rPr lang="en-IN" sz="1400" dirty="0"/>
              <a:t>The number of counter parties are limited in Indian market</a:t>
            </a:r>
          </a:p>
          <a:p>
            <a:pPr algn="just"/>
            <a:r>
              <a:rPr lang="en-IN" sz="1800" dirty="0"/>
              <a:t>Basis risk: </a:t>
            </a:r>
          </a:p>
          <a:p>
            <a:pPr lvl="1" algn="just"/>
            <a:r>
              <a:rPr lang="en-IN" sz="1400" dirty="0"/>
              <a:t>The interest rate curve used to value derivative may not be consistent with the yield of the underlying</a:t>
            </a:r>
          </a:p>
          <a:p>
            <a:pPr algn="just"/>
            <a:r>
              <a:rPr lang="en-IN" sz="1800" dirty="0"/>
              <a:t>Persistency risk: </a:t>
            </a:r>
          </a:p>
          <a:p>
            <a:pPr lvl="1" algn="just"/>
            <a:r>
              <a:rPr lang="en-IN" sz="1400" dirty="0"/>
              <a:t>In case company hedges the entire non par book, lower persistency than expected will lead to unwinding (check Regulation). </a:t>
            </a:r>
          </a:p>
          <a:p>
            <a:pPr lvl="1" algn="just"/>
            <a:r>
              <a:rPr lang="en-IN" sz="1400" dirty="0"/>
              <a:t>The persistency risk is generally associated with interest rate risk. Persistency is expected to be higher under low interest rate scenario leading to higher implied cost to the company. On the other hand lower persistency under higher risk interest rate may lead to risk of unwinding.</a:t>
            </a: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rgbClr val="000000"/>
                </a:solidFill>
              </a:rPr>
              <a:t>www.actuariesindia.org</a:t>
            </a:r>
          </a:p>
        </p:txBody>
      </p:sp>
    </p:spTree>
    <p:extLst>
      <p:ext uri="{BB962C8B-B14F-4D97-AF65-F5344CB8AC3E}">
        <p14:creationId xmlns:p14="http://schemas.microsoft.com/office/powerpoint/2010/main" val="15439328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01654" y="152401"/>
            <a:ext cx="1085347" cy="1093347"/>
          </a:xfrm>
          <a:prstGeom prst="rect">
            <a:avLst/>
          </a:prstGeom>
          <a:blipFill dpi="0" rotWithShape="1">
            <a:blip r:embed="rId5" cstate="print"/>
            <a:srcRect/>
            <a:stretch>
              <a:fillRect/>
            </a:stretch>
          </a:blipFill>
        </p:spPr>
      </p:pic>
      <p:sp>
        <p:nvSpPr>
          <p:cNvPr id="3" name="Rectangle 2"/>
          <p:cNvSpPr txBox="1">
            <a:spLocks noChangeArrowheads="1"/>
          </p:cNvSpPr>
          <p:nvPr/>
        </p:nvSpPr>
        <p:spPr>
          <a:xfrm>
            <a:off x="2438400" y="463109"/>
            <a:ext cx="67056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IN" sz="3200" dirty="0">
                <a:solidFill>
                  <a:srgbClr val="000000"/>
                </a:solidFill>
              </a:rPr>
              <a:t>Risks under interest rate derivatives</a:t>
            </a:r>
            <a:endParaRPr lang="en-US" altLang="en-US" sz="3200" kern="0" dirty="0">
              <a:solidFill>
                <a:srgbClr val="000000"/>
              </a:solidFill>
            </a:endParaRPr>
          </a:p>
        </p:txBody>
      </p:sp>
      <p:sp>
        <p:nvSpPr>
          <p:cNvPr id="4" name="Rectangle 3"/>
          <p:cNvSpPr txBox="1">
            <a:spLocks noChangeArrowheads="1"/>
          </p:cNvSpPr>
          <p:nvPr/>
        </p:nvSpPr>
        <p:spPr>
          <a:xfrm>
            <a:off x="2764703" y="1793435"/>
            <a:ext cx="7505700"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IN" sz="1800" dirty="0">
                <a:solidFill>
                  <a:srgbClr val="000000"/>
                </a:solidFill>
              </a:rPr>
              <a:t>Liquidity risk: </a:t>
            </a:r>
          </a:p>
          <a:p>
            <a:pPr lvl="1"/>
            <a:r>
              <a:rPr lang="en-IN" sz="1400" dirty="0">
                <a:solidFill>
                  <a:srgbClr val="000000"/>
                </a:solidFill>
              </a:rPr>
              <a:t>Additional liquidity required to meet the margin money requirement.</a:t>
            </a:r>
          </a:p>
          <a:p>
            <a:r>
              <a:rPr lang="en-IN" sz="1800" dirty="0">
                <a:solidFill>
                  <a:srgbClr val="000000"/>
                </a:solidFill>
              </a:rPr>
              <a:t>Operational risk: </a:t>
            </a:r>
          </a:p>
          <a:p>
            <a:pPr lvl="1"/>
            <a:r>
              <a:rPr lang="en-IN" sz="1400" dirty="0">
                <a:solidFill>
                  <a:srgbClr val="000000"/>
                </a:solidFill>
              </a:rPr>
              <a:t>Risk related to inappropriate valuation, risk management and reporting of derivatives.</a:t>
            </a:r>
          </a:p>
          <a:p>
            <a:r>
              <a:rPr lang="en-IN" sz="1800" dirty="0">
                <a:solidFill>
                  <a:srgbClr val="000000"/>
                </a:solidFill>
              </a:rPr>
              <a:t>MTM loss </a:t>
            </a:r>
          </a:p>
          <a:p>
            <a:pPr lvl="1"/>
            <a:r>
              <a:rPr lang="en-IN" sz="1400" dirty="0">
                <a:solidFill>
                  <a:srgbClr val="000000"/>
                </a:solidFill>
              </a:rPr>
              <a:t>Loss to be considered for solvency while gains are not considered.</a:t>
            </a:r>
          </a:p>
          <a:p>
            <a:pPr lvl="1"/>
            <a:endParaRPr lang="en-IN" sz="1400" dirty="0">
              <a:solidFill>
                <a:srgbClr val="000000"/>
              </a:solidFill>
            </a:endParaRPr>
          </a:p>
          <a:p>
            <a:pPr lvl="1"/>
            <a:endParaRPr lang="en-IN" sz="1400" dirty="0">
              <a:solidFill>
                <a:srgbClr val="000000"/>
              </a:solidFill>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rgbClr val="000000"/>
                </a:solidFill>
              </a:rPr>
              <a:t>www.actuariesindia.org</a:t>
            </a:r>
          </a:p>
        </p:txBody>
      </p:sp>
    </p:spTree>
    <p:extLst>
      <p:ext uri="{BB962C8B-B14F-4D97-AF65-F5344CB8AC3E}">
        <p14:creationId xmlns:p14="http://schemas.microsoft.com/office/powerpoint/2010/main" val="13881027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01654" y="152401"/>
            <a:ext cx="1085347" cy="1093347"/>
          </a:xfrm>
          <a:prstGeom prst="rect">
            <a:avLst/>
          </a:prstGeom>
          <a:blipFill dpi="0" rotWithShape="1">
            <a:blip r:embed="rId5" cstate="print"/>
            <a:srcRect/>
            <a:stretch>
              <a:fillRect/>
            </a:stretch>
          </a:blipFill>
        </p:spPr>
      </p:pic>
      <p:sp>
        <p:nvSpPr>
          <p:cNvPr id="3" name="Rectangle 2"/>
          <p:cNvSpPr txBox="1">
            <a:spLocks noChangeArrowheads="1"/>
          </p:cNvSpPr>
          <p:nvPr/>
        </p:nvSpPr>
        <p:spPr>
          <a:xfrm>
            <a:off x="4876800" y="2699335"/>
            <a:ext cx="61113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3200" kern="0" dirty="0">
                <a:solidFill>
                  <a:srgbClr val="000000"/>
                </a:solidFill>
              </a:rPr>
              <a:t>Thank You</a:t>
            </a: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rgbClr val="000000"/>
                </a:solidFill>
              </a:rPr>
              <a:t>www.actuariesindia.org</a:t>
            </a:r>
          </a:p>
        </p:txBody>
      </p:sp>
    </p:spTree>
    <p:extLst>
      <p:ext uri="{BB962C8B-B14F-4D97-AF65-F5344CB8AC3E}">
        <p14:creationId xmlns:p14="http://schemas.microsoft.com/office/powerpoint/2010/main" val="31458878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01654" y="152401"/>
            <a:ext cx="1085347" cy="1093347"/>
          </a:xfrm>
          <a:prstGeom prst="rect">
            <a:avLst/>
          </a:prstGeom>
          <a:blipFill dpi="0" rotWithShape="1">
            <a:blip r:embed="rId5" cstate="print"/>
            <a:srcRect/>
            <a:stretch>
              <a:fillRect/>
            </a:stretch>
          </a:blipFill>
        </p:spPr>
      </p:pic>
      <p:sp>
        <p:nvSpPr>
          <p:cNvPr id="3" name="Rectangle 2"/>
          <p:cNvSpPr txBox="1">
            <a:spLocks noChangeArrowheads="1"/>
          </p:cNvSpPr>
          <p:nvPr/>
        </p:nvSpPr>
        <p:spPr>
          <a:xfrm>
            <a:off x="2880246" y="463109"/>
            <a:ext cx="61113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3200" kern="0" dirty="0">
                <a:solidFill>
                  <a:srgbClr val="000000"/>
                </a:solidFill>
              </a:rPr>
              <a:t>Disclaimer</a:t>
            </a:r>
          </a:p>
        </p:txBody>
      </p:sp>
      <p:sp>
        <p:nvSpPr>
          <p:cNvPr id="4" name="Rectangle 3"/>
          <p:cNvSpPr txBox="1">
            <a:spLocks noChangeArrowheads="1"/>
          </p:cNvSpPr>
          <p:nvPr/>
        </p:nvSpPr>
        <p:spPr>
          <a:xfrm>
            <a:off x="2781301" y="1828800"/>
            <a:ext cx="7505700" cy="373380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lgn="just">
              <a:buFontTx/>
              <a:buNone/>
            </a:pPr>
            <a:r>
              <a:rPr lang="en-IN" sz="1800" dirty="0">
                <a:solidFill>
                  <a:srgbClr val="000000"/>
                </a:solidFill>
              </a:rPr>
              <a:t>The content of the presentation and views expressed here are purely personal views of the presenter and not that of the employer.</a:t>
            </a:r>
          </a:p>
          <a:p>
            <a:pPr marL="0" indent="0" algn="just">
              <a:buFontTx/>
              <a:buNone/>
            </a:pPr>
            <a:endParaRPr lang="en-US" sz="1800" dirty="0">
              <a:solidFill>
                <a:srgbClr val="000000"/>
              </a:solidFill>
            </a:endParaRPr>
          </a:p>
          <a:p>
            <a:pPr marL="0" indent="0" algn="just">
              <a:buFontTx/>
              <a:buNone/>
            </a:pPr>
            <a:r>
              <a:rPr lang="en-US" sz="1800" dirty="0">
                <a:solidFill>
                  <a:srgbClr val="000000"/>
                </a:solidFill>
              </a:rPr>
              <a:t>T</a:t>
            </a:r>
            <a:r>
              <a:rPr lang="en-IN" sz="1800" dirty="0">
                <a:solidFill>
                  <a:srgbClr val="000000"/>
                </a:solidFill>
              </a:rPr>
              <a:t>he information &amp; illustrations provided in the presentation are generic in nature. </a:t>
            </a:r>
            <a:r>
              <a:rPr lang="en-US" sz="1800" dirty="0">
                <a:solidFill>
                  <a:srgbClr val="000000"/>
                </a:solidFill>
              </a:rPr>
              <a:t>Neither the presenter, nor the presenter’s employer, shall have any responsibility or liability to any individual or entity with respect to damages alleged to have been caused directly or indirectly by the content of this presentation.</a:t>
            </a:r>
            <a:endParaRPr lang="en-US" sz="1800" i="1" kern="0" dirty="0">
              <a:solidFill>
                <a:srgbClr val="000000"/>
              </a:solidFill>
            </a:endParaRPr>
          </a:p>
          <a:p>
            <a:pPr marL="0" indent="0" algn="just">
              <a:buFontTx/>
              <a:buNone/>
            </a:pPr>
            <a:endParaRPr lang="en-IN" sz="1800" dirty="0">
              <a:solidFill>
                <a:srgbClr val="000000"/>
              </a:solidFill>
            </a:endParaRPr>
          </a:p>
          <a:p>
            <a:pPr marL="0" indent="0" algn="just">
              <a:buFontTx/>
              <a:buNone/>
            </a:pPr>
            <a:endParaRPr lang="en-US" sz="1800" dirty="0">
              <a:solidFill>
                <a:srgbClr val="000000"/>
              </a:solidFill>
            </a:endParaRPr>
          </a:p>
          <a:p>
            <a:pPr marL="0" indent="0" algn="just">
              <a:buFontTx/>
              <a:buNone/>
            </a:pPr>
            <a:endParaRPr lang="en-US" sz="1800" dirty="0">
              <a:solidFill>
                <a:srgbClr val="000000"/>
              </a:solidFill>
            </a:endParaRPr>
          </a:p>
          <a:p>
            <a:pPr marL="0" indent="0" algn="just">
              <a:buFontTx/>
              <a:buNone/>
            </a:pPr>
            <a:endParaRPr lang="en-US" sz="1800" dirty="0">
              <a:solidFill>
                <a:srgbClr val="000000"/>
              </a:solidFill>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rgbClr val="000000"/>
                </a:solidFill>
              </a:rPr>
              <a:t>www.actuariesindia.org</a:t>
            </a:r>
          </a:p>
        </p:txBody>
      </p:sp>
    </p:spTree>
    <p:extLst>
      <p:ext uri="{BB962C8B-B14F-4D97-AF65-F5344CB8AC3E}">
        <p14:creationId xmlns:p14="http://schemas.microsoft.com/office/powerpoint/2010/main" val="19193055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01654" y="152401"/>
            <a:ext cx="1085347" cy="1093347"/>
          </a:xfrm>
          <a:prstGeom prst="rect">
            <a:avLst/>
          </a:prstGeom>
          <a:blipFill dpi="0" rotWithShape="1">
            <a:blip r:embed="rId5" cstate="print"/>
            <a:srcRect/>
            <a:stretch>
              <a:fillRect/>
            </a:stretch>
          </a:blipFill>
        </p:spPr>
      </p:pic>
      <p:sp>
        <p:nvSpPr>
          <p:cNvPr id="3" name="Rectangle 2"/>
          <p:cNvSpPr txBox="1">
            <a:spLocks noChangeArrowheads="1"/>
          </p:cNvSpPr>
          <p:nvPr/>
        </p:nvSpPr>
        <p:spPr>
          <a:xfrm>
            <a:off x="3429000" y="2514600"/>
            <a:ext cx="6705600" cy="1143000"/>
          </a:xfrm>
          <a:prstGeom prst="rect">
            <a:avLst/>
          </a:prstGeom>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r>
              <a:rPr lang="en-IN" sz="3600" dirty="0">
                <a:solidFill>
                  <a:srgbClr val="000000"/>
                </a:solidFill>
              </a:rPr>
              <a:t>Why Derivatives?</a:t>
            </a:r>
            <a:endParaRPr lang="en-US" altLang="en-US" sz="3600" kern="0" dirty="0">
              <a:solidFill>
                <a:srgbClr val="000000"/>
              </a:solidFill>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rgbClr val="000000"/>
                </a:solidFill>
              </a:rPr>
              <a:t>www.actuariesindia.org</a:t>
            </a:r>
          </a:p>
        </p:txBody>
      </p:sp>
    </p:spTree>
    <p:extLst>
      <p:ext uri="{BB962C8B-B14F-4D97-AF65-F5344CB8AC3E}">
        <p14:creationId xmlns:p14="http://schemas.microsoft.com/office/powerpoint/2010/main" val="23705685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01654" y="152401"/>
            <a:ext cx="1085347" cy="1093347"/>
          </a:xfrm>
          <a:prstGeom prst="rect">
            <a:avLst/>
          </a:prstGeom>
          <a:blipFill dpi="0" rotWithShape="1">
            <a:blip r:embed="rId5" cstate="print"/>
            <a:srcRect/>
            <a:stretch>
              <a:fillRect/>
            </a:stretch>
          </a:blipFill>
        </p:spPr>
      </p:pic>
      <p:sp>
        <p:nvSpPr>
          <p:cNvPr id="3" name="Rectangle 2"/>
          <p:cNvSpPr txBox="1">
            <a:spLocks noChangeArrowheads="1"/>
          </p:cNvSpPr>
          <p:nvPr/>
        </p:nvSpPr>
        <p:spPr>
          <a:xfrm>
            <a:off x="2880246" y="463109"/>
            <a:ext cx="61113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3200" kern="0" dirty="0">
                <a:solidFill>
                  <a:srgbClr val="000000"/>
                </a:solidFill>
              </a:rPr>
              <a:t>Why Derivatives?</a:t>
            </a:r>
          </a:p>
        </p:txBody>
      </p:sp>
      <p:sp>
        <p:nvSpPr>
          <p:cNvPr id="4" name="Rectangle 3"/>
          <p:cNvSpPr txBox="1">
            <a:spLocks noChangeArrowheads="1"/>
          </p:cNvSpPr>
          <p:nvPr/>
        </p:nvSpPr>
        <p:spPr>
          <a:xfrm>
            <a:off x="2750368" y="1371600"/>
            <a:ext cx="7505700"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lgn="just"/>
            <a:r>
              <a:rPr lang="en-US" sz="1800" dirty="0">
                <a:solidFill>
                  <a:srgbClr val="000000"/>
                </a:solidFill>
              </a:rPr>
              <a:t>With declining interest rate scenario there has been increase in demand of non-participating savings products </a:t>
            </a:r>
          </a:p>
          <a:p>
            <a:pPr algn="just"/>
            <a:endParaRPr lang="en-IN" sz="1800" dirty="0">
              <a:solidFill>
                <a:srgbClr val="000000"/>
              </a:solidFill>
            </a:endParaRPr>
          </a:p>
          <a:p>
            <a:pPr algn="just"/>
            <a:r>
              <a:rPr lang="en-IN" sz="1800" dirty="0">
                <a:solidFill>
                  <a:srgbClr val="000000"/>
                </a:solidFill>
              </a:rPr>
              <a:t>This requires robust risk management framework, especially for interest rate risk</a:t>
            </a:r>
          </a:p>
          <a:p>
            <a:pPr algn="just"/>
            <a:endParaRPr lang="en-IN" sz="1800" dirty="0">
              <a:solidFill>
                <a:srgbClr val="000000"/>
              </a:solidFill>
            </a:endParaRPr>
          </a:p>
          <a:p>
            <a:pPr algn="just"/>
            <a:r>
              <a:rPr lang="en-IN" sz="1800" dirty="0">
                <a:solidFill>
                  <a:srgbClr val="000000"/>
                </a:solidFill>
              </a:rPr>
              <a:t>Interest rate derivatives</a:t>
            </a:r>
          </a:p>
          <a:p>
            <a:pPr lvl="1" algn="just"/>
            <a:r>
              <a:rPr lang="en-IN" sz="1800" dirty="0">
                <a:solidFill>
                  <a:srgbClr val="000000"/>
                </a:solidFill>
              </a:rPr>
              <a:t>Manage ALM Risks: duration &amp; cashflow matching</a:t>
            </a:r>
          </a:p>
          <a:p>
            <a:pPr lvl="1" algn="just"/>
            <a:r>
              <a:rPr lang="en-IN" sz="1800" dirty="0">
                <a:solidFill>
                  <a:srgbClr val="000000"/>
                </a:solidFill>
              </a:rPr>
              <a:t>Immunize the economic and statutory balance sheet: reduce the impact of interest rate movement</a:t>
            </a:r>
          </a:p>
          <a:p>
            <a:pPr lvl="1" algn="just"/>
            <a:r>
              <a:rPr lang="en-IN" sz="1800" dirty="0">
                <a:solidFill>
                  <a:srgbClr val="000000"/>
                </a:solidFill>
              </a:rPr>
              <a:t>Insulate future profits from interest rate risk</a:t>
            </a:r>
          </a:p>
          <a:p>
            <a:pPr lvl="1" algn="just"/>
            <a:r>
              <a:rPr lang="en-IN" sz="1800" dirty="0">
                <a:solidFill>
                  <a:srgbClr val="000000"/>
                </a:solidFill>
              </a:rPr>
              <a:t>Protect the Value of New Business and Embedded Value of the company</a:t>
            </a:r>
          </a:p>
          <a:p>
            <a:pPr lvl="1" algn="just"/>
            <a:r>
              <a:rPr lang="en-US" sz="1800" dirty="0">
                <a:solidFill>
                  <a:srgbClr val="000000"/>
                </a:solidFill>
              </a:rPr>
              <a:t>Lower capital requirement</a:t>
            </a:r>
            <a:endParaRPr lang="en-IN" sz="1800" dirty="0">
              <a:solidFill>
                <a:srgbClr val="000000"/>
              </a:solidFill>
            </a:endParaRPr>
          </a:p>
          <a:p>
            <a:pPr lvl="1" algn="just"/>
            <a:r>
              <a:rPr lang="en-US" sz="1800" dirty="0">
                <a:solidFill>
                  <a:srgbClr val="000000"/>
                </a:solidFill>
              </a:rPr>
              <a:t>E</a:t>
            </a:r>
            <a:r>
              <a:rPr lang="en-IN" sz="1800" dirty="0" err="1">
                <a:solidFill>
                  <a:srgbClr val="000000"/>
                </a:solidFill>
              </a:rPr>
              <a:t>nable</a:t>
            </a:r>
            <a:r>
              <a:rPr lang="en-IN" sz="1800" dirty="0">
                <a:solidFill>
                  <a:srgbClr val="000000"/>
                </a:solidFill>
              </a:rPr>
              <a:t> Companies to write guaranteed products, viz. variable annuity</a:t>
            </a:r>
          </a:p>
          <a:p>
            <a:pPr marL="457200" lvl="1" indent="0" algn="just">
              <a:buFontTx/>
              <a:buNone/>
            </a:pPr>
            <a:endParaRPr lang="en-IN" sz="1800" dirty="0">
              <a:solidFill>
                <a:srgbClr val="000000"/>
              </a:solidFill>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rgbClr val="000000"/>
                </a:solidFill>
              </a:rPr>
              <a:t>www.actuariesindia.org</a:t>
            </a:r>
          </a:p>
        </p:txBody>
      </p:sp>
    </p:spTree>
    <p:extLst>
      <p:ext uri="{BB962C8B-B14F-4D97-AF65-F5344CB8AC3E}">
        <p14:creationId xmlns:p14="http://schemas.microsoft.com/office/powerpoint/2010/main" val="2232790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01654" y="152401"/>
            <a:ext cx="1085347" cy="1093347"/>
          </a:xfrm>
          <a:prstGeom prst="rect">
            <a:avLst/>
          </a:prstGeom>
          <a:blipFill dpi="0" rotWithShape="1">
            <a:blip r:embed="rId5" cstate="print"/>
            <a:srcRect/>
            <a:stretch>
              <a:fillRect/>
            </a:stretch>
          </a:blipFill>
        </p:spPr>
      </p:pic>
      <p:sp>
        <p:nvSpPr>
          <p:cNvPr id="3" name="Rectangle 2"/>
          <p:cNvSpPr txBox="1">
            <a:spLocks noChangeArrowheads="1"/>
          </p:cNvSpPr>
          <p:nvPr/>
        </p:nvSpPr>
        <p:spPr>
          <a:xfrm>
            <a:off x="2880246" y="463109"/>
            <a:ext cx="61113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IN" sz="3200" dirty="0">
                <a:solidFill>
                  <a:srgbClr val="000000"/>
                </a:solidFill>
              </a:rPr>
              <a:t>Types of interest rate derivatives</a:t>
            </a:r>
            <a:endParaRPr lang="en-US" altLang="en-US" sz="3200" kern="0" dirty="0">
              <a:solidFill>
                <a:srgbClr val="000000"/>
              </a:solidFill>
            </a:endParaRPr>
          </a:p>
        </p:txBody>
      </p:sp>
      <p:sp>
        <p:nvSpPr>
          <p:cNvPr id="4" name="Rectangle 3"/>
          <p:cNvSpPr txBox="1">
            <a:spLocks noChangeArrowheads="1"/>
          </p:cNvSpPr>
          <p:nvPr/>
        </p:nvSpPr>
        <p:spPr>
          <a:xfrm>
            <a:off x="2781301" y="1428310"/>
            <a:ext cx="7505700"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lgn="just"/>
            <a:r>
              <a:rPr lang="en-IN" sz="1800" dirty="0">
                <a:solidFill>
                  <a:srgbClr val="000000"/>
                </a:solidFill>
              </a:rPr>
              <a:t>Interest Rate Future: </a:t>
            </a:r>
          </a:p>
          <a:p>
            <a:pPr lvl="1" algn="just"/>
            <a:r>
              <a:rPr lang="en-IN" sz="1400" dirty="0">
                <a:solidFill>
                  <a:srgbClr val="000000"/>
                </a:solidFill>
              </a:rPr>
              <a:t>Exchange/ depositories are counter parties  - low counter party risk, </a:t>
            </a:r>
          </a:p>
          <a:p>
            <a:pPr lvl="1" algn="just"/>
            <a:r>
              <a:rPr lang="en-IN" sz="1400" dirty="0">
                <a:solidFill>
                  <a:srgbClr val="000000"/>
                </a:solidFill>
              </a:rPr>
              <a:t>But max outstanding term is quite less - hedged position to be roll forward frequently, </a:t>
            </a:r>
          </a:p>
          <a:p>
            <a:pPr lvl="1" algn="just"/>
            <a:r>
              <a:rPr lang="en-IN" sz="1400" dirty="0">
                <a:solidFill>
                  <a:srgbClr val="000000"/>
                </a:solidFill>
              </a:rPr>
              <a:t>Operational complexity, </a:t>
            </a:r>
          </a:p>
          <a:p>
            <a:pPr lvl="1" algn="just"/>
            <a:r>
              <a:rPr lang="en-IN" sz="1400" dirty="0">
                <a:solidFill>
                  <a:srgbClr val="000000"/>
                </a:solidFill>
              </a:rPr>
              <a:t>Hence, not suitable for long term insurance contracts</a:t>
            </a:r>
          </a:p>
          <a:p>
            <a:pPr marL="457200" lvl="1" indent="0" algn="just">
              <a:buFontTx/>
              <a:buNone/>
            </a:pPr>
            <a:endParaRPr lang="en-IN" sz="1400" dirty="0">
              <a:solidFill>
                <a:srgbClr val="000000"/>
              </a:solidFill>
            </a:endParaRPr>
          </a:p>
          <a:p>
            <a:pPr algn="just"/>
            <a:r>
              <a:rPr lang="en-IN" sz="1800" dirty="0">
                <a:solidFill>
                  <a:srgbClr val="000000"/>
                </a:solidFill>
              </a:rPr>
              <a:t>Interest Rate Swap: </a:t>
            </a:r>
          </a:p>
          <a:p>
            <a:pPr lvl="1" algn="just"/>
            <a:r>
              <a:rPr lang="en-IN" sz="1400" dirty="0">
                <a:solidFill>
                  <a:srgbClr val="000000"/>
                </a:solidFill>
              </a:rPr>
              <a:t>Constraint on availability of longer duration</a:t>
            </a:r>
          </a:p>
          <a:p>
            <a:pPr lvl="1" algn="just"/>
            <a:r>
              <a:rPr lang="en-IN" sz="1400" dirty="0">
                <a:solidFill>
                  <a:srgbClr val="000000"/>
                </a:solidFill>
              </a:rPr>
              <a:t>Basis risk: OIS / MIBOR between G-sec</a:t>
            </a:r>
          </a:p>
          <a:p>
            <a:pPr lvl="1" algn="just"/>
            <a:r>
              <a:rPr lang="en-US" sz="1400" dirty="0">
                <a:solidFill>
                  <a:srgbClr val="000000"/>
                </a:solidFill>
              </a:rPr>
              <a:t>S</a:t>
            </a:r>
            <a:r>
              <a:rPr lang="en-IN" sz="1400" dirty="0" err="1">
                <a:solidFill>
                  <a:srgbClr val="000000"/>
                </a:solidFill>
              </a:rPr>
              <a:t>wap</a:t>
            </a:r>
            <a:r>
              <a:rPr lang="en-IN" sz="1400" dirty="0">
                <a:solidFill>
                  <a:srgbClr val="000000"/>
                </a:solidFill>
              </a:rPr>
              <a:t> spread has been large &amp; volatile</a:t>
            </a:r>
          </a:p>
          <a:p>
            <a:pPr marL="457200" lvl="1" indent="0" algn="just">
              <a:buFontTx/>
              <a:buNone/>
            </a:pPr>
            <a:endParaRPr lang="en-IN" sz="1400" dirty="0">
              <a:solidFill>
                <a:srgbClr val="000000"/>
              </a:solidFill>
            </a:endParaRPr>
          </a:p>
          <a:p>
            <a:pPr algn="just"/>
            <a:r>
              <a:rPr lang="en-IN" sz="1800" dirty="0">
                <a:solidFill>
                  <a:srgbClr val="000000"/>
                </a:solidFill>
              </a:rPr>
              <a:t>Forward Rate Agreement: </a:t>
            </a:r>
          </a:p>
          <a:p>
            <a:pPr lvl="1" algn="just"/>
            <a:r>
              <a:rPr lang="en-IN" sz="1400" dirty="0">
                <a:solidFill>
                  <a:srgbClr val="000000"/>
                </a:solidFill>
              </a:rPr>
              <a:t>Over the counter, </a:t>
            </a:r>
          </a:p>
          <a:p>
            <a:pPr lvl="1" algn="just"/>
            <a:r>
              <a:rPr lang="en-US" sz="1400" dirty="0">
                <a:solidFill>
                  <a:srgbClr val="000000"/>
                </a:solidFill>
              </a:rPr>
              <a:t>L</a:t>
            </a:r>
            <a:r>
              <a:rPr lang="en-IN" sz="1400" dirty="0" err="1">
                <a:solidFill>
                  <a:srgbClr val="000000"/>
                </a:solidFill>
              </a:rPr>
              <a:t>ess</a:t>
            </a:r>
            <a:r>
              <a:rPr lang="en-IN" sz="1400" dirty="0">
                <a:solidFill>
                  <a:srgbClr val="000000"/>
                </a:solidFill>
              </a:rPr>
              <a:t> Basis risk</a:t>
            </a:r>
          </a:p>
          <a:p>
            <a:pPr lvl="1" algn="just"/>
            <a:r>
              <a:rPr lang="en-IN" sz="1400" dirty="0">
                <a:solidFill>
                  <a:srgbClr val="000000"/>
                </a:solidFill>
              </a:rPr>
              <a:t>Counter party risk up to settlement period after which underlying comes to insurer’s book. </a:t>
            </a: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rgbClr val="000000"/>
                </a:solidFill>
              </a:rPr>
              <a:t>www.actuariesindia.org</a:t>
            </a:r>
          </a:p>
        </p:txBody>
      </p:sp>
    </p:spTree>
    <p:extLst>
      <p:ext uri="{BB962C8B-B14F-4D97-AF65-F5344CB8AC3E}">
        <p14:creationId xmlns:p14="http://schemas.microsoft.com/office/powerpoint/2010/main" val="35772956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01654" y="152401"/>
            <a:ext cx="1085347" cy="1093347"/>
          </a:xfrm>
          <a:prstGeom prst="rect">
            <a:avLst/>
          </a:prstGeom>
          <a:blipFill dpi="0" rotWithShape="1">
            <a:blip r:embed="rId5" cstate="print"/>
            <a:srcRect/>
            <a:stretch>
              <a:fillRect/>
            </a:stretch>
          </a:blipFill>
        </p:spPr>
      </p:pic>
      <p:sp>
        <p:nvSpPr>
          <p:cNvPr id="3" name="Rectangle 2"/>
          <p:cNvSpPr txBox="1">
            <a:spLocks noChangeArrowheads="1"/>
          </p:cNvSpPr>
          <p:nvPr/>
        </p:nvSpPr>
        <p:spPr>
          <a:xfrm>
            <a:off x="3429000" y="2514600"/>
            <a:ext cx="6705600" cy="1143000"/>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r>
              <a:rPr lang="en-IN" sz="3200" dirty="0">
                <a:solidFill>
                  <a:srgbClr val="000000"/>
                </a:solidFill>
              </a:rPr>
              <a:t>Impact of Interest Rate Derivatives</a:t>
            </a:r>
            <a:endParaRPr lang="en-US" altLang="en-US" sz="3200" kern="0" dirty="0">
              <a:solidFill>
                <a:srgbClr val="000000"/>
              </a:solidFill>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rgbClr val="000000"/>
                </a:solidFill>
              </a:rPr>
              <a:t>www.actuariesindia.org</a:t>
            </a:r>
          </a:p>
        </p:txBody>
      </p:sp>
    </p:spTree>
    <p:extLst>
      <p:ext uri="{BB962C8B-B14F-4D97-AF65-F5344CB8AC3E}">
        <p14:creationId xmlns:p14="http://schemas.microsoft.com/office/powerpoint/2010/main" val="22357505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01654" y="152401"/>
            <a:ext cx="1085347" cy="1093347"/>
          </a:xfrm>
          <a:prstGeom prst="rect">
            <a:avLst/>
          </a:prstGeom>
          <a:blipFill dpi="0" rotWithShape="1">
            <a:blip r:embed="rId5" cstate="print"/>
            <a:srcRect/>
            <a:stretch>
              <a:fillRect/>
            </a:stretch>
          </a:blipFill>
        </p:spPr>
      </p:pic>
      <p:sp>
        <p:nvSpPr>
          <p:cNvPr id="3" name="Rectangle 2"/>
          <p:cNvSpPr txBox="1">
            <a:spLocks noChangeArrowheads="1"/>
          </p:cNvSpPr>
          <p:nvPr/>
        </p:nvSpPr>
        <p:spPr>
          <a:xfrm>
            <a:off x="2438400" y="463109"/>
            <a:ext cx="67056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IN" sz="2800" dirty="0">
                <a:solidFill>
                  <a:srgbClr val="000000"/>
                </a:solidFill>
              </a:rPr>
              <a:t>Policy for Illustration: Hypothetical Example</a:t>
            </a:r>
            <a:endParaRPr lang="en-US" altLang="en-US" sz="2800" kern="0" dirty="0">
              <a:solidFill>
                <a:srgbClr val="000000"/>
              </a:solidFill>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rgbClr val="000000"/>
                </a:solidFill>
              </a:rPr>
              <a:t>www.actuariesindia.org</a:t>
            </a:r>
          </a:p>
        </p:txBody>
      </p:sp>
      <p:pic>
        <p:nvPicPr>
          <p:cNvPr id="12" name="Picture 11"/>
          <p:cNvPicPr>
            <a:picLocks noChangeAspect="1"/>
          </p:cNvPicPr>
          <p:nvPr/>
        </p:nvPicPr>
        <p:blipFill>
          <a:blip r:embed="rId6"/>
          <a:stretch>
            <a:fillRect/>
          </a:stretch>
        </p:blipFill>
        <p:spPr>
          <a:xfrm>
            <a:off x="2743200" y="1458215"/>
            <a:ext cx="6172200" cy="2972552"/>
          </a:xfrm>
          <a:prstGeom prst="rect">
            <a:avLst/>
          </a:prstGeom>
        </p:spPr>
      </p:pic>
      <p:sp>
        <p:nvSpPr>
          <p:cNvPr id="11" name="Rectangle 3"/>
          <p:cNvSpPr txBox="1">
            <a:spLocks noChangeArrowheads="1"/>
          </p:cNvSpPr>
          <p:nvPr/>
        </p:nvSpPr>
        <p:spPr>
          <a:xfrm>
            <a:off x="2895600" y="4572000"/>
            <a:ext cx="7277099" cy="712347"/>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pPr>
            <a:r>
              <a:rPr lang="en-IN" sz="1800" dirty="0"/>
              <a:t>Assumed Business volume: INR 3,000 Cr of annualised premium</a:t>
            </a:r>
            <a:endParaRPr lang="en-IN" sz="1000" dirty="0">
              <a:solidFill>
                <a:srgbClr val="000000"/>
              </a:solidFill>
            </a:endParaRPr>
          </a:p>
        </p:txBody>
      </p:sp>
    </p:spTree>
    <p:extLst>
      <p:ext uri="{BB962C8B-B14F-4D97-AF65-F5344CB8AC3E}">
        <p14:creationId xmlns:p14="http://schemas.microsoft.com/office/powerpoint/2010/main" val="19526673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01654" y="152401"/>
            <a:ext cx="1085347" cy="1093347"/>
          </a:xfrm>
          <a:prstGeom prst="rect">
            <a:avLst/>
          </a:prstGeom>
          <a:blipFill dpi="0" rotWithShape="1">
            <a:blip r:embed="rId5" cstate="print"/>
            <a:srcRect/>
            <a:stretch>
              <a:fillRect/>
            </a:stretch>
          </a:blipFill>
        </p:spPr>
      </p:pic>
      <p:sp>
        <p:nvSpPr>
          <p:cNvPr id="3" name="Rectangle 2"/>
          <p:cNvSpPr txBox="1">
            <a:spLocks noChangeArrowheads="1"/>
          </p:cNvSpPr>
          <p:nvPr/>
        </p:nvSpPr>
        <p:spPr>
          <a:xfrm>
            <a:off x="2209800" y="463110"/>
            <a:ext cx="72390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IN" altLang="en-US" sz="3200" dirty="0">
                <a:solidFill>
                  <a:srgbClr val="000000"/>
                </a:solidFill>
              </a:rPr>
              <a:t>Expected Weighted Yield</a:t>
            </a:r>
            <a:endParaRPr lang="en-US" altLang="en-US" sz="3200" kern="0" dirty="0">
              <a:solidFill>
                <a:srgbClr val="000000"/>
              </a:solidFill>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rgbClr val="000000"/>
                </a:solidFill>
              </a:rPr>
              <a:t>www.actuariesindia.org</a:t>
            </a:r>
          </a:p>
        </p:txBody>
      </p:sp>
      <p:graphicFrame>
        <p:nvGraphicFramePr>
          <p:cNvPr id="4" name="Table 3"/>
          <p:cNvGraphicFramePr>
            <a:graphicFrameLocks noGrp="1"/>
          </p:cNvGraphicFramePr>
          <p:nvPr>
            <p:extLst>
              <p:ext uri="{D42A27DB-BD31-4B8C-83A1-F6EECF244321}">
                <p14:modId xmlns:p14="http://schemas.microsoft.com/office/powerpoint/2010/main" val="1400979504"/>
              </p:ext>
            </p:extLst>
          </p:nvPr>
        </p:nvGraphicFramePr>
        <p:xfrm>
          <a:off x="2362200" y="1524000"/>
          <a:ext cx="8077199" cy="3698240"/>
        </p:xfrm>
        <a:graphic>
          <a:graphicData uri="http://schemas.openxmlformats.org/drawingml/2006/table">
            <a:tbl>
              <a:tblPr firstRow="1" bandRow="1">
                <a:tableStyleId>{5C22544A-7EE6-4342-B048-85BDC9FD1C3A}</a:tableStyleId>
              </a:tblPr>
              <a:tblGrid>
                <a:gridCol w="2019299">
                  <a:extLst>
                    <a:ext uri="{9D8B030D-6E8A-4147-A177-3AD203B41FA5}">
                      <a16:colId xmlns:a16="http://schemas.microsoft.com/office/drawing/2014/main" val="20000"/>
                    </a:ext>
                  </a:extLst>
                </a:gridCol>
                <a:gridCol w="1514475">
                  <a:extLst>
                    <a:ext uri="{9D8B030D-6E8A-4147-A177-3AD203B41FA5}">
                      <a16:colId xmlns:a16="http://schemas.microsoft.com/office/drawing/2014/main" val="20001"/>
                    </a:ext>
                  </a:extLst>
                </a:gridCol>
                <a:gridCol w="1514475">
                  <a:extLst>
                    <a:ext uri="{9D8B030D-6E8A-4147-A177-3AD203B41FA5}">
                      <a16:colId xmlns:a16="http://schemas.microsoft.com/office/drawing/2014/main" val="20002"/>
                    </a:ext>
                  </a:extLst>
                </a:gridCol>
                <a:gridCol w="1514475">
                  <a:extLst>
                    <a:ext uri="{9D8B030D-6E8A-4147-A177-3AD203B41FA5}">
                      <a16:colId xmlns:a16="http://schemas.microsoft.com/office/drawing/2014/main" val="20003"/>
                    </a:ext>
                  </a:extLst>
                </a:gridCol>
                <a:gridCol w="1514475">
                  <a:extLst>
                    <a:ext uri="{9D8B030D-6E8A-4147-A177-3AD203B41FA5}">
                      <a16:colId xmlns:a16="http://schemas.microsoft.com/office/drawing/2014/main" val="20004"/>
                    </a:ext>
                  </a:extLst>
                </a:gridCol>
              </a:tblGrid>
              <a:tr h="370840">
                <a:tc>
                  <a:txBody>
                    <a:bodyPr/>
                    <a:lstStyle/>
                    <a:p>
                      <a:r>
                        <a:rPr lang="en-US" sz="1600" dirty="0"/>
                        <a:t>Interest Rate</a:t>
                      </a:r>
                    </a:p>
                  </a:txBody>
                  <a:tcPr>
                    <a:solidFill>
                      <a:srgbClr val="1C5C8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a:t>Pricing/ Assumed yield </a:t>
                      </a:r>
                    </a:p>
                  </a:txBody>
                  <a:tcPr>
                    <a:solidFill>
                      <a:srgbClr val="1C5C8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a:t>Declining</a:t>
                      </a:r>
                      <a:r>
                        <a:rPr lang="en-US" sz="1600" baseline="0" dirty="0"/>
                        <a:t> Interest rate</a:t>
                      </a:r>
                      <a:endParaRPr lang="en-US" sz="1600" dirty="0"/>
                    </a:p>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a:t>(Scenario 1)</a:t>
                      </a:r>
                    </a:p>
                  </a:txBody>
                  <a:tcPr>
                    <a:solidFill>
                      <a:srgbClr val="1C5C8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a:t>Declining</a:t>
                      </a:r>
                      <a:r>
                        <a:rPr lang="en-US" sz="1600" baseline="0" dirty="0"/>
                        <a:t> Interest rate</a:t>
                      </a:r>
                      <a:endParaRPr lang="en-US" sz="1600" dirty="0"/>
                    </a:p>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a:t>(Scenario 2)</a:t>
                      </a:r>
                    </a:p>
                  </a:txBody>
                  <a:tcPr>
                    <a:solidFill>
                      <a:srgbClr val="1C5C8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a:t>Declining</a:t>
                      </a:r>
                      <a:r>
                        <a:rPr lang="en-US" sz="1600" baseline="0" dirty="0"/>
                        <a:t> Interest rate</a:t>
                      </a:r>
                      <a:endParaRPr lang="en-US" sz="1600" dirty="0"/>
                    </a:p>
                    <a:p>
                      <a:pPr algn="ctr"/>
                      <a:r>
                        <a:rPr lang="en-US" sz="1600" dirty="0"/>
                        <a:t>With FRA</a:t>
                      </a:r>
                    </a:p>
                  </a:txBody>
                  <a:tcPr>
                    <a:solidFill>
                      <a:srgbClr val="1C5C88"/>
                    </a:solidFill>
                  </a:tcPr>
                </a:tc>
                <a:extLst>
                  <a:ext uri="{0D108BD9-81ED-4DB2-BD59-A6C34878D82A}">
                    <a16:rowId xmlns:a16="http://schemas.microsoft.com/office/drawing/2014/main" val="10000"/>
                  </a:ext>
                </a:extLst>
              </a:tr>
              <a:tr h="370840">
                <a:tc>
                  <a:txBody>
                    <a:bodyPr/>
                    <a:lstStyle/>
                    <a:p>
                      <a:r>
                        <a:rPr lang="en-US" sz="1600" dirty="0"/>
                        <a:t>Interest Rate</a:t>
                      </a:r>
                    </a:p>
                  </a:txBody>
                  <a:tcPr>
                    <a:solidFill>
                      <a:schemeClr val="bg2">
                        <a:lumMod val="20000"/>
                        <a:lumOff val="80000"/>
                      </a:schemeClr>
                    </a:solidFill>
                  </a:tcPr>
                </a:tc>
                <a:tc>
                  <a:txBody>
                    <a:bodyPr/>
                    <a:lstStyle/>
                    <a:p>
                      <a:pPr algn="r"/>
                      <a:r>
                        <a:rPr lang="en-US" sz="1600" dirty="0"/>
                        <a:t>6.80%</a:t>
                      </a:r>
                    </a:p>
                  </a:txBody>
                  <a:tcPr>
                    <a:solidFill>
                      <a:schemeClr val="bg2">
                        <a:lumMod val="20000"/>
                        <a:lumOff val="80000"/>
                      </a:schemeClr>
                    </a:solidFill>
                  </a:tcPr>
                </a:tc>
                <a:tc>
                  <a:txBody>
                    <a:bodyPr/>
                    <a:lstStyle/>
                    <a:p>
                      <a:pPr algn="r"/>
                      <a:r>
                        <a:rPr lang="en-US" sz="1600" dirty="0"/>
                        <a:t>6.80%</a:t>
                      </a:r>
                    </a:p>
                    <a:p>
                      <a:pPr algn="r"/>
                      <a:r>
                        <a:rPr lang="en-US" sz="1600" dirty="0"/>
                        <a:t>With 10 bps fall in interest rate per annum</a:t>
                      </a:r>
                    </a:p>
                  </a:txBody>
                  <a:tcPr>
                    <a:solidFill>
                      <a:schemeClr val="bg2">
                        <a:lumMod val="20000"/>
                        <a:lumOff val="80000"/>
                      </a:schemeClr>
                    </a:solidFill>
                  </a:tcPr>
                </a:tc>
                <a:tc>
                  <a:txBody>
                    <a:bodyPr/>
                    <a:lstStyle/>
                    <a:p>
                      <a:pPr algn="r"/>
                      <a:r>
                        <a:rPr lang="en-US" sz="1600" dirty="0"/>
                        <a:t>6.80%</a:t>
                      </a:r>
                    </a:p>
                    <a:p>
                      <a:pPr algn="r"/>
                      <a:r>
                        <a:rPr lang="en-US" sz="1600" dirty="0"/>
                        <a:t>With 15 bps fall in interest rate per annum</a:t>
                      </a:r>
                    </a:p>
                  </a:txBody>
                  <a:tcPr>
                    <a:solidFill>
                      <a:schemeClr val="bg2">
                        <a:lumMod val="20000"/>
                        <a:lumOff val="80000"/>
                      </a:schemeClr>
                    </a:solidFill>
                  </a:tcPr>
                </a:tc>
                <a:tc>
                  <a:txBody>
                    <a:bodyPr/>
                    <a:lstStyle/>
                    <a:p>
                      <a:pPr algn="r"/>
                      <a:r>
                        <a:rPr lang="en-US" sz="1600" dirty="0"/>
                        <a:t>6.80%</a:t>
                      </a:r>
                    </a:p>
                  </a:txBody>
                  <a:tcPr>
                    <a:solidFill>
                      <a:schemeClr val="bg2">
                        <a:lumMod val="20000"/>
                        <a:lumOff val="80000"/>
                      </a:schemeClr>
                    </a:solidFill>
                  </a:tcPr>
                </a:tc>
                <a:extLst>
                  <a:ext uri="{0D108BD9-81ED-4DB2-BD59-A6C34878D82A}">
                    <a16:rowId xmlns:a16="http://schemas.microsoft.com/office/drawing/2014/main" val="10001"/>
                  </a:ext>
                </a:extLst>
              </a:tr>
              <a:tr h="370840">
                <a:tc>
                  <a:txBody>
                    <a:bodyPr/>
                    <a:lstStyle/>
                    <a:p>
                      <a:r>
                        <a:rPr lang="en-US" sz="1600" dirty="0"/>
                        <a:t>Gross Weighted Yield</a:t>
                      </a:r>
                    </a:p>
                  </a:txBody>
                  <a:tcPr>
                    <a:solidFill>
                      <a:schemeClr val="bg1"/>
                    </a:solidFill>
                  </a:tcPr>
                </a:tc>
                <a:tc>
                  <a:txBody>
                    <a:bodyPr/>
                    <a:lstStyle/>
                    <a:p>
                      <a:pPr algn="r"/>
                      <a:r>
                        <a:rPr lang="en-US" sz="1600" dirty="0"/>
                        <a:t>6.80%</a:t>
                      </a:r>
                    </a:p>
                  </a:txBody>
                  <a:tcPr>
                    <a:solidFill>
                      <a:schemeClr val="bg1"/>
                    </a:solidFill>
                  </a:tcPr>
                </a:tc>
                <a:tc>
                  <a:txBody>
                    <a:bodyPr/>
                    <a:lstStyle/>
                    <a:p>
                      <a:pPr algn="r"/>
                      <a:r>
                        <a:rPr lang="en-US" sz="1600" dirty="0"/>
                        <a:t>6.40%</a:t>
                      </a:r>
                    </a:p>
                  </a:txBody>
                  <a:tcPr>
                    <a:solidFill>
                      <a:schemeClr val="bg1"/>
                    </a:solidFill>
                  </a:tcPr>
                </a:tc>
                <a:tc>
                  <a:txBody>
                    <a:bodyPr/>
                    <a:lstStyle/>
                    <a:p>
                      <a:pPr algn="r"/>
                      <a:r>
                        <a:rPr lang="en-US" sz="1600" dirty="0"/>
                        <a:t>6.24%</a:t>
                      </a:r>
                    </a:p>
                  </a:txBody>
                  <a:tcPr>
                    <a:solidFill>
                      <a:schemeClr val="bg1"/>
                    </a:solidFill>
                  </a:tcPr>
                </a:tc>
                <a:tc>
                  <a:txBody>
                    <a:bodyPr/>
                    <a:lstStyle/>
                    <a:p>
                      <a:pPr algn="r"/>
                      <a:r>
                        <a:rPr lang="en-US" sz="1600" dirty="0"/>
                        <a:t>6.80%</a:t>
                      </a:r>
                    </a:p>
                  </a:txBody>
                  <a:tcPr>
                    <a:solidFill>
                      <a:schemeClr val="bg1"/>
                    </a:solidFill>
                  </a:tcPr>
                </a:tc>
                <a:extLst>
                  <a:ext uri="{0D108BD9-81ED-4DB2-BD59-A6C34878D82A}">
                    <a16:rowId xmlns:a16="http://schemas.microsoft.com/office/drawing/2014/main" val="10002"/>
                  </a:ext>
                </a:extLst>
              </a:tr>
              <a:tr h="370840">
                <a:tc>
                  <a:txBody>
                    <a:bodyPr/>
                    <a:lstStyle/>
                    <a:p>
                      <a:r>
                        <a:rPr lang="en-US" sz="1600" dirty="0"/>
                        <a:t>Less cost</a:t>
                      </a:r>
                      <a:r>
                        <a:rPr lang="en-US" sz="1600" baseline="0" dirty="0"/>
                        <a:t> of Commission , Expense, Insurance benefit, margin etc.</a:t>
                      </a:r>
                      <a:endParaRPr lang="en-US" sz="1600" dirty="0"/>
                    </a:p>
                  </a:txBody>
                  <a:tcPr>
                    <a:solidFill>
                      <a:schemeClr val="bg2">
                        <a:lumMod val="20000"/>
                        <a:lumOff val="80000"/>
                      </a:schemeClr>
                    </a:solidFill>
                  </a:tcPr>
                </a:tc>
                <a:tc>
                  <a:txBody>
                    <a:bodyPr/>
                    <a:lstStyle/>
                    <a:p>
                      <a:pPr algn="r"/>
                      <a:r>
                        <a:rPr lang="en-US" sz="1600" dirty="0"/>
                        <a:t>1.10%</a:t>
                      </a:r>
                    </a:p>
                  </a:txBody>
                  <a:tcPr>
                    <a:solidFill>
                      <a:schemeClr val="bg2">
                        <a:lumMod val="20000"/>
                        <a:lumOff val="80000"/>
                      </a:schemeClr>
                    </a:solidFill>
                  </a:tcPr>
                </a:tc>
                <a:tc>
                  <a:txBody>
                    <a:bodyPr/>
                    <a:lstStyle/>
                    <a:p>
                      <a:pPr algn="r"/>
                      <a:r>
                        <a:rPr lang="en-US" sz="1600" dirty="0"/>
                        <a:t>1.10%</a:t>
                      </a:r>
                    </a:p>
                  </a:txBody>
                  <a:tcPr>
                    <a:solidFill>
                      <a:schemeClr val="bg2">
                        <a:lumMod val="20000"/>
                        <a:lumOff val="80000"/>
                      </a:schemeClr>
                    </a:solidFill>
                  </a:tcPr>
                </a:tc>
                <a:tc>
                  <a:txBody>
                    <a:bodyPr/>
                    <a:lstStyle/>
                    <a:p>
                      <a:pPr algn="r"/>
                      <a:r>
                        <a:rPr lang="en-US" sz="1600" dirty="0"/>
                        <a:t>1.10%</a:t>
                      </a:r>
                    </a:p>
                  </a:txBody>
                  <a:tcPr>
                    <a:solidFill>
                      <a:schemeClr val="bg2">
                        <a:lumMod val="20000"/>
                        <a:lumOff val="80000"/>
                      </a:schemeClr>
                    </a:solidFill>
                  </a:tcPr>
                </a:tc>
                <a:tc>
                  <a:txBody>
                    <a:bodyPr/>
                    <a:lstStyle/>
                    <a:p>
                      <a:pPr algn="r"/>
                      <a:r>
                        <a:rPr lang="en-US" sz="1600" dirty="0"/>
                        <a:t>1.10%</a:t>
                      </a:r>
                    </a:p>
                  </a:txBody>
                  <a:tcPr>
                    <a:solidFill>
                      <a:schemeClr val="bg2">
                        <a:lumMod val="20000"/>
                        <a:lumOff val="80000"/>
                      </a:schemeClr>
                    </a:solidFill>
                  </a:tcPr>
                </a:tc>
                <a:extLst>
                  <a:ext uri="{0D108BD9-81ED-4DB2-BD59-A6C34878D82A}">
                    <a16:rowId xmlns:a16="http://schemas.microsoft.com/office/drawing/2014/main" val="10003"/>
                  </a:ext>
                </a:extLst>
              </a:tr>
              <a:tr h="370840">
                <a:tc>
                  <a:txBody>
                    <a:bodyPr/>
                    <a:lstStyle/>
                    <a:p>
                      <a:r>
                        <a:rPr lang="en-US" sz="1600" dirty="0"/>
                        <a:t>Net Weighted Yield</a:t>
                      </a:r>
                    </a:p>
                  </a:txBody>
                  <a:tcPr>
                    <a:solidFill>
                      <a:schemeClr val="bg1"/>
                    </a:solidFill>
                  </a:tcPr>
                </a:tc>
                <a:tc>
                  <a:txBody>
                    <a:bodyPr/>
                    <a:lstStyle/>
                    <a:p>
                      <a:pPr algn="r"/>
                      <a:r>
                        <a:rPr lang="en-US" sz="1600" dirty="0"/>
                        <a:t>5.70%</a:t>
                      </a:r>
                    </a:p>
                  </a:txBody>
                  <a:tcPr>
                    <a:solidFill>
                      <a:schemeClr val="bg1"/>
                    </a:solidFill>
                  </a:tcPr>
                </a:tc>
                <a:tc>
                  <a:txBody>
                    <a:bodyPr/>
                    <a:lstStyle/>
                    <a:p>
                      <a:pPr algn="r"/>
                      <a:r>
                        <a:rPr lang="en-US" sz="1600" dirty="0"/>
                        <a:t>5.30%</a:t>
                      </a:r>
                    </a:p>
                  </a:txBody>
                  <a:tcPr>
                    <a:solidFill>
                      <a:schemeClr val="bg1"/>
                    </a:solidFill>
                  </a:tcPr>
                </a:tc>
                <a:tc>
                  <a:txBody>
                    <a:bodyPr/>
                    <a:lstStyle/>
                    <a:p>
                      <a:pPr algn="r"/>
                      <a:r>
                        <a:rPr lang="en-US" sz="1600" dirty="0"/>
                        <a:t>5.14%</a:t>
                      </a:r>
                    </a:p>
                  </a:txBody>
                  <a:tcPr>
                    <a:solidFill>
                      <a:schemeClr val="bg1"/>
                    </a:solidFill>
                  </a:tcPr>
                </a:tc>
                <a:tc>
                  <a:txBody>
                    <a:bodyPr/>
                    <a:lstStyle/>
                    <a:p>
                      <a:pPr algn="r"/>
                      <a:r>
                        <a:rPr lang="en-US" sz="1600" dirty="0"/>
                        <a:t>5.70%</a:t>
                      </a:r>
                    </a:p>
                  </a:txBody>
                  <a:tcPr>
                    <a:solidFill>
                      <a:schemeClr val="bg1"/>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4614267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01654" y="152401"/>
            <a:ext cx="1085347" cy="1093347"/>
          </a:xfrm>
          <a:prstGeom prst="rect">
            <a:avLst/>
          </a:prstGeom>
          <a:blipFill dpi="0" rotWithShape="1">
            <a:blip r:embed="rId5" cstate="print"/>
            <a:srcRect/>
            <a:stretch>
              <a:fillRect/>
            </a:stretch>
          </a:blipFill>
        </p:spPr>
      </p:pic>
      <p:sp>
        <p:nvSpPr>
          <p:cNvPr id="3" name="Rectangle 2"/>
          <p:cNvSpPr txBox="1">
            <a:spLocks noChangeArrowheads="1"/>
          </p:cNvSpPr>
          <p:nvPr/>
        </p:nvSpPr>
        <p:spPr>
          <a:xfrm>
            <a:off x="2438400" y="463109"/>
            <a:ext cx="71628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IN" altLang="en-US" sz="2800" dirty="0">
                <a:solidFill>
                  <a:srgbClr val="000000"/>
                </a:solidFill>
              </a:rPr>
              <a:t>Sensitivity - Interest Rate and P&amp;L</a:t>
            </a:r>
            <a:endParaRPr lang="en-US" altLang="en-US" sz="2800" kern="0" dirty="0">
              <a:solidFill>
                <a:srgbClr val="000000"/>
              </a:solidFill>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rgbClr val="000000"/>
                </a:solidFill>
              </a:rPr>
              <a:t>www.actuariesindia.org</a:t>
            </a:r>
          </a:p>
        </p:txBody>
      </p:sp>
      <p:graphicFrame>
        <p:nvGraphicFramePr>
          <p:cNvPr id="40" name="Chart 39"/>
          <p:cNvGraphicFramePr>
            <a:graphicFrameLocks/>
          </p:cNvGraphicFramePr>
          <p:nvPr>
            <p:extLst>
              <p:ext uri="{D42A27DB-BD31-4B8C-83A1-F6EECF244321}">
                <p14:modId xmlns:p14="http://schemas.microsoft.com/office/powerpoint/2010/main" val="45754484"/>
              </p:ext>
            </p:extLst>
          </p:nvPr>
        </p:nvGraphicFramePr>
        <p:xfrm>
          <a:off x="1981200" y="1401638"/>
          <a:ext cx="4724400" cy="3090671"/>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9" name="Chart 8"/>
          <p:cNvGraphicFramePr>
            <a:graphicFrameLocks/>
          </p:cNvGraphicFramePr>
          <p:nvPr>
            <p:extLst>
              <p:ext uri="{D42A27DB-BD31-4B8C-83A1-F6EECF244321}">
                <p14:modId xmlns:p14="http://schemas.microsoft.com/office/powerpoint/2010/main" val="2043997423"/>
              </p:ext>
            </p:extLst>
          </p:nvPr>
        </p:nvGraphicFramePr>
        <p:xfrm>
          <a:off x="6858000" y="1401637"/>
          <a:ext cx="4873752" cy="3090672"/>
        </p:xfrm>
        <a:graphic>
          <a:graphicData uri="http://schemas.openxmlformats.org/drawingml/2006/chart">
            <c:chart xmlns:c="http://schemas.openxmlformats.org/drawingml/2006/chart" xmlns:r="http://schemas.openxmlformats.org/officeDocument/2006/relationships" r:id="rId7"/>
          </a:graphicData>
        </a:graphic>
      </p:graphicFrame>
      <p:sp>
        <p:nvSpPr>
          <p:cNvPr id="10" name="Rectangle 9"/>
          <p:cNvSpPr/>
          <p:nvPr/>
        </p:nvSpPr>
        <p:spPr>
          <a:xfrm>
            <a:off x="1981200" y="4648200"/>
            <a:ext cx="10045149" cy="523220"/>
          </a:xfrm>
          <a:prstGeom prst="rect">
            <a:avLst/>
          </a:prstGeom>
          <a:ln>
            <a:noFill/>
          </a:ln>
        </p:spPr>
        <p:txBody>
          <a:bodyPr wrap="square">
            <a:spAutoFit/>
          </a:bodyPr>
          <a:lstStyle/>
          <a:p>
            <a:pPr marL="285750" indent="-285750">
              <a:buFont typeface="Arial" panose="020B0604020202020204" pitchFamily="34" charset="0"/>
              <a:buChar char="•"/>
            </a:pPr>
            <a:r>
              <a:rPr lang="en-IN" sz="1400" dirty="0"/>
              <a:t>Hedging using derivatives results in lesser interest rate sensitivity</a:t>
            </a:r>
          </a:p>
          <a:p>
            <a:pPr marL="285750" indent="-285750">
              <a:buFont typeface="Arial" panose="020B0604020202020204" pitchFamily="34" charset="0"/>
              <a:buChar char="•"/>
            </a:pPr>
            <a:r>
              <a:rPr lang="en-IN" sz="1400" dirty="0"/>
              <a:t>Derivatives further helps in stabilising the profits</a:t>
            </a:r>
          </a:p>
        </p:txBody>
      </p:sp>
    </p:spTree>
    <p:extLst>
      <p:ext uri="{BB962C8B-B14F-4D97-AF65-F5344CB8AC3E}">
        <p14:creationId xmlns:p14="http://schemas.microsoft.com/office/powerpoint/2010/main" val="3170250308"/>
      </p:ext>
    </p:extLst>
  </p:cSld>
  <p:clrMapOvr>
    <a:masterClrMapping/>
  </p:clrMapOvr>
</p:sld>
</file>

<file path=ppt/theme/theme1.xml><?xml version="1.0" encoding="utf-8"?>
<a:theme xmlns:a="http://schemas.openxmlformats.org/drawingml/2006/main" name="LifeConvBirm02">
  <a:themeElements>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fontScheme name="LifeConvBirm02.ppt">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LifeConvBirm02.ppt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LifeConvBirm02.ppt 2">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LifeConvBirm02.ppt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LifeConvBirm02.ppt 5">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LifeConvBirm02.ppt 6">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1281</TotalTime>
  <Words>1084</Words>
  <Application>Microsoft Office PowerPoint</Application>
  <PresentationFormat>Widescreen</PresentationFormat>
  <Paragraphs>238</Paragraphs>
  <Slides>17</Slides>
  <Notes>16</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17</vt:i4>
      </vt:variant>
    </vt:vector>
  </HeadingPairs>
  <TitlesOfParts>
    <vt:vector size="26" baseType="lpstr">
      <vt:lpstr>Arial</vt:lpstr>
      <vt:lpstr>Arial Black</vt:lpstr>
      <vt:lpstr>Bahamas</vt:lpstr>
      <vt:lpstr>Calibri</vt:lpstr>
      <vt:lpstr>Garamond</vt:lpstr>
      <vt:lpstr>Times New Roman</vt:lpstr>
      <vt:lpstr>Verdana</vt:lpstr>
      <vt:lpstr>LifeConvBirm02</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Aparajita Mitra</dc:creator>
  <cp:lastModifiedBy>Prithesh Chaubey</cp:lastModifiedBy>
  <cp:revision>217</cp:revision>
  <cp:lastPrinted>2021-11-18T06:55:15Z</cp:lastPrinted>
  <dcterms:created xsi:type="dcterms:W3CDTF">2011-07-20T12:11:57Z</dcterms:created>
  <dcterms:modified xsi:type="dcterms:W3CDTF">2021-11-18T07:49:27Z</dcterms:modified>
</cp:coreProperties>
</file>