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86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2EFBB-0BCC-4A1D-9ED8-84B8867ABABE}" type="datetimeFigureOut">
              <a:rPr lang="en-IN" smtClean="0"/>
              <a:t>17-11-2021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IN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3F371-8F35-4F90-9E77-40C93ED625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621781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32B5A-112C-4AE6-875C-0ED6994DC26A}" type="datetimeFigureOut">
              <a:rPr lang="en-US" smtClean="0"/>
              <a:pPr/>
              <a:t>11/17/2021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3E7AC-6455-4A0F-B654-220C7D7B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644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28349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77094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20300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94613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436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11254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9DE1F-5E27-4B45-9D15-005F28CE43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21966-726A-4E9E-9E02-D49DCD2200A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6E245-2043-4183-82FC-0A7BD6A0EB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73AEE-D506-4373-89E6-5210E2A754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8" name="Group 10"/>
          <p:cNvGrpSpPr/>
          <p:nvPr userDrawn="1"/>
        </p:nvGrpSpPr>
        <p:grpSpPr>
          <a:xfrm>
            <a:off x="359371" y="228600"/>
            <a:ext cx="11832629" cy="1284827"/>
            <a:chOff x="269528" y="5496973"/>
            <a:chExt cx="8874472" cy="128482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528" y="5496973"/>
              <a:ext cx="1483072" cy="1284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 rot="10800000" flipV="1">
              <a:off x="1752600" y="5820488"/>
              <a:ext cx="73914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>
                  <a:ln>
                    <a:noFill/>
                  </a:ln>
                  <a:solidFill>
                    <a:srgbClr val="1F497D"/>
                  </a:solidFill>
                  <a:effectLst/>
                  <a:latin typeface="Bahamas" pitchFamily="34" charset="0"/>
                  <a:cs typeface="Times New Roman" pitchFamily="18" charset="0"/>
                </a:rPr>
                <a:t>Institute of Actuaries of India</a:t>
              </a:r>
              <a:endParaRPr kumimoji="0" 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ahamas" pitchFamily="34" charset="0"/>
                <a:cs typeface="Times New Roman" pitchFamily="18" charset="0"/>
              </a:endParaRPr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0" y="2743201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b="1" dirty="0">
                <a:latin typeface="Garamond" pitchFamily="18" charset="0"/>
                <a:ea typeface="Verdana" pitchFamily="34" charset="0"/>
                <a:cs typeface="Verdana" pitchFamily="34" charset="0"/>
              </a:rPr>
              <a:t>Title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37338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b="1" dirty="0">
                <a:latin typeface="Garamond" pitchFamily="18" charset="0"/>
                <a:ea typeface="Verdana" pitchFamily="34" charset="0"/>
                <a:cs typeface="Verdana" pitchFamily="34" charset="0"/>
              </a:rPr>
              <a:t>By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8FD5A-4369-451A-AE4B-9EB0FD82F6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9C963-6CA3-4910-ACAB-89103C589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118C919-524D-4AE6-802D-F6FBC61D86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72" r:id="rId7"/>
  </p:sldLayoutIdLst>
  <p:transition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3503068"/>
            <a:ext cx="1588491" cy="1600200"/>
          </a:xfrm>
          <a:prstGeom prst="rect">
            <a:avLst/>
          </a:prstGeom>
        </p:spPr>
      </p:pic>
      <p:sp>
        <p:nvSpPr>
          <p:cNvPr id="4" name="Rectangle 150"/>
          <p:cNvSpPr txBox="1">
            <a:spLocks noChangeArrowheads="1"/>
          </p:cNvSpPr>
          <p:nvPr/>
        </p:nvSpPr>
        <p:spPr>
          <a:xfrm>
            <a:off x="1774826" y="3810000"/>
            <a:ext cx="6988174" cy="6477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s-UY" altLang="en-US" sz="3600" b="1" kern="0" dirty="0">
                <a:solidFill>
                  <a:schemeClr val="tx1"/>
                </a:solidFill>
              </a:rPr>
              <a:t>Accounting for derivatives</a:t>
            </a:r>
          </a:p>
        </p:txBody>
      </p:sp>
      <p:sp>
        <p:nvSpPr>
          <p:cNvPr id="6" name="Rectangle 150"/>
          <p:cNvSpPr txBox="1">
            <a:spLocks noChangeArrowheads="1"/>
          </p:cNvSpPr>
          <p:nvPr/>
        </p:nvSpPr>
        <p:spPr>
          <a:xfrm>
            <a:off x="1774826" y="1333500"/>
            <a:ext cx="8207374" cy="6477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GB" sz="3600" b="1" dirty="0">
                <a:solidFill>
                  <a:schemeClr val="bg1"/>
                </a:solidFill>
              </a:rPr>
              <a:t>5</a:t>
            </a:r>
            <a:r>
              <a:rPr lang="en-GB" sz="3600" b="1" baseline="30000" dirty="0">
                <a:solidFill>
                  <a:schemeClr val="bg1"/>
                </a:solidFill>
              </a:rPr>
              <a:t>th</a:t>
            </a:r>
            <a:r>
              <a:rPr lang="en-GB" sz="3600" b="1" dirty="0">
                <a:solidFill>
                  <a:schemeClr val="bg1"/>
                </a:solidFill>
              </a:rPr>
              <a:t> Webinar on Risk Management</a:t>
            </a:r>
          </a:p>
          <a:p>
            <a:pPr algn="l"/>
            <a:r>
              <a:rPr lang="en-GB" sz="3600" b="1" dirty="0">
                <a:solidFill>
                  <a:schemeClr val="bg1"/>
                </a:solidFill>
              </a:rPr>
              <a:t>18</a:t>
            </a:r>
            <a:r>
              <a:rPr lang="en-GB" sz="3600" b="1" baseline="30000" dirty="0">
                <a:solidFill>
                  <a:schemeClr val="bg1"/>
                </a:solidFill>
              </a:rPr>
              <a:t>th</a:t>
            </a:r>
            <a:r>
              <a:rPr lang="en-GB" sz="3600" b="1" dirty="0">
                <a:solidFill>
                  <a:schemeClr val="bg1"/>
                </a:solidFill>
              </a:rPr>
              <a:t> November, 2021</a:t>
            </a:r>
            <a:endParaRPr lang="es-UY" altLang="en-US" sz="3600" b="1" kern="0" dirty="0">
              <a:solidFill>
                <a:schemeClr val="bg1"/>
              </a:solidFill>
            </a:endParaRPr>
          </a:p>
        </p:txBody>
      </p:sp>
      <p:sp>
        <p:nvSpPr>
          <p:cNvPr id="7" name="Rectangle 168">
            <a:extLst>
              <a:ext uri="{FF2B5EF4-FFF2-40B4-BE49-F238E27FC236}">
                <a16:creationId xmlns:a16="http://schemas.microsoft.com/office/drawing/2014/main" id="{5B493A55-F607-42FB-BF63-AAE3B5752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5229200"/>
            <a:ext cx="799288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defTabSz="914400"/>
            <a:endParaRPr lang="en-US" altLang="en-US" sz="1800" b="1" dirty="0">
              <a:solidFill>
                <a:srgbClr val="FFFFFF"/>
              </a:solidFill>
            </a:endParaRPr>
          </a:p>
          <a:p>
            <a:pPr algn="l" defTabSz="914400"/>
            <a:endParaRPr lang="en-US" altLang="en-US" sz="1800" b="1" dirty="0">
              <a:solidFill>
                <a:srgbClr val="FFFFFF"/>
              </a:solidFill>
            </a:endParaRPr>
          </a:p>
          <a:p>
            <a:pPr algn="l" defTabSz="914400"/>
            <a:endParaRPr lang="en-US" altLang="en-US" sz="1800" b="1" dirty="0">
              <a:solidFill>
                <a:srgbClr val="FFFFFF"/>
              </a:solidFill>
            </a:endParaRPr>
          </a:p>
          <a:p>
            <a:pPr algn="l" defTabSz="914400"/>
            <a:endParaRPr lang="en-US" altLang="en-US" sz="1800" b="1" dirty="0">
              <a:solidFill>
                <a:srgbClr val="FFFFFF"/>
              </a:solidFill>
            </a:endParaRPr>
          </a:p>
          <a:p>
            <a:pPr algn="l" defTabSz="914400"/>
            <a:r>
              <a:rPr lang="en-US" altLang="en-US" sz="1800" b="1" dirty="0">
                <a:solidFill>
                  <a:srgbClr val="FFFFFF"/>
                </a:solidFill>
              </a:rPr>
              <a:t>Muzammil Patel</a:t>
            </a:r>
          </a:p>
          <a:p>
            <a:pPr algn="l" defTabSz="914400"/>
            <a:r>
              <a:rPr lang="en-US" altLang="en-US" sz="1800" b="1" dirty="0">
                <a:solidFill>
                  <a:srgbClr val="FFFFFF"/>
                </a:solidFill>
              </a:rPr>
              <a:t>Managing Director, Acies</a:t>
            </a:r>
          </a:p>
          <a:p>
            <a:pPr algn="l" defTabSz="914400"/>
            <a:br>
              <a:rPr lang="en-US" altLang="en-US" sz="1800" b="1" dirty="0">
                <a:solidFill>
                  <a:srgbClr val="FFFFFF"/>
                </a:solidFill>
              </a:rPr>
            </a:br>
            <a:endParaRPr lang="en-US" altLang="en-US" sz="1800" b="1" dirty="0">
              <a:solidFill>
                <a:srgbClr val="FFFFFF"/>
              </a:solidFill>
            </a:endParaRPr>
          </a:p>
          <a:p>
            <a:pPr algn="l" defTabSz="914400"/>
            <a:br>
              <a:rPr lang="en-US" altLang="en-US" sz="1800" b="1" dirty="0">
                <a:solidFill>
                  <a:srgbClr val="FFFFFF"/>
                </a:solidFill>
              </a:rPr>
            </a:br>
            <a:endParaRPr lang="es-ES" altLang="en-US" sz="1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438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80246" y="463109"/>
            <a:ext cx="75057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>
                <a:solidFill>
                  <a:schemeClr val="tx1"/>
                </a:solidFill>
              </a:rPr>
              <a:t>Hedge accounting overview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6480DB8-DD9B-489C-839A-ECA777AA1CC1}"/>
              </a:ext>
            </a:extLst>
          </p:cNvPr>
          <p:cNvGrpSpPr/>
          <p:nvPr/>
        </p:nvGrpSpPr>
        <p:grpSpPr>
          <a:xfrm>
            <a:off x="2476208" y="1439309"/>
            <a:ext cx="8313776" cy="5061528"/>
            <a:chOff x="389685" y="1154545"/>
            <a:chExt cx="8313776" cy="506152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11530EC-50BF-424A-B23B-12FC33DD6565}"/>
                </a:ext>
              </a:extLst>
            </p:cNvPr>
            <p:cNvSpPr/>
            <p:nvPr/>
          </p:nvSpPr>
          <p:spPr bwMode="gray">
            <a:xfrm>
              <a:off x="389685" y="1154545"/>
              <a:ext cx="8313776" cy="5061528"/>
            </a:xfrm>
            <a:prstGeom prst="rect">
              <a:avLst/>
            </a:prstGeom>
            <a:noFill/>
            <a:ln w="9525" algn="ctr">
              <a:solidFill>
                <a:srgbClr val="B58D2B"/>
              </a:solidFill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Cylinder 7">
              <a:extLst>
                <a:ext uri="{FF2B5EF4-FFF2-40B4-BE49-F238E27FC236}">
                  <a16:creationId xmlns:a16="http://schemas.microsoft.com/office/drawing/2014/main" id="{38B89CCB-AABD-4981-A081-C6526CB6ACEA}"/>
                </a:ext>
              </a:extLst>
            </p:cNvPr>
            <p:cNvSpPr/>
            <p:nvPr/>
          </p:nvSpPr>
          <p:spPr bwMode="gray">
            <a:xfrm>
              <a:off x="1607128" y="2146268"/>
              <a:ext cx="1422399" cy="803564"/>
            </a:xfrm>
            <a:prstGeom prst="can">
              <a:avLst/>
            </a:prstGeom>
            <a:solidFill>
              <a:schemeClr val="tx1">
                <a:lumMod val="95000"/>
                <a:lumOff val="500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r>
                <a:rPr lang="en-IN" sz="10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Derivative financial asset/liability</a:t>
              </a:r>
            </a:p>
          </p:txBody>
        </p:sp>
        <p:sp>
          <p:nvSpPr>
            <p:cNvPr id="9" name="Cylinder 8">
              <a:extLst>
                <a:ext uri="{FF2B5EF4-FFF2-40B4-BE49-F238E27FC236}">
                  <a16:creationId xmlns:a16="http://schemas.microsoft.com/office/drawing/2014/main" id="{E7B2BE04-C105-494D-89DC-95183C648351}"/>
                </a:ext>
              </a:extLst>
            </p:cNvPr>
            <p:cNvSpPr/>
            <p:nvPr/>
          </p:nvSpPr>
          <p:spPr bwMode="gray">
            <a:xfrm>
              <a:off x="5994400" y="2146268"/>
              <a:ext cx="1422399" cy="803564"/>
            </a:xfrm>
            <a:prstGeom prst="can">
              <a:avLst/>
            </a:prstGeom>
            <a:solidFill>
              <a:schemeClr val="tx1">
                <a:lumMod val="95000"/>
                <a:lumOff val="500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r>
                <a:rPr lang="en-IN" sz="10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Underlying asset/liability</a:t>
              </a:r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0E9B46D2-7626-4CD6-A7E5-6755E43D79BD}"/>
                </a:ext>
              </a:extLst>
            </p:cNvPr>
            <p:cNvSpPr/>
            <p:nvPr/>
          </p:nvSpPr>
          <p:spPr bwMode="gray">
            <a:xfrm>
              <a:off x="3583708" y="2478777"/>
              <a:ext cx="1967346" cy="258618"/>
            </a:xfrm>
            <a:prstGeom prst="rightArrow">
              <a:avLst/>
            </a:prstGeom>
            <a:solidFill>
              <a:srgbClr val="B58D2B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BDEE19A-650E-4394-A376-3A59F699C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673" y="1924580"/>
              <a:ext cx="1955799" cy="6234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ja-JP" sz="1100" b="1" i="1" dirty="0">
                  <a:solidFill>
                    <a:srgbClr val="B58D2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Used to hedge against exposures to a risk </a:t>
              </a:r>
            </a:p>
          </p:txBody>
        </p:sp>
        <p:sp>
          <p:nvSpPr>
            <p:cNvPr id="12" name="Arrow: Pentagon 11">
              <a:extLst>
                <a:ext uri="{FF2B5EF4-FFF2-40B4-BE49-F238E27FC236}">
                  <a16:creationId xmlns:a16="http://schemas.microsoft.com/office/drawing/2014/main" id="{BEF6226C-6F58-4632-92C0-17D0DEA1C3F4}"/>
                </a:ext>
              </a:extLst>
            </p:cNvPr>
            <p:cNvSpPr/>
            <p:nvPr/>
          </p:nvSpPr>
          <p:spPr bwMode="gray">
            <a:xfrm rot="5400000">
              <a:off x="2019878" y="880341"/>
              <a:ext cx="596900" cy="1422400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 vert="vert270"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r>
                <a:rPr lang="en-IN" sz="1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Measured at FVTPL</a:t>
              </a:r>
            </a:p>
          </p:txBody>
        </p:sp>
        <p:sp>
          <p:nvSpPr>
            <p:cNvPr id="13" name="Arrow: Pentagon 12">
              <a:extLst>
                <a:ext uri="{FF2B5EF4-FFF2-40B4-BE49-F238E27FC236}">
                  <a16:creationId xmlns:a16="http://schemas.microsoft.com/office/drawing/2014/main" id="{34BD6AC6-4BDA-498D-8B01-B96E3A8C7248}"/>
                </a:ext>
              </a:extLst>
            </p:cNvPr>
            <p:cNvSpPr/>
            <p:nvPr/>
          </p:nvSpPr>
          <p:spPr bwMode="gray">
            <a:xfrm rot="5400000">
              <a:off x="6413501" y="873991"/>
              <a:ext cx="584200" cy="1422400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 vert="vert270"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r>
                <a:rPr lang="en-IN" sz="1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Measured at AC or FVOCI</a:t>
              </a:r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A6217379-3F37-45BC-93A3-D402AF4B4B4F}"/>
                </a:ext>
              </a:extLst>
            </p:cNvPr>
            <p:cNvSpPr/>
            <p:nvPr/>
          </p:nvSpPr>
          <p:spPr bwMode="gray">
            <a:xfrm rot="5400000">
              <a:off x="6489599" y="3173255"/>
              <a:ext cx="432000" cy="216000"/>
            </a:xfrm>
            <a:prstGeom prst="rightArrow">
              <a:avLst/>
            </a:prstGeom>
            <a:solidFill>
              <a:srgbClr val="B58D2B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IN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3EB7829-EAFE-4052-941C-51B66A7D1630}"/>
                </a:ext>
              </a:extLst>
            </p:cNvPr>
            <p:cNvGrpSpPr/>
            <p:nvPr/>
          </p:nvGrpSpPr>
          <p:grpSpPr>
            <a:xfrm>
              <a:off x="6009407" y="3595336"/>
              <a:ext cx="1844964" cy="623470"/>
              <a:chOff x="5915891" y="3927312"/>
              <a:chExt cx="1844964" cy="623470"/>
            </a:xfrm>
          </p:grpSpPr>
          <p:pic>
            <p:nvPicPr>
              <p:cNvPr id="25" name="Graphic 24" descr="Warning">
                <a:extLst>
                  <a:ext uri="{FF2B5EF4-FFF2-40B4-BE49-F238E27FC236}">
                    <a16:creationId xmlns:a16="http://schemas.microsoft.com/office/drawing/2014/main" id="{855AD1A7-656D-4ECE-A4C7-CDBA3F5AEB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15891" y="4001211"/>
                <a:ext cx="475672" cy="475672"/>
              </a:xfrm>
              <a:prstGeom prst="rect">
                <a:avLst/>
              </a:prstGeom>
            </p:spPr>
          </p:pic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7A42928-991E-48CD-BD95-074A72D25C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5891" y="3927312"/>
                <a:ext cx="1844964" cy="6234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ja-JP" sz="11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Accounting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ja-JP" sz="11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mismatch</a:t>
                </a:r>
              </a:p>
            </p:txBody>
          </p:sp>
        </p:grpSp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ADF628C1-3E3B-4296-A3ED-309764F9E263}"/>
                </a:ext>
              </a:extLst>
            </p:cNvPr>
            <p:cNvSpPr/>
            <p:nvPr/>
          </p:nvSpPr>
          <p:spPr bwMode="gray">
            <a:xfrm rot="10800000">
              <a:off x="3583708" y="3795117"/>
              <a:ext cx="1967346" cy="258618"/>
            </a:xfrm>
            <a:prstGeom prst="rightArrow">
              <a:avLst/>
            </a:prstGeom>
            <a:solidFill>
              <a:srgbClr val="B58D2B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688BF5B-DEC4-48D7-BE38-751C8065E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60" y="3557407"/>
              <a:ext cx="2658626" cy="6234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ja-JP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 account of different basis of accounting between the derivative financial asset/liability or underlying asset/liab, there arises volatility in income statement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C2A9FC6-519B-4F1E-8761-106C6B7D6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920" y="4989068"/>
              <a:ext cx="3650725" cy="6234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ja-JP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Hedge accounting deals with this accounting mismatch by adjusting the basis of accounting for the derivative financial asset/liability or underlying asset/liab (depending on the type of hedge), and therefore reduces income statement volatility</a:t>
              </a:r>
            </a:p>
          </p:txBody>
        </p:sp>
        <p:sp>
          <p:nvSpPr>
            <p:cNvPr id="19" name="Arrow: Right 18">
              <a:extLst>
                <a:ext uri="{FF2B5EF4-FFF2-40B4-BE49-F238E27FC236}">
                  <a16:creationId xmlns:a16="http://schemas.microsoft.com/office/drawing/2014/main" id="{4441D3A8-A9EC-4BF0-9C9A-B31F244919E1}"/>
                </a:ext>
              </a:extLst>
            </p:cNvPr>
            <p:cNvSpPr/>
            <p:nvPr/>
          </p:nvSpPr>
          <p:spPr bwMode="gray">
            <a:xfrm>
              <a:off x="1915390" y="5124032"/>
              <a:ext cx="1967346" cy="258618"/>
            </a:xfrm>
            <a:prstGeom prst="rightArrow">
              <a:avLst/>
            </a:prstGeom>
            <a:solidFill>
              <a:srgbClr val="B58D2B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D94CD44-EFAB-4B4F-B1BD-A9D5AA653A90}"/>
                </a:ext>
              </a:extLst>
            </p:cNvPr>
            <p:cNvSpPr/>
            <p:nvPr/>
          </p:nvSpPr>
          <p:spPr bwMode="gray">
            <a:xfrm>
              <a:off x="1915390" y="4511849"/>
              <a:ext cx="131619" cy="780174"/>
            </a:xfrm>
            <a:prstGeom prst="rect">
              <a:avLst/>
            </a:prstGeom>
            <a:solidFill>
              <a:srgbClr val="B58D2B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IN" sz="1600" b="1" dirty="0">
                <a:solidFill>
                  <a:schemeClr val="bg1"/>
                </a:solidFill>
              </a:endParaRPr>
            </a:p>
          </p:txBody>
        </p:sp>
        <p:pic>
          <p:nvPicPr>
            <p:cNvPr id="21" name="Graphic 20" descr="Playbook">
              <a:extLst>
                <a:ext uri="{FF2B5EF4-FFF2-40B4-BE49-F238E27FC236}">
                  <a16:creationId xmlns:a16="http://schemas.microsoft.com/office/drawing/2014/main" id="{703DCEC2-1C54-4627-BA46-047DF7BFF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015346" y="4850969"/>
              <a:ext cx="708891" cy="708891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50856A-AC8F-41E1-886E-4CEDECBAE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7243" y="2928027"/>
              <a:ext cx="1955799" cy="6234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ja-JP" sz="1100" b="1" i="1" dirty="0">
                  <a:solidFill>
                    <a:srgbClr val="B58D2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Leads to…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1EC772B-76D8-494D-8C14-74E88E9C2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1727" y="3396944"/>
              <a:ext cx="1955799" cy="6234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ja-JP" sz="1100" b="1" i="1" dirty="0">
                  <a:solidFill>
                    <a:srgbClr val="B58D2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1DF6D10-69E4-430A-9190-D041ED059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3760" y="4720600"/>
              <a:ext cx="1955799" cy="6234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ja-JP" sz="1100" b="1" i="1" dirty="0">
                  <a:solidFill>
                    <a:srgbClr val="B58D2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Therefore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0939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80246" y="463109"/>
            <a:ext cx="8283054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>
                <a:solidFill>
                  <a:schemeClr val="tx1"/>
                </a:solidFill>
              </a:rPr>
              <a:t>Life cycle of a FRA transaction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56A1BB8D-43C5-4DCF-9C16-D9ECE0AC8157}"/>
              </a:ext>
            </a:extLst>
          </p:cNvPr>
          <p:cNvSpPr/>
          <p:nvPr/>
        </p:nvSpPr>
        <p:spPr>
          <a:xfrm>
            <a:off x="2532982" y="2408255"/>
            <a:ext cx="3962400" cy="360000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300" b="1" kern="0" dirty="0">
                <a:solidFill>
                  <a:prstClr val="white"/>
                </a:solidFill>
                <a:latin typeface="Arial" panose="020B0604020202020204"/>
              </a:rPr>
              <a:t>Day 0 hedge schematics</a:t>
            </a:r>
          </a:p>
        </p:txBody>
      </p:sp>
      <p:graphicFrame>
        <p:nvGraphicFramePr>
          <p:cNvPr id="75" name="Table 74">
            <a:extLst>
              <a:ext uri="{FF2B5EF4-FFF2-40B4-BE49-F238E27FC236}">
                <a16:creationId xmlns:a16="http://schemas.microsoft.com/office/drawing/2014/main" id="{834851A0-1313-4E51-BD8A-D247803428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446211"/>
              </p:ext>
            </p:extLst>
          </p:nvPr>
        </p:nvGraphicFramePr>
        <p:xfrm>
          <a:off x="2532982" y="2907671"/>
          <a:ext cx="3962400" cy="2354967"/>
        </p:xfrm>
        <a:graphic>
          <a:graphicData uri="http://schemas.openxmlformats.org/drawingml/2006/table">
            <a:tbl>
              <a:tblPr/>
              <a:tblGrid>
                <a:gridCol w="2482824">
                  <a:extLst>
                    <a:ext uri="{9D8B030D-6E8A-4147-A177-3AD203B41FA5}">
                      <a16:colId xmlns:a16="http://schemas.microsoft.com/office/drawing/2014/main" val="4258879688"/>
                    </a:ext>
                  </a:extLst>
                </a:gridCol>
                <a:gridCol w="1479576">
                  <a:extLst>
                    <a:ext uri="{9D8B030D-6E8A-4147-A177-3AD203B41FA5}">
                      <a16:colId xmlns:a16="http://schemas.microsoft.com/office/drawing/2014/main" val="2945099266"/>
                    </a:ext>
                  </a:extLst>
                </a:gridCol>
              </a:tblGrid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Notional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INR 1184 crores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472852"/>
                  </a:ext>
                </a:extLst>
              </a:tr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Contracted settlement date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31-Dec-2024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364794"/>
                  </a:ext>
                </a:extLst>
              </a:tr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Contract rate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6.4534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5004971"/>
                  </a:ext>
                </a:extLst>
              </a:tr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Reference bond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7.88% GOI 2030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59335"/>
                  </a:ext>
                </a:extLst>
              </a:tr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Spot Yield (Trade date)</a:t>
                      </a:r>
                      <a:endParaRPr lang="en-I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6.0433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9388032"/>
                  </a:ext>
                </a:extLst>
              </a:tr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Trade date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13-July-2020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0580028"/>
                  </a:ext>
                </a:extLst>
              </a:tr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Funding Spread (bps)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566507"/>
                  </a:ext>
                </a:extLst>
              </a:tr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Maturity date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19-March-2030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8184919"/>
                  </a:ext>
                </a:extLst>
              </a:tr>
              <a:tr h="261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Coupon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7.88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451333"/>
                  </a:ext>
                </a:extLst>
              </a:tr>
            </a:tbl>
          </a:graphicData>
        </a:graphic>
      </p:graphicFrame>
      <p:sp>
        <p:nvSpPr>
          <p:cNvPr id="76" name="Teardrop 75">
            <a:extLst>
              <a:ext uri="{FF2B5EF4-FFF2-40B4-BE49-F238E27FC236}">
                <a16:creationId xmlns:a16="http://schemas.microsoft.com/office/drawing/2014/main" id="{810453DF-E416-4B92-8AB8-C1A8D8F22591}"/>
              </a:ext>
            </a:extLst>
          </p:cNvPr>
          <p:cNvSpPr/>
          <p:nvPr/>
        </p:nvSpPr>
        <p:spPr bwMode="gray">
          <a:xfrm>
            <a:off x="6872489" y="2890478"/>
            <a:ext cx="286327" cy="286327"/>
          </a:xfrm>
          <a:prstGeom prst="teardrop">
            <a:avLst/>
          </a:prstGeom>
          <a:solidFill>
            <a:srgbClr val="000000">
              <a:lumMod val="50000"/>
            </a:srgb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en-IN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8DE3C7D-4C3D-4856-9DB8-AAA228D08936}"/>
              </a:ext>
            </a:extLst>
          </p:cNvPr>
          <p:cNvSpPr txBox="1"/>
          <p:nvPr/>
        </p:nvSpPr>
        <p:spPr>
          <a:xfrm>
            <a:off x="7324584" y="2890478"/>
            <a:ext cx="3510305" cy="579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457200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SzPct val="100000"/>
            </a:pPr>
            <a:r>
              <a:rPr lang="en-IN" sz="1000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the critical terms match approach, the term of the hedged item and hedging instrument are not aligned due to the presence of </a:t>
            </a:r>
            <a:r>
              <a:rPr lang="en-IN" sz="1000" b="1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 bps </a:t>
            </a:r>
            <a:r>
              <a:rPr lang="en-IN" sz="1000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on hedged item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14F92A8A-1CF3-4BCE-9988-6A6457D6CEF0}"/>
              </a:ext>
            </a:extLst>
          </p:cNvPr>
          <p:cNvSpPr/>
          <p:nvPr/>
        </p:nvSpPr>
        <p:spPr>
          <a:xfrm>
            <a:off x="7313028" y="3587953"/>
            <a:ext cx="2521527" cy="397798"/>
          </a:xfrm>
          <a:prstGeom prst="roundRect">
            <a:avLst>
              <a:gd name="adj" fmla="val 8658"/>
            </a:avLst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</a:rPr>
              <a:t>Critical terms match</a:t>
            </a:r>
          </a:p>
        </p:txBody>
      </p:sp>
      <p:sp>
        <p:nvSpPr>
          <p:cNvPr id="79" name="Multiplication Sign 78">
            <a:extLst>
              <a:ext uri="{FF2B5EF4-FFF2-40B4-BE49-F238E27FC236}">
                <a16:creationId xmlns:a16="http://schemas.microsoft.com/office/drawing/2014/main" id="{25BFECEC-6603-47AC-A69D-29DD355AC446}"/>
              </a:ext>
            </a:extLst>
          </p:cNvPr>
          <p:cNvSpPr/>
          <p:nvPr/>
        </p:nvSpPr>
        <p:spPr bwMode="gray">
          <a:xfrm>
            <a:off x="10060847" y="3587953"/>
            <a:ext cx="392546" cy="397798"/>
          </a:xfrm>
          <a:prstGeom prst="mathMultiply">
            <a:avLst/>
          </a:prstGeom>
          <a:solidFill>
            <a:srgbClr val="F5F5F5">
              <a:lumMod val="60000"/>
              <a:lumOff val="40000"/>
            </a:srgbClr>
          </a:solidFill>
          <a:ln w="19050" algn="ctr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88900" tIns="88900" rIns="88900" bIns="889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 w="22225">
                <a:solidFill>
                  <a:srgbClr val="F5F5F5"/>
                </a:solidFill>
                <a:prstDash val="solid"/>
              </a:ln>
              <a:solidFill>
                <a:srgbClr val="F5F5F5">
                  <a:lumMod val="40000"/>
                  <a:lumOff val="6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80" name="Teardrop 79">
            <a:extLst>
              <a:ext uri="{FF2B5EF4-FFF2-40B4-BE49-F238E27FC236}">
                <a16:creationId xmlns:a16="http://schemas.microsoft.com/office/drawing/2014/main" id="{D30AFDA9-B5BE-4906-AB73-9B16B17FE6DE}"/>
              </a:ext>
            </a:extLst>
          </p:cNvPr>
          <p:cNvSpPr/>
          <p:nvPr/>
        </p:nvSpPr>
        <p:spPr bwMode="gray">
          <a:xfrm>
            <a:off x="6857330" y="4193548"/>
            <a:ext cx="286327" cy="286327"/>
          </a:xfrm>
          <a:prstGeom prst="teardrop">
            <a:avLst/>
          </a:prstGeom>
          <a:solidFill>
            <a:srgbClr val="000000">
              <a:lumMod val="50000"/>
            </a:srgb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en-IN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18854FF-7D52-487B-A616-57827C8B3B76}"/>
              </a:ext>
            </a:extLst>
          </p:cNvPr>
          <p:cNvSpPr txBox="1"/>
          <p:nvPr/>
        </p:nvSpPr>
        <p:spPr>
          <a:xfrm>
            <a:off x="7309425" y="4193548"/>
            <a:ext cx="3510305" cy="779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457200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SzPct val="100000"/>
            </a:pPr>
            <a:r>
              <a:rPr lang="en-IN" sz="1000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regression test due to the presence of </a:t>
            </a:r>
            <a:r>
              <a:rPr lang="en-IN" sz="1000" b="1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 bps </a:t>
            </a:r>
            <a:r>
              <a:rPr lang="en-IN" sz="1000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leads to calculation of a goal-seeked </a:t>
            </a:r>
            <a:r>
              <a:rPr lang="en-IN" sz="1000" b="1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hedged rate</a:t>
            </a:r>
            <a:r>
              <a:rPr lang="en-IN" sz="1000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equate NPV of hedged item to zero. This rate leads to failure of regression metrics i.e. p-value, adjusted r</a:t>
            </a:r>
            <a:r>
              <a:rPr lang="en-IN" sz="1000" baseline="30000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IN" sz="1000" dirty="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slope</a:t>
            </a:r>
            <a:endParaRPr lang="en-IN" sz="1000" b="1" dirty="0">
              <a:solidFill>
                <a:srgbClr val="3131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8EDDCEC0-1B95-4630-8C30-61045496D0AD}"/>
              </a:ext>
            </a:extLst>
          </p:cNvPr>
          <p:cNvSpPr/>
          <p:nvPr/>
        </p:nvSpPr>
        <p:spPr>
          <a:xfrm>
            <a:off x="7309425" y="5057835"/>
            <a:ext cx="2521527" cy="397798"/>
          </a:xfrm>
          <a:prstGeom prst="roundRect">
            <a:avLst>
              <a:gd name="adj" fmla="val 8658"/>
            </a:avLst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</a:rPr>
              <a:t>Regression test</a:t>
            </a:r>
          </a:p>
        </p:txBody>
      </p:sp>
      <p:sp>
        <p:nvSpPr>
          <p:cNvPr id="83" name="Multiplication Sign 82">
            <a:extLst>
              <a:ext uri="{FF2B5EF4-FFF2-40B4-BE49-F238E27FC236}">
                <a16:creationId xmlns:a16="http://schemas.microsoft.com/office/drawing/2014/main" id="{59AC190A-2BFE-4E96-9314-554571C6F8C4}"/>
              </a:ext>
            </a:extLst>
          </p:cNvPr>
          <p:cNvSpPr/>
          <p:nvPr/>
        </p:nvSpPr>
        <p:spPr bwMode="gray">
          <a:xfrm>
            <a:off x="10057244" y="5058035"/>
            <a:ext cx="392546" cy="397798"/>
          </a:xfrm>
          <a:prstGeom prst="mathMultiply">
            <a:avLst/>
          </a:prstGeom>
          <a:solidFill>
            <a:srgbClr val="F5F5F5">
              <a:lumMod val="60000"/>
              <a:lumOff val="40000"/>
            </a:srgbClr>
          </a:solidFill>
          <a:ln w="19050" algn="ctr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88900" tIns="88900" rIns="88900" bIns="889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 w="22225">
                <a:solidFill>
                  <a:srgbClr val="F5F5F5"/>
                </a:solidFill>
                <a:prstDash val="solid"/>
              </a:ln>
              <a:solidFill>
                <a:srgbClr val="F5F5F5">
                  <a:lumMod val="40000"/>
                  <a:lumOff val="6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E3F51E-8A2B-4DE3-ACB1-FB0C7D56D626}"/>
              </a:ext>
            </a:extLst>
          </p:cNvPr>
          <p:cNvGrpSpPr/>
          <p:nvPr/>
        </p:nvGrpSpPr>
        <p:grpSpPr>
          <a:xfrm>
            <a:off x="2544732" y="1425432"/>
            <a:ext cx="8298617" cy="822112"/>
            <a:chOff x="413304" y="1080580"/>
            <a:chExt cx="8298617" cy="822112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34E2550-0771-4798-ABE8-F7BB80E124FB}"/>
                </a:ext>
              </a:extLst>
            </p:cNvPr>
            <p:cNvGrpSpPr/>
            <p:nvPr/>
          </p:nvGrpSpPr>
          <p:grpSpPr>
            <a:xfrm>
              <a:off x="413304" y="1080580"/>
              <a:ext cx="1697695" cy="822112"/>
              <a:chOff x="389685" y="1092180"/>
              <a:chExt cx="8313776" cy="639097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94CF8B3A-08D6-481B-865C-C8422DD72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00" name="Rectangle 20">
                <a:extLst>
                  <a:ext uri="{FF2B5EF4-FFF2-40B4-BE49-F238E27FC236}">
                    <a16:creationId xmlns:a16="http://schemas.microsoft.com/office/drawing/2014/main" id="{1EDF969B-107E-4A01-A874-C7EE60FF0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Day 0</a:t>
                </a: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622871BE-BC51-4855-9C92-BDE55E3A1013}"/>
                </a:ext>
              </a:extLst>
            </p:cNvPr>
            <p:cNvGrpSpPr/>
            <p:nvPr/>
          </p:nvGrpSpPr>
          <p:grpSpPr>
            <a:xfrm>
              <a:off x="2610054" y="1080580"/>
              <a:ext cx="1697695" cy="822112"/>
              <a:chOff x="389685" y="1092180"/>
              <a:chExt cx="8313776" cy="639097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7AB24683-0DFB-46A5-B75C-395E1FDD92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98" name="Rectangle 20">
                <a:extLst>
                  <a:ext uri="{FF2B5EF4-FFF2-40B4-BE49-F238E27FC236}">
                    <a16:creationId xmlns:a16="http://schemas.microsoft.com/office/drawing/2014/main" id="{AF6EF382-68B5-4ADF-A558-30C09C841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Designation, HET, valuation</a:t>
                </a: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738B9ED-B6B9-4606-A32C-DC1D08BB7E10}"/>
                </a:ext>
              </a:extLst>
            </p:cNvPr>
            <p:cNvGrpSpPr/>
            <p:nvPr/>
          </p:nvGrpSpPr>
          <p:grpSpPr>
            <a:xfrm>
              <a:off x="4806803" y="1080580"/>
              <a:ext cx="1697695" cy="822112"/>
              <a:chOff x="389685" y="1092180"/>
              <a:chExt cx="8313776" cy="639097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40BAF8CA-98B4-4C88-AAB5-C1332828A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96" name="Rectangle 20">
                <a:extLst>
                  <a:ext uri="{FF2B5EF4-FFF2-40B4-BE49-F238E27FC236}">
                    <a16:creationId xmlns:a16="http://schemas.microsoft.com/office/drawing/2014/main" id="{DF95AF4D-7032-4C55-BA81-B3129606F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Deal settlement</a:t>
                </a:r>
              </a:p>
            </p:txBody>
          </p:sp>
        </p:grpSp>
        <p:sp>
          <p:nvSpPr>
            <p:cNvPr id="88" name="Arrow: Right 87">
              <a:extLst>
                <a:ext uri="{FF2B5EF4-FFF2-40B4-BE49-F238E27FC236}">
                  <a16:creationId xmlns:a16="http://schemas.microsoft.com/office/drawing/2014/main" id="{93257CBA-C061-4CB3-B47C-AE53174579E4}"/>
                </a:ext>
              </a:extLst>
            </p:cNvPr>
            <p:cNvSpPr/>
            <p:nvPr/>
          </p:nvSpPr>
          <p:spPr bwMode="gray">
            <a:xfrm>
              <a:off x="2132344" y="1395614"/>
              <a:ext cx="456367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Arrow: Right 88">
              <a:extLst>
                <a:ext uri="{FF2B5EF4-FFF2-40B4-BE49-F238E27FC236}">
                  <a16:creationId xmlns:a16="http://schemas.microsoft.com/office/drawing/2014/main" id="{54887CB2-3FB2-4D95-9324-47554CE7FA4F}"/>
                </a:ext>
              </a:extLst>
            </p:cNvPr>
            <p:cNvSpPr/>
            <p:nvPr/>
          </p:nvSpPr>
          <p:spPr bwMode="gray">
            <a:xfrm>
              <a:off x="4329093" y="1395614"/>
              <a:ext cx="456367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EF9A0F8C-C31F-4519-81E4-12831AFAA3B7}"/>
                </a:ext>
              </a:extLst>
            </p:cNvPr>
            <p:cNvGrpSpPr/>
            <p:nvPr/>
          </p:nvGrpSpPr>
          <p:grpSpPr>
            <a:xfrm>
              <a:off x="7003555" y="1080580"/>
              <a:ext cx="1697695" cy="822112"/>
              <a:chOff x="389685" y="1092180"/>
              <a:chExt cx="8313776" cy="639097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594460D6-8204-42BB-972E-D28C1B67AF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94" name="Rectangle 20">
                <a:extLst>
                  <a:ext uri="{FF2B5EF4-FFF2-40B4-BE49-F238E27FC236}">
                    <a16:creationId xmlns:a16="http://schemas.microsoft.com/office/drawing/2014/main" id="{28FE6F91-6634-4BE1-8611-A139C39BAD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Post settlement</a:t>
                </a:r>
              </a:p>
            </p:txBody>
          </p:sp>
        </p:grpSp>
        <p:sp>
          <p:nvSpPr>
            <p:cNvPr id="91" name="Arrow: Right 90">
              <a:extLst>
                <a:ext uri="{FF2B5EF4-FFF2-40B4-BE49-F238E27FC236}">
                  <a16:creationId xmlns:a16="http://schemas.microsoft.com/office/drawing/2014/main" id="{6BA23E77-6C16-483E-92FB-2FA6845737C1}"/>
                </a:ext>
              </a:extLst>
            </p:cNvPr>
            <p:cNvSpPr/>
            <p:nvPr/>
          </p:nvSpPr>
          <p:spPr bwMode="gray">
            <a:xfrm>
              <a:off x="6525843" y="1383233"/>
              <a:ext cx="456367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AB477A03-75BE-4E75-890C-C7222EAD666E}"/>
                </a:ext>
              </a:extLst>
            </p:cNvPr>
            <p:cNvSpPr/>
            <p:nvPr/>
          </p:nvSpPr>
          <p:spPr bwMode="gray">
            <a:xfrm>
              <a:off x="2368620" y="1080580"/>
              <a:ext cx="6343301" cy="822112"/>
            </a:xfrm>
            <a:prstGeom prst="rect">
              <a:avLst/>
            </a:prstGeom>
            <a:solidFill>
              <a:srgbClr val="000000">
                <a:lumMod val="40000"/>
                <a:lumOff val="60000"/>
                <a:alpha val="84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7B8BB1C6-28A0-4A79-83E7-8B38DA6FE211}"/>
              </a:ext>
            </a:extLst>
          </p:cNvPr>
          <p:cNvSpPr/>
          <p:nvPr/>
        </p:nvSpPr>
        <p:spPr>
          <a:xfrm>
            <a:off x="2598979" y="5926735"/>
            <a:ext cx="1268311" cy="311943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1200" b="1" kern="0" dirty="0">
                <a:solidFill>
                  <a:prstClr val="white"/>
                </a:solidFill>
                <a:latin typeface="Arial" panose="020B0604020202020204"/>
              </a:rPr>
              <a:t>Day 0 PL</a:t>
            </a:r>
          </a:p>
        </p:txBody>
      </p:sp>
      <p:sp>
        <p:nvSpPr>
          <p:cNvPr id="102" name="Arrow: Up 101">
            <a:extLst>
              <a:ext uri="{FF2B5EF4-FFF2-40B4-BE49-F238E27FC236}">
                <a16:creationId xmlns:a16="http://schemas.microsoft.com/office/drawing/2014/main" id="{41A6DBC2-893C-4672-B184-4EC8B39F1577}"/>
              </a:ext>
            </a:extLst>
          </p:cNvPr>
          <p:cNvSpPr/>
          <p:nvPr/>
        </p:nvSpPr>
        <p:spPr>
          <a:xfrm rot="5400000">
            <a:off x="4115790" y="5841792"/>
            <a:ext cx="310243" cy="458272"/>
          </a:xfrm>
          <a:prstGeom prst="upArrow">
            <a:avLst/>
          </a:prstGeom>
          <a:solidFill>
            <a:srgbClr val="000000">
              <a:lumMod val="60000"/>
              <a:lumOff val="40000"/>
            </a:srgbClr>
          </a:solidFill>
          <a:ln w="19050" cap="flat" cmpd="sng" algn="ctr">
            <a:solidFill>
              <a:srgbClr val="000000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4F6B5767-ADEF-4B30-B2B8-DE8C2A6CA5B2}"/>
              </a:ext>
            </a:extLst>
          </p:cNvPr>
          <p:cNvSpPr/>
          <p:nvPr/>
        </p:nvSpPr>
        <p:spPr bwMode="gray">
          <a:xfrm>
            <a:off x="4777602" y="5688905"/>
            <a:ext cx="1632857" cy="787601"/>
          </a:xfrm>
          <a:prstGeom prst="roundRect">
            <a:avLst/>
          </a:prstGeom>
          <a:noFill/>
          <a:ln w="28575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I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INR 9.45 Crore </a:t>
            </a:r>
            <a:r>
              <a:rPr kumimoji="0" lang="en-IN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Mark to market loss on day 0</a:t>
            </a:r>
          </a:p>
        </p:txBody>
      </p:sp>
      <p:sp>
        <p:nvSpPr>
          <p:cNvPr id="104" name="Arrow: Up 103">
            <a:extLst>
              <a:ext uri="{FF2B5EF4-FFF2-40B4-BE49-F238E27FC236}">
                <a16:creationId xmlns:a16="http://schemas.microsoft.com/office/drawing/2014/main" id="{00F1402B-90F0-4272-A3E2-A9729AE55256}"/>
              </a:ext>
            </a:extLst>
          </p:cNvPr>
          <p:cNvSpPr/>
          <p:nvPr/>
        </p:nvSpPr>
        <p:spPr>
          <a:xfrm rot="5400000">
            <a:off x="6696215" y="5832258"/>
            <a:ext cx="310243" cy="458272"/>
          </a:xfrm>
          <a:prstGeom prst="upArrow">
            <a:avLst/>
          </a:prstGeom>
          <a:solidFill>
            <a:srgbClr val="000000">
              <a:lumMod val="60000"/>
              <a:lumOff val="40000"/>
            </a:srgbClr>
          </a:solidFill>
          <a:ln w="19050" cap="flat" cmpd="sng" algn="ctr">
            <a:solidFill>
              <a:srgbClr val="000000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2F2FDB9F-137A-49F9-9221-74F60EE41968}"/>
              </a:ext>
            </a:extLst>
          </p:cNvPr>
          <p:cNvSpPr/>
          <p:nvPr/>
        </p:nvSpPr>
        <p:spPr>
          <a:xfrm>
            <a:off x="7143657" y="5757848"/>
            <a:ext cx="1062903" cy="598766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1200" b="1" kern="0" dirty="0">
                <a:solidFill>
                  <a:prstClr val="white"/>
                </a:solidFill>
                <a:latin typeface="Arial" panose="020B0604020202020204"/>
              </a:rPr>
              <a:t>Accounted in P&amp;L account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FBBD406-74A2-4614-8D4C-13D690694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030412"/>
              </p:ext>
            </p:extLst>
          </p:nvPr>
        </p:nvGraphicFramePr>
        <p:xfrm>
          <a:off x="8269744" y="5757848"/>
          <a:ext cx="2521527" cy="598766"/>
        </p:xfrm>
        <a:graphic>
          <a:graphicData uri="http://schemas.openxmlformats.org/drawingml/2006/table">
            <a:tbl>
              <a:tblPr/>
              <a:tblGrid>
                <a:gridCol w="1242198">
                  <a:extLst>
                    <a:ext uri="{9D8B030D-6E8A-4147-A177-3AD203B41FA5}">
                      <a16:colId xmlns:a16="http://schemas.microsoft.com/office/drawing/2014/main" val="925535168"/>
                    </a:ext>
                  </a:extLst>
                </a:gridCol>
                <a:gridCol w="961053">
                  <a:extLst>
                    <a:ext uri="{9D8B030D-6E8A-4147-A177-3AD203B41FA5}">
                      <a16:colId xmlns:a16="http://schemas.microsoft.com/office/drawing/2014/main" val="651906811"/>
                    </a:ext>
                  </a:extLst>
                </a:gridCol>
                <a:gridCol w="318276">
                  <a:extLst>
                    <a:ext uri="{9D8B030D-6E8A-4147-A177-3AD203B41FA5}">
                      <a16:colId xmlns:a16="http://schemas.microsoft.com/office/drawing/2014/main" val="3027435623"/>
                    </a:ext>
                  </a:extLst>
                </a:gridCol>
              </a:tblGrid>
              <a:tr h="2993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Derivative - FRA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solidFill>
                        <a:srgbClr val="00000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9.45 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269270"/>
                  </a:ext>
                </a:extLst>
              </a:tr>
              <a:tr h="2993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Profit or loss</a:t>
                      </a:r>
                    </a:p>
                  </a:txBody>
                  <a:tcPr marL="7620" marR="7620" marT="7620" marB="0" anchor="ctr">
                    <a:lnL w="12700" cmpd="sng">
                      <a:solidFill>
                        <a:srgbClr val="00000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9.45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80676"/>
                  </a:ext>
                </a:extLst>
              </a:tr>
            </a:tbl>
          </a:graphicData>
        </a:graphic>
      </p:graphicFrame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36E68ED2-F359-4285-A47E-5C02EF0F0E4E}"/>
              </a:ext>
            </a:extLst>
          </p:cNvPr>
          <p:cNvSpPr/>
          <p:nvPr/>
        </p:nvSpPr>
        <p:spPr>
          <a:xfrm>
            <a:off x="6890657" y="2408255"/>
            <a:ext cx="3962400" cy="360000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300" b="1" kern="0" dirty="0">
                <a:solidFill>
                  <a:prstClr val="white"/>
                </a:solidFill>
                <a:latin typeface="Arial" panose="020B0604020202020204"/>
              </a:rPr>
              <a:t>Reason for HET failure on Day 0</a:t>
            </a:r>
          </a:p>
        </p:txBody>
      </p:sp>
    </p:spTree>
    <p:extLst>
      <p:ext uri="{BB962C8B-B14F-4D97-AF65-F5344CB8AC3E}">
        <p14:creationId xmlns:p14="http://schemas.microsoft.com/office/powerpoint/2010/main" val="3405211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80246" y="463109"/>
            <a:ext cx="8283054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Life cycle of a FRA transaction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FDE15D79-D487-4561-8824-242E67E3D00A}"/>
              </a:ext>
            </a:extLst>
          </p:cNvPr>
          <p:cNvSpPr/>
          <p:nvPr/>
        </p:nvSpPr>
        <p:spPr>
          <a:xfrm>
            <a:off x="2362200" y="2362153"/>
            <a:ext cx="5754649" cy="360000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300" b="1" kern="0" dirty="0">
                <a:solidFill>
                  <a:prstClr val="white"/>
                </a:solidFill>
                <a:latin typeface="Arial" panose="020B0604020202020204"/>
              </a:rPr>
              <a:t>Execution of FRA on each reporting date </a:t>
            </a:r>
            <a:r>
              <a:rPr lang="en-IN" sz="800" b="1" kern="0" dirty="0">
                <a:solidFill>
                  <a:prstClr val="white"/>
                </a:solidFill>
                <a:latin typeface="Arial" panose="020B0604020202020204"/>
              </a:rPr>
              <a:t>(September 30, 2020)</a:t>
            </a:r>
            <a:endParaRPr lang="en-IN" sz="1300" b="1" kern="0" dirty="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AA9C6483-A81D-41B9-BF0C-6031266D88B0}"/>
              </a:ext>
            </a:extLst>
          </p:cNvPr>
          <p:cNvSpPr/>
          <p:nvPr/>
        </p:nvSpPr>
        <p:spPr>
          <a:xfrm>
            <a:off x="8202826" y="2362153"/>
            <a:ext cx="2469741" cy="360000"/>
          </a:xfrm>
          <a:prstGeom prst="roundRect">
            <a:avLst>
              <a:gd name="adj" fmla="val 8658"/>
            </a:avLst>
          </a:prstGeom>
          <a:solidFill>
            <a:sysClr val="windowText" lastClr="000000"/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</a:rPr>
              <a:t>Results </a:t>
            </a:r>
            <a:r>
              <a:rPr kumimoji="0" lang="en-IN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</a:rPr>
              <a:t>(September 30, 2020)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D566963-9956-4592-B230-35249478D0A6}"/>
              </a:ext>
            </a:extLst>
          </p:cNvPr>
          <p:cNvSpPr/>
          <p:nvPr/>
        </p:nvSpPr>
        <p:spPr>
          <a:xfrm>
            <a:off x="8556209" y="2965188"/>
            <a:ext cx="19769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MTM loss – </a:t>
            </a:r>
          </a:p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INR 2.26 crore</a:t>
            </a:r>
          </a:p>
          <a:p>
            <a:pPr defTabSz="457200"/>
            <a:endParaRPr lang="en-IN" sz="1200" b="1" i="1" kern="0" dirty="0">
              <a:solidFill>
                <a:srgbClr val="000000">
                  <a:lumMod val="75000"/>
                </a:srgbClr>
              </a:solidFill>
              <a:latin typeface="Arial" panose="020B0604020202020204"/>
            </a:endParaRPr>
          </a:p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Change in MTM-</a:t>
            </a:r>
          </a:p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Gain of INR 7.19 crore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E84B701C-B39B-49F4-AB60-FA516E2D084A}"/>
              </a:ext>
            </a:extLst>
          </p:cNvPr>
          <p:cNvSpPr/>
          <p:nvPr/>
        </p:nvSpPr>
        <p:spPr>
          <a:xfrm>
            <a:off x="8556209" y="4367974"/>
            <a:ext cx="18758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HET results – Effective</a:t>
            </a:r>
          </a:p>
          <a:p>
            <a:pPr defTabSz="457200"/>
            <a:endParaRPr lang="en-IN" sz="1200" b="1" i="1" kern="0" dirty="0">
              <a:solidFill>
                <a:srgbClr val="000000">
                  <a:lumMod val="75000"/>
                </a:srgbClr>
              </a:solidFill>
              <a:latin typeface="Arial" panose="020B0604020202020204"/>
            </a:endParaRPr>
          </a:p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Offset ratio – (102.99%)</a:t>
            </a:r>
          </a:p>
        </p:txBody>
      </p:sp>
      <p:graphicFrame>
        <p:nvGraphicFramePr>
          <p:cNvPr id="113" name="Table 112">
            <a:extLst>
              <a:ext uri="{FF2B5EF4-FFF2-40B4-BE49-F238E27FC236}">
                <a16:creationId xmlns:a16="http://schemas.microsoft.com/office/drawing/2014/main" id="{6FB79D22-673D-4053-82D1-71978FF3F5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85118"/>
              </p:ext>
            </p:extLst>
          </p:nvPr>
        </p:nvGraphicFramePr>
        <p:xfrm>
          <a:off x="8324147" y="5645558"/>
          <a:ext cx="2339957" cy="722925"/>
        </p:xfrm>
        <a:graphic>
          <a:graphicData uri="http://schemas.openxmlformats.org/drawingml/2006/table">
            <a:tbl>
              <a:tblPr/>
              <a:tblGrid>
                <a:gridCol w="1194293">
                  <a:extLst>
                    <a:ext uri="{9D8B030D-6E8A-4147-A177-3AD203B41FA5}">
                      <a16:colId xmlns:a16="http://schemas.microsoft.com/office/drawing/2014/main" val="925535168"/>
                    </a:ext>
                  </a:extLst>
                </a:gridCol>
                <a:gridCol w="726935">
                  <a:extLst>
                    <a:ext uri="{9D8B030D-6E8A-4147-A177-3AD203B41FA5}">
                      <a16:colId xmlns:a16="http://schemas.microsoft.com/office/drawing/2014/main" val="651906811"/>
                    </a:ext>
                  </a:extLst>
                </a:gridCol>
                <a:gridCol w="418729">
                  <a:extLst>
                    <a:ext uri="{9D8B030D-6E8A-4147-A177-3AD203B41FA5}">
                      <a16:colId xmlns:a16="http://schemas.microsoft.com/office/drawing/2014/main" val="3027435623"/>
                    </a:ext>
                  </a:extLst>
                </a:gridCol>
              </a:tblGrid>
              <a:tr h="2409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Derivative - FRA</a:t>
                      </a:r>
                    </a:p>
                  </a:txBody>
                  <a:tcPr marL="7620" marR="7620" marT="7620" marB="0" anchor="ctr">
                    <a:lnL w="12700" cmpd="sng">
                      <a:solidFill>
                        <a:srgbClr val="00000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kern="0" dirty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7.19</a:t>
                      </a:r>
                      <a:endParaRPr lang="en-IN" sz="12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269270"/>
                  </a:ext>
                </a:extLst>
              </a:tr>
              <a:tr h="2409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OCI</a:t>
                      </a:r>
                    </a:p>
                  </a:txBody>
                  <a:tcPr marL="7620" marR="7620" marT="7620" marB="0" anchor="ctr">
                    <a:lnL w="12700" cmpd="sng">
                      <a:solidFill>
                        <a:srgbClr val="00000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US" sz="1200" b="1" i="1" u="none" strike="noStrike" kern="0" dirty="0">
                          <a:solidFill>
                            <a:schemeClr val="tx1"/>
                          </a:solidFill>
                          <a:effectLst/>
                          <a:latin typeface="Arial" panose="020B0604020202020204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IN" sz="1200" b="1" i="1" u="none" strike="noStrike" kern="0" dirty="0">
                          <a:solidFill>
                            <a:schemeClr val="tx1"/>
                          </a:solidFill>
                          <a:effectLst/>
                          <a:latin typeface="Arial" panose="020B0604020202020204"/>
                          <a:cs typeface="Arial" panose="020B0604020202020204" pitchFamily="34" charset="0"/>
                        </a:rPr>
                        <a:t>.98</a:t>
                      </a:r>
                      <a:endParaRPr lang="en-IN" sz="12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157108"/>
                  </a:ext>
                </a:extLst>
              </a:tr>
              <a:tr h="2409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Profit or loss</a:t>
                      </a:r>
                    </a:p>
                  </a:txBody>
                  <a:tcPr marL="7620" marR="7620" marT="7620" marB="0" anchor="ctr">
                    <a:lnL w="12700" cmpd="sng">
                      <a:solidFill>
                        <a:srgbClr val="00000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80676"/>
                  </a:ext>
                </a:extLst>
              </a:tr>
            </a:tbl>
          </a:graphicData>
        </a:graphic>
      </p:graphicFrame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062F78C-A4EE-4BDA-A856-203E480C32E6}"/>
              </a:ext>
            </a:extLst>
          </p:cNvPr>
          <p:cNvGrpSpPr/>
          <p:nvPr/>
        </p:nvGrpSpPr>
        <p:grpSpPr>
          <a:xfrm>
            <a:off x="2362200" y="2882864"/>
            <a:ext cx="5754649" cy="3738971"/>
            <a:chOff x="488394" y="3469825"/>
            <a:chExt cx="5667809" cy="2627106"/>
          </a:xfrm>
        </p:grpSpPr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9D2AA90D-5C97-402E-9577-AEA237A7AE27}"/>
                </a:ext>
              </a:extLst>
            </p:cNvPr>
            <p:cNvSpPr/>
            <p:nvPr/>
          </p:nvSpPr>
          <p:spPr>
            <a:xfrm>
              <a:off x="488395" y="3469825"/>
              <a:ext cx="1894359" cy="818567"/>
            </a:xfrm>
            <a:prstGeom prst="roundRect">
              <a:avLst>
                <a:gd name="adj" fmla="val 8658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rgbClr val="494947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Valuation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(Assuming yield decreases by 15 bps)</a:t>
              </a:r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03D20728-9084-4A1F-A9C2-DEF467AC2A44}"/>
                </a:ext>
              </a:extLst>
            </p:cNvPr>
            <p:cNvSpPr/>
            <p:nvPr/>
          </p:nvSpPr>
          <p:spPr>
            <a:xfrm>
              <a:off x="488395" y="4362743"/>
              <a:ext cx="1894359" cy="818567"/>
            </a:xfrm>
            <a:prstGeom prst="roundRect">
              <a:avLst>
                <a:gd name="adj" fmla="val 8658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rgbClr val="494947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Hedge effectiveness testing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(Assuming offset at 102.99%)</a:t>
              </a:r>
            </a:p>
          </p:txBody>
        </p:sp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046BF1C0-E6A7-4D1C-B80E-48607A4D3DBE}"/>
                </a:ext>
              </a:extLst>
            </p:cNvPr>
            <p:cNvSpPr/>
            <p:nvPr/>
          </p:nvSpPr>
          <p:spPr>
            <a:xfrm>
              <a:off x="488394" y="5255662"/>
              <a:ext cx="1894359" cy="818567"/>
            </a:xfrm>
            <a:prstGeom prst="roundRect">
              <a:avLst>
                <a:gd name="adj" fmla="val 8658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rgbClr val="494947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Accounting</a:t>
              </a:r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43764CDB-752E-4BC3-96AB-8D9141CBA9D0}"/>
                </a:ext>
              </a:extLst>
            </p:cNvPr>
            <p:cNvSpPr/>
            <p:nvPr/>
          </p:nvSpPr>
          <p:spPr>
            <a:xfrm>
              <a:off x="2525825" y="3476288"/>
              <a:ext cx="3630378" cy="816395"/>
            </a:xfrm>
            <a:prstGeom prst="roundRect">
              <a:avLst>
                <a:gd name="adj" fmla="val 8658"/>
              </a:avLst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On each reporting date, valuation of the FRA contract needs to performed to 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pass accounting entries </a:t>
              </a: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and 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perform hedge effectiveness testing.  </a:t>
              </a: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Based on the valuation 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margin is exchanged with counterparty.</a:t>
              </a:r>
            </a:p>
          </p:txBody>
        </p:sp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ED1F5E67-B718-4EA2-9B6A-72630CBB4414}"/>
                </a:ext>
              </a:extLst>
            </p:cNvPr>
            <p:cNvSpPr/>
            <p:nvPr/>
          </p:nvSpPr>
          <p:spPr>
            <a:xfrm>
              <a:off x="2525825" y="4387557"/>
              <a:ext cx="3630378" cy="816395"/>
            </a:xfrm>
            <a:prstGeom prst="roundRect">
              <a:avLst>
                <a:gd name="adj" fmla="val 8658"/>
              </a:avLst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Prospective </a:t>
              </a: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and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 retrospective hedge effectiveness testing </a:t>
              </a: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to be performed using 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regression method </a:t>
              </a: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to check the effectiveness and 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offset ratio </a:t>
              </a: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is computed to check the 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ineffective portion</a:t>
              </a: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.</a:t>
              </a:r>
            </a:p>
          </p:txBody>
        </p:sp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CCC60F0C-07C1-4DB6-8256-AA44807AEE7F}"/>
                </a:ext>
              </a:extLst>
            </p:cNvPr>
            <p:cNvSpPr/>
            <p:nvPr/>
          </p:nvSpPr>
          <p:spPr>
            <a:xfrm>
              <a:off x="2525825" y="5257834"/>
              <a:ext cx="3630378" cy="816395"/>
            </a:xfrm>
            <a:prstGeom prst="roundRect">
              <a:avLst>
                <a:gd name="adj" fmla="val 8658"/>
              </a:avLst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Accounting entries passed as following,</a:t>
              </a:r>
            </a:p>
          </p:txBody>
        </p:sp>
        <p:sp>
          <p:nvSpPr>
            <p:cNvPr id="121" name="Isosceles Triangle 120">
              <a:extLst>
                <a:ext uri="{FF2B5EF4-FFF2-40B4-BE49-F238E27FC236}">
                  <a16:creationId xmlns:a16="http://schemas.microsoft.com/office/drawing/2014/main" id="{C1DE4DC0-1EE3-4A1B-9F7B-80D2DAA648D2}"/>
                </a:ext>
              </a:extLst>
            </p:cNvPr>
            <p:cNvSpPr/>
            <p:nvPr/>
          </p:nvSpPr>
          <p:spPr bwMode="gray">
            <a:xfrm rot="5400000">
              <a:off x="3952958" y="5568463"/>
              <a:ext cx="169671" cy="143031"/>
            </a:xfrm>
            <a:prstGeom prst="triangle">
              <a:avLst/>
            </a:prstGeom>
            <a:solidFill>
              <a:srgbClr val="B58D2B"/>
            </a:solidFill>
            <a:ln w="12700" cap="flat" cmpd="sng" algn="ctr">
              <a:solidFill>
                <a:srgbClr val="B58D2B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9F65D179-9BBE-4E3C-BA3F-B1D0DF8E57B1}"/>
                </a:ext>
              </a:extLst>
            </p:cNvPr>
            <p:cNvSpPr/>
            <p:nvPr/>
          </p:nvSpPr>
          <p:spPr>
            <a:xfrm>
              <a:off x="2628338" y="5513841"/>
              <a:ext cx="122822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600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I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31313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Ineffective hedge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8E4FBBE9-6E57-4690-92E9-9FDDBBF87DEA}"/>
                </a:ext>
              </a:extLst>
            </p:cNvPr>
            <p:cNvSpPr/>
            <p:nvPr/>
          </p:nvSpPr>
          <p:spPr>
            <a:xfrm>
              <a:off x="4252381" y="5513841"/>
              <a:ext cx="128753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600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I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31313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Accounted in P&amp;L</a:t>
              </a:r>
            </a:p>
          </p:txBody>
        </p:sp>
        <p:sp>
          <p:nvSpPr>
            <p:cNvPr id="124" name="Isosceles Triangle 123">
              <a:extLst>
                <a:ext uri="{FF2B5EF4-FFF2-40B4-BE49-F238E27FC236}">
                  <a16:creationId xmlns:a16="http://schemas.microsoft.com/office/drawing/2014/main" id="{6ED21138-06CC-4EDF-A4F1-2A622A83B106}"/>
                </a:ext>
              </a:extLst>
            </p:cNvPr>
            <p:cNvSpPr/>
            <p:nvPr/>
          </p:nvSpPr>
          <p:spPr bwMode="gray">
            <a:xfrm rot="5400000">
              <a:off x="3952958" y="5821193"/>
              <a:ext cx="169671" cy="143031"/>
            </a:xfrm>
            <a:prstGeom prst="triangle">
              <a:avLst/>
            </a:prstGeom>
            <a:solidFill>
              <a:srgbClr val="B58D2B"/>
            </a:solidFill>
            <a:ln w="12700" cap="flat" cmpd="sng" algn="ctr">
              <a:solidFill>
                <a:srgbClr val="B58D2B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83D130EA-BA4B-446C-9193-15F9B82B1A60}"/>
                </a:ext>
              </a:extLst>
            </p:cNvPr>
            <p:cNvSpPr/>
            <p:nvPr/>
          </p:nvSpPr>
          <p:spPr>
            <a:xfrm>
              <a:off x="2628338" y="5757240"/>
              <a:ext cx="112883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600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I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31313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Effective hedge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B5272C60-AA18-49F5-9165-2837581C986A}"/>
                </a:ext>
              </a:extLst>
            </p:cNvPr>
            <p:cNvSpPr/>
            <p:nvPr/>
          </p:nvSpPr>
          <p:spPr>
            <a:xfrm>
              <a:off x="4228359" y="5696821"/>
              <a:ext cx="17633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600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I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31313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Accounted in OCI or P&amp;L based on offset ratio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AB157D7A-DBCB-4CCF-8141-85DD155570C4}"/>
              </a:ext>
            </a:extLst>
          </p:cNvPr>
          <p:cNvGrpSpPr/>
          <p:nvPr/>
        </p:nvGrpSpPr>
        <p:grpSpPr>
          <a:xfrm>
            <a:off x="2373950" y="1379330"/>
            <a:ext cx="8298617" cy="822112"/>
            <a:chOff x="2131584" y="1080580"/>
            <a:chExt cx="6580337" cy="822112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E290E146-6FBF-451D-B69A-30A2CE332740}"/>
                </a:ext>
              </a:extLst>
            </p:cNvPr>
            <p:cNvGrpSpPr/>
            <p:nvPr/>
          </p:nvGrpSpPr>
          <p:grpSpPr>
            <a:xfrm>
              <a:off x="2131584" y="1080580"/>
              <a:ext cx="1346177" cy="822112"/>
              <a:chOff x="389685" y="1092180"/>
              <a:chExt cx="8313776" cy="639097"/>
            </a:xfrm>
          </p:grpSpPr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916C5C2A-6D20-4994-B83C-A8E05566FD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43" name="Rectangle 20">
                <a:extLst>
                  <a:ext uri="{FF2B5EF4-FFF2-40B4-BE49-F238E27FC236}">
                    <a16:creationId xmlns:a16="http://schemas.microsoft.com/office/drawing/2014/main" id="{8EBD12CF-7452-4AFF-BACA-A94B5BBC25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Day 0</a:t>
                </a:r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51910ACC-6F16-4F61-8BA0-3AB1C4B02C45}"/>
                </a:ext>
              </a:extLst>
            </p:cNvPr>
            <p:cNvGrpSpPr/>
            <p:nvPr/>
          </p:nvGrpSpPr>
          <p:grpSpPr>
            <a:xfrm>
              <a:off x="3873483" y="1080580"/>
              <a:ext cx="1346177" cy="822112"/>
              <a:chOff x="389685" y="1092180"/>
              <a:chExt cx="8313776" cy="639097"/>
            </a:xfrm>
          </p:grpSpPr>
          <p:sp>
            <p:nvSpPr>
              <p:cNvPr id="140" name="Rectangle 139">
                <a:extLst>
                  <a:ext uri="{FF2B5EF4-FFF2-40B4-BE49-F238E27FC236}">
                    <a16:creationId xmlns:a16="http://schemas.microsoft.com/office/drawing/2014/main" id="{5A8359B6-E5F4-41A5-ABED-FEE6CEC91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41" name="Rectangle 20">
                <a:extLst>
                  <a:ext uri="{FF2B5EF4-FFF2-40B4-BE49-F238E27FC236}">
                    <a16:creationId xmlns:a16="http://schemas.microsoft.com/office/drawing/2014/main" id="{ED89C6AE-47F2-4BB1-A53C-99B7DA0B6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Designation, HET, valuation</a:t>
                </a:r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30FECC32-ABD8-4012-9141-96C2526F5774}"/>
                </a:ext>
              </a:extLst>
            </p:cNvPr>
            <p:cNvGrpSpPr/>
            <p:nvPr/>
          </p:nvGrpSpPr>
          <p:grpSpPr>
            <a:xfrm>
              <a:off x="5615382" y="1080580"/>
              <a:ext cx="1346177" cy="822112"/>
              <a:chOff x="389685" y="1092180"/>
              <a:chExt cx="8313776" cy="639097"/>
            </a:xfrm>
          </p:grpSpPr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566948C0-EE25-45F2-9744-798866491D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39" name="Rectangle 20">
                <a:extLst>
                  <a:ext uri="{FF2B5EF4-FFF2-40B4-BE49-F238E27FC236}">
                    <a16:creationId xmlns:a16="http://schemas.microsoft.com/office/drawing/2014/main" id="{E9EBEA3C-1803-4425-9D10-3C5DE6AD6A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Deal settlement</a:t>
                </a:r>
              </a:p>
            </p:txBody>
          </p:sp>
        </p:grpSp>
        <p:sp>
          <p:nvSpPr>
            <p:cNvPr id="131" name="Arrow: Right 130">
              <a:extLst>
                <a:ext uri="{FF2B5EF4-FFF2-40B4-BE49-F238E27FC236}">
                  <a16:creationId xmlns:a16="http://schemas.microsoft.com/office/drawing/2014/main" id="{F53B0D41-B275-49F8-988D-451BED490518}"/>
                </a:ext>
              </a:extLst>
            </p:cNvPr>
            <p:cNvSpPr/>
            <p:nvPr/>
          </p:nvSpPr>
          <p:spPr bwMode="gray">
            <a:xfrm>
              <a:off x="3494686" y="1395614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Arrow: Right 131">
              <a:extLst>
                <a:ext uri="{FF2B5EF4-FFF2-40B4-BE49-F238E27FC236}">
                  <a16:creationId xmlns:a16="http://schemas.microsoft.com/office/drawing/2014/main" id="{A2EAE9F1-A6F7-46D6-B330-529761FF3E21}"/>
                </a:ext>
              </a:extLst>
            </p:cNvPr>
            <p:cNvSpPr/>
            <p:nvPr/>
          </p:nvSpPr>
          <p:spPr bwMode="gray">
            <a:xfrm>
              <a:off x="5236585" y="1395614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B9892D15-E043-4A7B-889A-6378D0FEAA7F}"/>
                </a:ext>
              </a:extLst>
            </p:cNvPr>
            <p:cNvGrpSpPr/>
            <p:nvPr/>
          </p:nvGrpSpPr>
          <p:grpSpPr>
            <a:xfrm>
              <a:off x="7357283" y="1080580"/>
              <a:ext cx="1346177" cy="822112"/>
              <a:chOff x="389685" y="1092180"/>
              <a:chExt cx="8313776" cy="639097"/>
            </a:xfrm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2D19D25C-A5B8-434C-B4CE-B9642F4EA0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37" name="Rectangle 20">
                <a:extLst>
                  <a:ext uri="{FF2B5EF4-FFF2-40B4-BE49-F238E27FC236}">
                    <a16:creationId xmlns:a16="http://schemas.microsoft.com/office/drawing/2014/main" id="{CD7909C8-D09A-4194-96BF-83EE12FA54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Post settlement</a:t>
                </a:r>
              </a:p>
            </p:txBody>
          </p:sp>
        </p:grpSp>
        <p:sp>
          <p:nvSpPr>
            <p:cNvPr id="134" name="Arrow: Right 133">
              <a:extLst>
                <a:ext uri="{FF2B5EF4-FFF2-40B4-BE49-F238E27FC236}">
                  <a16:creationId xmlns:a16="http://schemas.microsoft.com/office/drawing/2014/main" id="{9E85ACEE-C28B-470B-B902-7496150B06AB}"/>
                </a:ext>
              </a:extLst>
            </p:cNvPr>
            <p:cNvSpPr/>
            <p:nvPr/>
          </p:nvSpPr>
          <p:spPr bwMode="gray">
            <a:xfrm>
              <a:off x="6978484" y="1383233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3D11C872-BCE1-4C00-BD8D-036E885F513C}"/>
                </a:ext>
              </a:extLst>
            </p:cNvPr>
            <p:cNvSpPr/>
            <p:nvPr/>
          </p:nvSpPr>
          <p:spPr bwMode="gray">
            <a:xfrm>
              <a:off x="5429196" y="1080580"/>
              <a:ext cx="3282725" cy="822112"/>
            </a:xfrm>
            <a:prstGeom prst="rect">
              <a:avLst/>
            </a:prstGeom>
            <a:solidFill>
              <a:srgbClr val="000000">
                <a:lumMod val="40000"/>
                <a:lumOff val="60000"/>
                <a:alpha val="84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4" name="Rectangle 143">
            <a:extLst>
              <a:ext uri="{FF2B5EF4-FFF2-40B4-BE49-F238E27FC236}">
                <a16:creationId xmlns:a16="http://schemas.microsoft.com/office/drawing/2014/main" id="{8046420C-595D-4911-A8AE-79E5F9CEAC9A}"/>
              </a:ext>
            </a:extLst>
          </p:cNvPr>
          <p:cNvSpPr/>
          <p:nvPr/>
        </p:nvSpPr>
        <p:spPr bwMode="gray">
          <a:xfrm>
            <a:off x="2362200" y="1379330"/>
            <a:ext cx="1944249" cy="822112"/>
          </a:xfrm>
          <a:prstGeom prst="rect">
            <a:avLst/>
          </a:prstGeom>
          <a:solidFill>
            <a:srgbClr val="000000">
              <a:lumMod val="40000"/>
              <a:lumOff val="60000"/>
              <a:alpha val="84000"/>
            </a:srgb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430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80246" y="463109"/>
            <a:ext cx="8283054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Life cycle of a FRA transaction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F4C104EC-7416-4C01-9E22-081C5CC0A633}"/>
              </a:ext>
            </a:extLst>
          </p:cNvPr>
          <p:cNvSpPr/>
          <p:nvPr/>
        </p:nvSpPr>
        <p:spPr>
          <a:xfrm>
            <a:off x="2274251" y="2351267"/>
            <a:ext cx="5551376" cy="360000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300" b="1" kern="0" dirty="0">
                <a:solidFill>
                  <a:prstClr val="white"/>
                </a:solidFill>
                <a:latin typeface="Arial" panose="020B0604020202020204"/>
              </a:rPr>
              <a:t>Settlement of FRA </a:t>
            </a:r>
            <a:r>
              <a:rPr lang="en-IN" sz="800" b="1" kern="0" dirty="0">
                <a:solidFill>
                  <a:prstClr val="white"/>
                </a:solidFill>
                <a:latin typeface="Arial" panose="020B0604020202020204"/>
              </a:rPr>
              <a:t>(December 31, 2020)</a:t>
            </a:r>
            <a:endParaRPr lang="en-IN" sz="1300" b="1" kern="0" dirty="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573F41E6-01F9-4CFF-AF75-B8572CA9FAFD}"/>
              </a:ext>
            </a:extLst>
          </p:cNvPr>
          <p:cNvSpPr/>
          <p:nvPr/>
        </p:nvSpPr>
        <p:spPr>
          <a:xfrm>
            <a:off x="8229028" y="2336882"/>
            <a:ext cx="2386113" cy="374385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300" b="1" kern="0" dirty="0">
                <a:solidFill>
                  <a:prstClr val="white"/>
                </a:solidFill>
                <a:latin typeface="Arial" panose="020B0604020202020204"/>
              </a:rPr>
              <a:t>Purchase of security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C2C6A1D-566B-4553-A55E-4CA0F273BAA6}"/>
              </a:ext>
            </a:extLst>
          </p:cNvPr>
          <p:cNvSpPr/>
          <p:nvPr/>
        </p:nvSpPr>
        <p:spPr>
          <a:xfrm>
            <a:off x="8256372" y="2815242"/>
            <a:ext cx="24539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kern="0" dirty="0">
                <a:solidFill>
                  <a:prstClr val="black"/>
                </a:solidFill>
                <a:latin typeface="Arial" panose="020B0604020202020204"/>
              </a:rPr>
              <a:t>Insurer buys the security at the prevailing yield either from the bank or from the market on Negotiated Dealing System (NDS)</a:t>
            </a:r>
          </a:p>
        </p:txBody>
      </p:sp>
      <p:sp>
        <p:nvSpPr>
          <p:cNvPr id="85" name="Isosceles Triangle 84">
            <a:extLst>
              <a:ext uri="{FF2B5EF4-FFF2-40B4-BE49-F238E27FC236}">
                <a16:creationId xmlns:a16="http://schemas.microsoft.com/office/drawing/2014/main" id="{604008B1-7969-456D-A3FC-A8A4103BCFEF}"/>
              </a:ext>
            </a:extLst>
          </p:cNvPr>
          <p:cNvSpPr/>
          <p:nvPr/>
        </p:nvSpPr>
        <p:spPr bwMode="gray">
          <a:xfrm rot="5400000">
            <a:off x="7539104" y="4004188"/>
            <a:ext cx="1063690" cy="191277"/>
          </a:xfrm>
          <a:prstGeom prst="triangle">
            <a:avLst/>
          </a:prstGeom>
          <a:solidFill>
            <a:sysClr val="windowText" lastClr="000000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5205DD1-6CE0-436C-A5FD-291F400FC8BF}"/>
              </a:ext>
            </a:extLst>
          </p:cNvPr>
          <p:cNvSpPr/>
          <p:nvPr/>
        </p:nvSpPr>
        <p:spPr>
          <a:xfrm>
            <a:off x="2205503" y="2768785"/>
            <a:ext cx="5594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1200" kern="0" dirty="0">
                <a:solidFill>
                  <a:prstClr val="black"/>
                </a:solidFill>
                <a:latin typeface="Arial" panose="020B0604020202020204"/>
              </a:rPr>
              <a:t>FRA is settled at the difference between the fixed rate and the prevailing security yield on the date of settlement in excess of margins already exchanged is paid/ received for first strip settlement as on December 31, 2020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FDCA87C-99FD-40BB-8A8B-96A94416F5D8}"/>
              </a:ext>
            </a:extLst>
          </p:cNvPr>
          <p:cNvGrpSpPr/>
          <p:nvPr/>
        </p:nvGrpSpPr>
        <p:grpSpPr>
          <a:xfrm>
            <a:off x="2277539" y="3845177"/>
            <a:ext cx="5548088" cy="552139"/>
            <a:chOff x="404843" y="3248390"/>
            <a:chExt cx="5979056" cy="818567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08235A03-5904-47F3-8A0E-F186A1922DEF}"/>
                </a:ext>
              </a:extLst>
            </p:cNvPr>
            <p:cNvSpPr/>
            <p:nvPr/>
          </p:nvSpPr>
          <p:spPr>
            <a:xfrm>
              <a:off x="2447079" y="3248390"/>
              <a:ext cx="1894359" cy="818567"/>
            </a:xfrm>
            <a:prstGeom prst="roundRect">
              <a:avLst>
                <a:gd name="adj" fmla="val 8658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rgbClr val="494947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Settlement date valuation</a:t>
              </a:r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83A211ED-CE41-4069-937C-9E4948F66E2B}"/>
                </a:ext>
              </a:extLst>
            </p:cNvPr>
            <p:cNvSpPr/>
            <p:nvPr/>
          </p:nvSpPr>
          <p:spPr>
            <a:xfrm>
              <a:off x="404843" y="3248390"/>
              <a:ext cx="1894359" cy="818567"/>
            </a:xfrm>
            <a:prstGeom prst="roundRect">
              <a:avLst>
                <a:gd name="adj" fmla="val 8658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rgbClr val="494947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Hedge effectiveness testing on T -1</a:t>
              </a:r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2860265B-0ACB-4FEB-BBF1-9AE084FA8E6F}"/>
                </a:ext>
              </a:extLst>
            </p:cNvPr>
            <p:cNvSpPr/>
            <p:nvPr/>
          </p:nvSpPr>
          <p:spPr>
            <a:xfrm>
              <a:off x="4489540" y="3248390"/>
              <a:ext cx="1894359" cy="818567"/>
            </a:xfrm>
            <a:prstGeom prst="roundRect">
              <a:avLst>
                <a:gd name="adj" fmla="val 8658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rgbClr val="494947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</a:rPr>
                <a:t>GL balances for settled strip</a:t>
              </a:r>
            </a:p>
          </p:txBody>
        </p:sp>
      </p:grpSp>
      <p:sp>
        <p:nvSpPr>
          <p:cNvPr id="91" name="Rectangle 90">
            <a:extLst>
              <a:ext uri="{FF2B5EF4-FFF2-40B4-BE49-F238E27FC236}">
                <a16:creationId xmlns:a16="http://schemas.microsoft.com/office/drawing/2014/main" id="{C0F8C15E-F7BB-4245-B2DF-33655F41B7BA}"/>
              </a:ext>
            </a:extLst>
          </p:cNvPr>
          <p:cNvSpPr/>
          <p:nvPr/>
        </p:nvSpPr>
        <p:spPr>
          <a:xfrm>
            <a:off x="2262381" y="4690585"/>
            <a:ext cx="18758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HET results – Effective</a:t>
            </a:r>
          </a:p>
          <a:p>
            <a:pPr defTabSz="457200"/>
            <a:endParaRPr lang="en-IN" sz="1200" b="1" i="1" kern="0" dirty="0">
              <a:solidFill>
                <a:srgbClr val="000000">
                  <a:lumMod val="75000"/>
                </a:srgbClr>
              </a:solidFill>
              <a:latin typeface="Arial" panose="020B0604020202020204"/>
            </a:endParaRPr>
          </a:p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Offset ratio – (95.65%)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506F549-F87A-4829-BB69-406D7724C5E3}"/>
              </a:ext>
            </a:extLst>
          </p:cNvPr>
          <p:cNvSpPr/>
          <p:nvPr/>
        </p:nvSpPr>
        <p:spPr>
          <a:xfrm>
            <a:off x="4074077" y="4690585"/>
            <a:ext cx="18982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Settlement yield – 5.95</a:t>
            </a:r>
          </a:p>
          <a:p>
            <a:pPr defTabSz="457200"/>
            <a:endParaRPr lang="en-IN" sz="1200" b="1" i="1" kern="0" dirty="0">
              <a:solidFill>
                <a:srgbClr val="000000">
                  <a:lumMod val="75000"/>
                </a:srgbClr>
              </a:solidFill>
              <a:latin typeface="Arial" panose="020B0604020202020204"/>
            </a:endParaRPr>
          </a:p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MTM gain – INR 5.35 crore</a:t>
            </a: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163F2EB-A954-4E6F-A721-C0F9BEA87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213437"/>
              </p:ext>
            </p:extLst>
          </p:nvPr>
        </p:nvGraphicFramePr>
        <p:xfrm>
          <a:off x="6075161" y="4493040"/>
          <a:ext cx="1797266" cy="987735"/>
        </p:xfrm>
        <a:graphic>
          <a:graphicData uri="http://schemas.openxmlformats.org/drawingml/2006/table">
            <a:tbl>
              <a:tblPr/>
              <a:tblGrid>
                <a:gridCol w="742834">
                  <a:extLst>
                    <a:ext uri="{9D8B030D-6E8A-4147-A177-3AD203B41FA5}">
                      <a16:colId xmlns:a16="http://schemas.microsoft.com/office/drawing/2014/main" val="925535168"/>
                    </a:ext>
                  </a:extLst>
                </a:gridCol>
                <a:gridCol w="732816">
                  <a:extLst>
                    <a:ext uri="{9D8B030D-6E8A-4147-A177-3AD203B41FA5}">
                      <a16:colId xmlns:a16="http://schemas.microsoft.com/office/drawing/2014/main" val="651906811"/>
                    </a:ext>
                  </a:extLst>
                </a:gridCol>
                <a:gridCol w="321616">
                  <a:extLst>
                    <a:ext uri="{9D8B030D-6E8A-4147-A177-3AD203B41FA5}">
                      <a16:colId xmlns:a16="http://schemas.microsoft.com/office/drawing/2014/main" val="3027435623"/>
                    </a:ext>
                  </a:extLst>
                </a:gridCol>
              </a:tblGrid>
              <a:tr h="2409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Derivative - FRA</a:t>
                      </a:r>
                    </a:p>
                  </a:txBody>
                  <a:tcPr marL="7620" marR="7620" marT="7620" marB="0" anchor="ctr">
                    <a:lnL w="12700" cmpd="sng">
                      <a:solidFill>
                        <a:srgbClr val="00000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5.35 crore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269270"/>
                  </a:ext>
                </a:extLst>
              </a:tr>
              <a:tr h="2409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OCI</a:t>
                      </a:r>
                    </a:p>
                  </a:txBody>
                  <a:tcPr marL="7620" marR="7620" marT="7620" marB="0" anchor="ctr">
                    <a:lnL w="12700" cmpd="sng">
                      <a:solidFill>
                        <a:srgbClr val="00000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0.93 crore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157108"/>
                  </a:ext>
                </a:extLst>
              </a:tr>
              <a:tr h="2409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Profit or loss</a:t>
                      </a:r>
                    </a:p>
                  </a:txBody>
                  <a:tcPr marL="7620" marR="7620" marT="7620" marB="0" anchor="ctr">
                    <a:lnL w="12700" cmpd="sng">
                      <a:solidFill>
                        <a:srgbClr val="00000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en-I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80676"/>
                  </a:ext>
                </a:extLst>
              </a:tr>
            </a:tbl>
          </a:graphicData>
        </a:graphic>
      </p:graphicFrame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AE8BBB12-C55A-4500-AD0C-CF1FDB8B0A1F}"/>
              </a:ext>
            </a:extLst>
          </p:cNvPr>
          <p:cNvCxnSpPr/>
          <p:nvPr/>
        </p:nvCxnSpPr>
        <p:spPr>
          <a:xfrm>
            <a:off x="2277540" y="5662292"/>
            <a:ext cx="8283458" cy="0"/>
          </a:xfrm>
          <a:prstGeom prst="line">
            <a:avLst/>
          </a:prstGeom>
          <a:noFill/>
          <a:ln w="6350" cap="flat" cmpd="sng" algn="ctr">
            <a:solidFill>
              <a:srgbClr val="44546A"/>
            </a:solidFill>
            <a:prstDash val="dash"/>
            <a:miter lim="800000"/>
          </a:ln>
          <a:effectLst/>
        </p:spPr>
      </p:cxnSp>
      <p:graphicFrame>
        <p:nvGraphicFramePr>
          <p:cNvPr id="95" name="Table 94">
            <a:extLst>
              <a:ext uri="{FF2B5EF4-FFF2-40B4-BE49-F238E27FC236}">
                <a16:creationId xmlns:a16="http://schemas.microsoft.com/office/drawing/2014/main" id="{9F079143-F93B-412F-9D79-3E43804097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630839"/>
              </p:ext>
            </p:extLst>
          </p:nvPr>
        </p:nvGraphicFramePr>
        <p:xfrm>
          <a:off x="8309885" y="3920560"/>
          <a:ext cx="2301968" cy="1618201"/>
        </p:xfrm>
        <a:graphic>
          <a:graphicData uri="http://schemas.openxmlformats.org/drawingml/2006/table">
            <a:tbl>
              <a:tblPr/>
              <a:tblGrid>
                <a:gridCol w="1243050">
                  <a:extLst>
                    <a:ext uri="{9D8B030D-6E8A-4147-A177-3AD203B41FA5}">
                      <a16:colId xmlns:a16="http://schemas.microsoft.com/office/drawing/2014/main" val="374476628"/>
                    </a:ext>
                  </a:extLst>
                </a:gridCol>
                <a:gridCol w="1058918">
                  <a:extLst>
                    <a:ext uri="{9D8B030D-6E8A-4147-A177-3AD203B41FA5}">
                      <a16:colId xmlns:a16="http://schemas.microsoft.com/office/drawing/2014/main" val="2543959770"/>
                    </a:ext>
                  </a:extLst>
                </a:gridCol>
              </a:tblGrid>
              <a:tr h="4525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Purchased bond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7.88% GOI 2030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295044"/>
                  </a:ext>
                </a:extLst>
              </a:tr>
              <a:tr h="388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Yield at purchase</a:t>
                      </a:r>
                      <a:endParaRPr lang="en-I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5.95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223170"/>
                  </a:ext>
                </a:extLst>
              </a:tr>
              <a:tr h="388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Purchase date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1-12-2020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274663"/>
                  </a:ext>
                </a:extLst>
              </a:tr>
              <a:tr h="388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Purchase amount</a:t>
                      </a:r>
                      <a:endParaRPr lang="en-I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INR 203 crore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8718038"/>
                  </a:ext>
                </a:extLst>
              </a:tr>
            </a:tbl>
          </a:graphicData>
        </a:graphic>
      </p:graphicFrame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43C2839F-4277-4BA0-A326-08395F1F0B1F}"/>
              </a:ext>
            </a:extLst>
          </p:cNvPr>
          <p:cNvSpPr/>
          <p:nvPr/>
        </p:nvSpPr>
        <p:spPr>
          <a:xfrm>
            <a:off x="2340247" y="5774268"/>
            <a:ext cx="1473216" cy="727781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1200" b="1" kern="0" dirty="0">
                <a:solidFill>
                  <a:prstClr val="white"/>
                </a:solidFill>
                <a:latin typeface="Arial" panose="020B0604020202020204"/>
              </a:rPr>
              <a:t>Unwinding before settlement date</a:t>
            </a:r>
          </a:p>
        </p:txBody>
      </p:sp>
      <p:sp>
        <p:nvSpPr>
          <p:cNvPr id="97" name="Arrow: Up 96">
            <a:extLst>
              <a:ext uri="{FF2B5EF4-FFF2-40B4-BE49-F238E27FC236}">
                <a16:creationId xmlns:a16="http://schemas.microsoft.com/office/drawing/2014/main" id="{D14BC830-B5E7-4C61-AD44-E276260BA129}"/>
              </a:ext>
            </a:extLst>
          </p:cNvPr>
          <p:cNvSpPr/>
          <p:nvPr/>
        </p:nvSpPr>
        <p:spPr>
          <a:xfrm rot="5400000">
            <a:off x="4093453" y="5913655"/>
            <a:ext cx="310243" cy="458272"/>
          </a:xfrm>
          <a:prstGeom prst="upArrow">
            <a:avLst/>
          </a:prstGeom>
          <a:solidFill>
            <a:srgbClr val="000000">
              <a:lumMod val="60000"/>
              <a:lumOff val="40000"/>
            </a:srgbClr>
          </a:solidFill>
          <a:ln w="19050" cap="flat" cmpd="sng" algn="ctr">
            <a:solidFill>
              <a:srgbClr val="000000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7BF2F813-E6D2-4B49-BD53-6CA80E0D1526}"/>
              </a:ext>
            </a:extLst>
          </p:cNvPr>
          <p:cNvSpPr/>
          <p:nvPr/>
        </p:nvSpPr>
        <p:spPr>
          <a:xfrm>
            <a:off x="4677367" y="5774269"/>
            <a:ext cx="2224529" cy="248454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000" b="1" kern="0" dirty="0">
                <a:solidFill>
                  <a:prstClr val="white"/>
                </a:solidFill>
                <a:latin typeface="Arial" panose="020B0604020202020204"/>
              </a:rPr>
              <a:t>Voluntary</a:t>
            </a:r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5CE1DB09-ADF5-4BC9-9C19-8B26D8270A19}"/>
              </a:ext>
            </a:extLst>
          </p:cNvPr>
          <p:cNvSpPr/>
          <p:nvPr/>
        </p:nvSpPr>
        <p:spPr>
          <a:xfrm>
            <a:off x="7911804" y="5772460"/>
            <a:ext cx="1991263" cy="250266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000" b="1" kern="0" dirty="0">
                <a:solidFill>
                  <a:prstClr val="white"/>
                </a:solidFill>
                <a:latin typeface="Arial" panose="020B0604020202020204"/>
              </a:rPr>
              <a:t>Change in cash flow forecast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3C88388-CF28-46DD-8F1E-4E7133AEB989}"/>
              </a:ext>
            </a:extLst>
          </p:cNvPr>
          <p:cNvSpPr/>
          <p:nvPr/>
        </p:nvSpPr>
        <p:spPr>
          <a:xfrm>
            <a:off x="4655307" y="6114738"/>
            <a:ext cx="24539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i="1" kern="0" dirty="0">
                <a:solidFill>
                  <a:prstClr val="black"/>
                </a:solidFill>
                <a:latin typeface="Arial" panose="020B0604020202020204"/>
              </a:rPr>
              <a:t>OCI balance kept in OCI till the date of cashflow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8B5D201-B70F-4BFE-80F9-1AD262CE3A3E}"/>
              </a:ext>
            </a:extLst>
          </p:cNvPr>
          <p:cNvSpPr/>
          <p:nvPr/>
        </p:nvSpPr>
        <p:spPr>
          <a:xfrm>
            <a:off x="7872427" y="6017915"/>
            <a:ext cx="2099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i="1" kern="0" dirty="0">
                <a:solidFill>
                  <a:prstClr val="black"/>
                </a:solidFill>
                <a:latin typeface="Arial" panose="020B0604020202020204"/>
              </a:rPr>
              <a:t>OCI balance immediately recycled to P&amp;L on the date of unwinding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CD922E1F-22BC-49C2-9172-C59D18ECAA67}"/>
              </a:ext>
            </a:extLst>
          </p:cNvPr>
          <p:cNvGrpSpPr/>
          <p:nvPr/>
        </p:nvGrpSpPr>
        <p:grpSpPr>
          <a:xfrm>
            <a:off x="2286000" y="1368444"/>
            <a:ext cx="8298617" cy="822112"/>
            <a:chOff x="2131584" y="1080580"/>
            <a:chExt cx="6580337" cy="822112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13B7D4C8-BDE7-407A-B7A2-42DD669D740B}"/>
                </a:ext>
              </a:extLst>
            </p:cNvPr>
            <p:cNvGrpSpPr/>
            <p:nvPr/>
          </p:nvGrpSpPr>
          <p:grpSpPr>
            <a:xfrm>
              <a:off x="2131584" y="1080580"/>
              <a:ext cx="1346177" cy="822112"/>
              <a:chOff x="389685" y="1092180"/>
              <a:chExt cx="8313776" cy="639097"/>
            </a:xfrm>
          </p:grpSpPr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027BB936-5673-44A5-BAD3-0DF0C3C18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54" name="Rectangle 20">
                <a:extLst>
                  <a:ext uri="{FF2B5EF4-FFF2-40B4-BE49-F238E27FC236}">
                    <a16:creationId xmlns:a16="http://schemas.microsoft.com/office/drawing/2014/main" id="{9949B767-50C8-4A7C-961B-F9A66D655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Day 0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22875DD9-8DC1-417B-95CD-723D22B91142}"/>
                </a:ext>
              </a:extLst>
            </p:cNvPr>
            <p:cNvGrpSpPr/>
            <p:nvPr/>
          </p:nvGrpSpPr>
          <p:grpSpPr>
            <a:xfrm>
              <a:off x="3873483" y="1080580"/>
              <a:ext cx="1346177" cy="822112"/>
              <a:chOff x="389685" y="1092180"/>
              <a:chExt cx="8313776" cy="639097"/>
            </a:xfrm>
          </p:grpSpPr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632D379F-63F2-4789-8DC5-0640A34DBB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52" name="Rectangle 20">
                <a:extLst>
                  <a:ext uri="{FF2B5EF4-FFF2-40B4-BE49-F238E27FC236}">
                    <a16:creationId xmlns:a16="http://schemas.microsoft.com/office/drawing/2014/main" id="{723A32AE-374D-41A8-8B4E-1D18DEBA12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Designation, HET, valuation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D61E41E-2DDD-4440-ABD8-ADD0AC9B1939}"/>
                </a:ext>
              </a:extLst>
            </p:cNvPr>
            <p:cNvGrpSpPr/>
            <p:nvPr/>
          </p:nvGrpSpPr>
          <p:grpSpPr>
            <a:xfrm>
              <a:off x="5615382" y="1080580"/>
              <a:ext cx="1346177" cy="822112"/>
              <a:chOff x="389685" y="1092180"/>
              <a:chExt cx="8313776" cy="639097"/>
            </a:xfrm>
          </p:grpSpPr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2669AE08-7740-4E77-BCD0-90B31E3FEE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50" name="Rectangle 20">
                <a:extLst>
                  <a:ext uri="{FF2B5EF4-FFF2-40B4-BE49-F238E27FC236}">
                    <a16:creationId xmlns:a16="http://schemas.microsoft.com/office/drawing/2014/main" id="{C0278780-A1D4-464E-9E08-1881E3B99A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Deal settlement</a:t>
                </a:r>
              </a:p>
            </p:txBody>
          </p:sp>
        </p:grpSp>
        <p:sp>
          <p:nvSpPr>
            <p:cNvPr id="106" name="Arrow: Right 105">
              <a:extLst>
                <a:ext uri="{FF2B5EF4-FFF2-40B4-BE49-F238E27FC236}">
                  <a16:creationId xmlns:a16="http://schemas.microsoft.com/office/drawing/2014/main" id="{426213B3-4C0A-4C1E-A539-627AF959ED12}"/>
                </a:ext>
              </a:extLst>
            </p:cNvPr>
            <p:cNvSpPr/>
            <p:nvPr/>
          </p:nvSpPr>
          <p:spPr bwMode="gray">
            <a:xfrm>
              <a:off x="3494686" y="1395614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Arrow: Right 106">
              <a:extLst>
                <a:ext uri="{FF2B5EF4-FFF2-40B4-BE49-F238E27FC236}">
                  <a16:creationId xmlns:a16="http://schemas.microsoft.com/office/drawing/2014/main" id="{31D5F985-FE17-4BE3-B0EE-08E84BE63052}"/>
                </a:ext>
              </a:extLst>
            </p:cNvPr>
            <p:cNvSpPr/>
            <p:nvPr/>
          </p:nvSpPr>
          <p:spPr bwMode="gray">
            <a:xfrm>
              <a:off x="5236585" y="1395614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4B940E7F-C379-438F-AC9F-42349AA279B5}"/>
                </a:ext>
              </a:extLst>
            </p:cNvPr>
            <p:cNvGrpSpPr/>
            <p:nvPr/>
          </p:nvGrpSpPr>
          <p:grpSpPr>
            <a:xfrm>
              <a:off x="7357283" y="1080580"/>
              <a:ext cx="1346177" cy="822112"/>
              <a:chOff x="389685" y="1092180"/>
              <a:chExt cx="8313776" cy="639097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E0089DF8-B3DF-497D-B99A-FC2F4E3FAA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48" name="Rectangle 20">
                <a:extLst>
                  <a:ext uri="{FF2B5EF4-FFF2-40B4-BE49-F238E27FC236}">
                    <a16:creationId xmlns:a16="http://schemas.microsoft.com/office/drawing/2014/main" id="{BC04B3D6-14B8-40F9-88DA-414AF02219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Post settlement</a:t>
                </a:r>
              </a:p>
            </p:txBody>
          </p:sp>
        </p:grpSp>
        <p:sp>
          <p:nvSpPr>
            <p:cNvPr id="145" name="Arrow: Right 144">
              <a:extLst>
                <a:ext uri="{FF2B5EF4-FFF2-40B4-BE49-F238E27FC236}">
                  <a16:creationId xmlns:a16="http://schemas.microsoft.com/office/drawing/2014/main" id="{9F0BD6C7-2776-4197-AD09-26475A2396F2}"/>
                </a:ext>
              </a:extLst>
            </p:cNvPr>
            <p:cNvSpPr/>
            <p:nvPr/>
          </p:nvSpPr>
          <p:spPr bwMode="gray">
            <a:xfrm>
              <a:off x="6978484" y="1383233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2D5DA3FC-EC9E-4D52-A26C-A072B55AB4ED}"/>
                </a:ext>
              </a:extLst>
            </p:cNvPr>
            <p:cNvSpPr/>
            <p:nvPr/>
          </p:nvSpPr>
          <p:spPr bwMode="gray">
            <a:xfrm>
              <a:off x="7108690" y="1080580"/>
              <a:ext cx="1603231" cy="822112"/>
            </a:xfrm>
            <a:prstGeom prst="rect">
              <a:avLst/>
            </a:prstGeom>
            <a:solidFill>
              <a:srgbClr val="000000">
                <a:lumMod val="40000"/>
                <a:lumOff val="60000"/>
                <a:alpha val="84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5" name="Rectangle 154">
            <a:extLst>
              <a:ext uri="{FF2B5EF4-FFF2-40B4-BE49-F238E27FC236}">
                <a16:creationId xmlns:a16="http://schemas.microsoft.com/office/drawing/2014/main" id="{E2326926-D333-4EB2-B73E-7077392C3A6D}"/>
              </a:ext>
            </a:extLst>
          </p:cNvPr>
          <p:cNvSpPr/>
          <p:nvPr/>
        </p:nvSpPr>
        <p:spPr bwMode="gray">
          <a:xfrm>
            <a:off x="2274250" y="1368444"/>
            <a:ext cx="4170446" cy="822112"/>
          </a:xfrm>
          <a:prstGeom prst="rect">
            <a:avLst/>
          </a:prstGeom>
          <a:solidFill>
            <a:srgbClr val="000000">
              <a:lumMod val="40000"/>
              <a:lumOff val="60000"/>
              <a:alpha val="84000"/>
            </a:srgb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Arrow: Up 155">
            <a:extLst>
              <a:ext uri="{FF2B5EF4-FFF2-40B4-BE49-F238E27FC236}">
                <a16:creationId xmlns:a16="http://schemas.microsoft.com/office/drawing/2014/main" id="{AE31C131-893F-4EC2-B2B7-CFB744E0C483}"/>
              </a:ext>
            </a:extLst>
          </p:cNvPr>
          <p:cNvSpPr/>
          <p:nvPr/>
        </p:nvSpPr>
        <p:spPr>
          <a:xfrm rot="5400000">
            <a:off x="2493596" y="3360187"/>
            <a:ext cx="310243" cy="458272"/>
          </a:xfrm>
          <a:prstGeom prst="upArrow">
            <a:avLst/>
          </a:prstGeom>
          <a:solidFill>
            <a:srgbClr val="000000">
              <a:lumMod val="60000"/>
              <a:lumOff val="40000"/>
            </a:srgbClr>
          </a:solidFill>
          <a:ln w="19050" cap="flat" cmpd="sng" algn="ctr">
            <a:solidFill>
              <a:srgbClr val="000000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94E781A8-C04C-4D31-8E11-DBC5E2796FC5}"/>
              </a:ext>
            </a:extLst>
          </p:cNvPr>
          <p:cNvSpPr/>
          <p:nvPr/>
        </p:nvSpPr>
        <p:spPr>
          <a:xfrm>
            <a:off x="3020295" y="3458133"/>
            <a:ext cx="18181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Total MTM - 3.89 crore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02F50E8C-4AE7-4FCA-A4A6-271DEF38C418}"/>
              </a:ext>
            </a:extLst>
          </p:cNvPr>
          <p:cNvSpPr/>
          <p:nvPr/>
        </p:nvSpPr>
        <p:spPr>
          <a:xfrm>
            <a:off x="5169843" y="3450051"/>
            <a:ext cx="26661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IN" sz="1200" b="1" i="1" kern="0" dirty="0">
                <a:solidFill>
                  <a:srgbClr val="000000">
                    <a:lumMod val="75000"/>
                  </a:srgbClr>
                </a:solidFill>
                <a:latin typeface="Arial" panose="020B0604020202020204"/>
              </a:rPr>
              <a:t>MTM of Dec 2020 strip +5.35 crore</a:t>
            </a:r>
          </a:p>
        </p:txBody>
      </p:sp>
    </p:spTree>
    <p:extLst>
      <p:ext uri="{BB962C8B-B14F-4D97-AF65-F5344CB8AC3E}">
        <p14:creationId xmlns:p14="http://schemas.microsoft.com/office/powerpoint/2010/main" val="557420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80246" y="463109"/>
            <a:ext cx="8283054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Life cycle of a FRA transaction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AAD2F6F0-320C-4A0F-901F-C1075D752BDF}"/>
              </a:ext>
            </a:extLst>
          </p:cNvPr>
          <p:cNvSpPr/>
          <p:nvPr/>
        </p:nvSpPr>
        <p:spPr>
          <a:xfrm>
            <a:off x="2700474" y="2402586"/>
            <a:ext cx="8286748" cy="360000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300" b="1" kern="0" dirty="0">
                <a:solidFill>
                  <a:prstClr val="white"/>
                </a:solidFill>
                <a:latin typeface="Arial" panose="020B0604020202020204"/>
              </a:rPr>
              <a:t>Post settlement of FRA contract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8210D03B-B8E7-49A0-A506-FDE55D1D5FA5}"/>
              </a:ext>
            </a:extLst>
          </p:cNvPr>
          <p:cNvSpPr/>
          <p:nvPr/>
        </p:nvSpPr>
        <p:spPr>
          <a:xfrm>
            <a:off x="2700474" y="2977042"/>
            <a:ext cx="1894359" cy="548045"/>
          </a:xfrm>
          <a:prstGeom prst="roundRect">
            <a:avLst>
              <a:gd name="adj" fmla="val 8658"/>
            </a:avLst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94947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Treatment when the security is held till maturity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17B9D40-8D06-44BC-A0AC-92C8ED69C0D9}"/>
              </a:ext>
            </a:extLst>
          </p:cNvPr>
          <p:cNvSpPr/>
          <p:nvPr/>
        </p:nvSpPr>
        <p:spPr>
          <a:xfrm>
            <a:off x="4705404" y="2977042"/>
            <a:ext cx="628181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ts val="1300"/>
              </a:lnSpc>
              <a:buFont typeface="Wingdings" panose="05000000000000000000" pitchFamily="2" charset="2"/>
              <a:buChar char="§"/>
            </a:pPr>
            <a:r>
              <a:rPr lang="en-IN" sz="1000" kern="0" dirty="0">
                <a:solidFill>
                  <a:prstClr val="black"/>
                </a:solidFill>
                <a:latin typeface="Arial" panose="020B0604020202020204"/>
              </a:rPr>
              <a:t>Security is held until maturity and effective interest i.e. yield on purchase of security is accrued to P/L</a:t>
            </a:r>
          </a:p>
          <a:p>
            <a:pPr marL="171450" indent="-171450" algn="just">
              <a:lnSpc>
                <a:spcPts val="1300"/>
              </a:lnSpc>
              <a:buFont typeface="Wingdings" panose="05000000000000000000" pitchFamily="2" charset="2"/>
              <a:buChar char="§"/>
            </a:pPr>
            <a:r>
              <a:rPr lang="en-IN" sz="1000" kern="0" dirty="0">
                <a:solidFill>
                  <a:prstClr val="black"/>
                </a:solidFill>
                <a:latin typeface="Arial" panose="020B0604020202020204"/>
              </a:rPr>
              <a:t>Equivalent hedging gain/ loss i.e. difference between fixed rate and yield on purchase of security recycled from reserve to P/L</a:t>
            </a:r>
          </a:p>
        </p:txBody>
      </p:sp>
      <p:graphicFrame>
        <p:nvGraphicFramePr>
          <p:cNvPr id="77" name="Table 76">
            <a:extLst>
              <a:ext uri="{FF2B5EF4-FFF2-40B4-BE49-F238E27FC236}">
                <a16:creationId xmlns:a16="http://schemas.microsoft.com/office/drawing/2014/main" id="{A2E972E8-1835-4DC9-957B-3F7AF77499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243086"/>
              </p:ext>
            </p:extLst>
          </p:nvPr>
        </p:nvGraphicFramePr>
        <p:xfrm>
          <a:off x="5414473" y="3879777"/>
          <a:ext cx="2301968" cy="1386149"/>
        </p:xfrm>
        <a:graphic>
          <a:graphicData uri="http://schemas.openxmlformats.org/drawingml/2006/table">
            <a:tbl>
              <a:tblPr/>
              <a:tblGrid>
                <a:gridCol w="1243050">
                  <a:extLst>
                    <a:ext uri="{9D8B030D-6E8A-4147-A177-3AD203B41FA5}">
                      <a16:colId xmlns:a16="http://schemas.microsoft.com/office/drawing/2014/main" val="374476628"/>
                    </a:ext>
                  </a:extLst>
                </a:gridCol>
                <a:gridCol w="1058918">
                  <a:extLst>
                    <a:ext uri="{9D8B030D-6E8A-4147-A177-3AD203B41FA5}">
                      <a16:colId xmlns:a16="http://schemas.microsoft.com/office/drawing/2014/main" val="2543959770"/>
                    </a:ext>
                  </a:extLst>
                </a:gridCol>
              </a:tblGrid>
              <a:tr h="4998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OCI balance at FRA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INR 0.93 crore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295044"/>
                  </a:ext>
                </a:extLst>
              </a:tr>
              <a:tr h="4291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Effective yield</a:t>
                      </a:r>
                      <a:endParaRPr lang="en-I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5.95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223170"/>
                  </a:ext>
                </a:extLst>
              </a:tr>
              <a:tr h="4291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Hedged rate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Calculated using Yield + OCI balance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274663"/>
                  </a:ext>
                </a:extLst>
              </a:tr>
            </a:tbl>
          </a:graphicData>
        </a:graphic>
      </p:graphicFrame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79F35942-E4DA-40D4-9118-92DE083E86EA}"/>
              </a:ext>
            </a:extLst>
          </p:cNvPr>
          <p:cNvSpPr/>
          <p:nvPr/>
        </p:nvSpPr>
        <p:spPr>
          <a:xfrm>
            <a:off x="8366426" y="3703373"/>
            <a:ext cx="2453974" cy="1692771"/>
          </a:xfrm>
          <a:prstGeom prst="roundRect">
            <a:avLst>
              <a:gd name="adj" fmla="val 3989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300" b="1" kern="0" dirty="0">
                <a:solidFill>
                  <a:prstClr val="white"/>
                </a:solidFill>
                <a:latin typeface="Arial" panose="020B0604020202020204"/>
              </a:rPr>
              <a:t>OCI balance is recycled over the period of the bond into P&amp;L account equal to the interest calculated at effective yield and hedged rate there increasing the effective interest recognition in the P&amp;L `</a:t>
            </a:r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A779A29C-FF1D-4792-910E-2B7E58DF660B}"/>
              </a:ext>
            </a:extLst>
          </p:cNvPr>
          <p:cNvSpPr/>
          <p:nvPr/>
        </p:nvSpPr>
        <p:spPr bwMode="gray">
          <a:xfrm rot="5400000">
            <a:off x="7500988" y="4474169"/>
            <a:ext cx="1063690" cy="191277"/>
          </a:xfrm>
          <a:prstGeom prst="triangle">
            <a:avLst/>
          </a:prstGeom>
          <a:solidFill>
            <a:sysClr val="windowText" lastClr="000000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358B7340-5EF7-4560-9415-5AF3FDBB6EF1}"/>
              </a:ext>
            </a:extLst>
          </p:cNvPr>
          <p:cNvCxnSpPr/>
          <p:nvPr/>
        </p:nvCxnSpPr>
        <p:spPr>
          <a:xfrm>
            <a:off x="2703764" y="5694949"/>
            <a:ext cx="8283458" cy="0"/>
          </a:xfrm>
          <a:prstGeom prst="line">
            <a:avLst/>
          </a:prstGeom>
          <a:noFill/>
          <a:ln w="6350" cap="flat" cmpd="sng" algn="ctr">
            <a:solidFill>
              <a:srgbClr val="44546A"/>
            </a:solidFill>
            <a:prstDash val="dash"/>
            <a:miter lim="800000"/>
          </a:ln>
          <a:effectLst/>
        </p:spPr>
      </p:cxn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90C2C98-2E8E-4B21-8925-2E1E8A4EACCD}"/>
              </a:ext>
            </a:extLst>
          </p:cNvPr>
          <p:cNvSpPr/>
          <p:nvPr/>
        </p:nvSpPr>
        <p:spPr>
          <a:xfrm>
            <a:off x="2783672" y="5806925"/>
            <a:ext cx="1473216" cy="727781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200" b="1" kern="0" dirty="0">
                <a:solidFill>
                  <a:prstClr val="white"/>
                </a:solidFill>
                <a:latin typeface="Arial" panose="020B0604020202020204"/>
              </a:rPr>
              <a:t>Sale of bond</a:t>
            </a:r>
          </a:p>
        </p:txBody>
      </p:sp>
      <p:sp>
        <p:nvSpPr>
          <p:cNvPr id="109" name="Arrow: Up 108">
            <a:extLst>
              <a:ext uri="{FF2B5EF4-FFF2-40B4-BE49-F238E27FC236}">
                <a16:creationId xmlns:a16="http://schemas.microsoft.com/office/drawing/2014/main" id="{1D04DC90-5C19-468E-9D88-1C26C314E9B5}"/>
              </a:ext>
            </a:extLst>
          </p:cNvPr>
          <p:cNvSpPr/>
          <p:nvPr/>
        </p:nvSpPr>
        <p:spPr>
          <a:xfrm rot="5400000">
            <a:off x="4519677" y="5946312"/>
            <a:ext cx="310243" cy="458272"/>
          </a:xfrm>
          <a:prstGeom prst="upArrow">
            <a:avLst/>
          </a:prstGeom>
          <a:solidFill>
            <a:srgbClr val="000000">
              <a:lumMod val="60000"/>
              <a:lumOff val="40000"/>
            </a:srgbClr>
          </a:solidFill>
          <a:ln w="19050" cap="flat" cmpd="sng" algn="ctr">
            <a:solidFill>
              <a:srgbClr val="000000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D5993CF2-28DE-4E16-B9E3-471B81929A9F}"/>
              </a:ext>
            </a:extLst>
          </p:cNvPr>
          <p:cNvSpPr/>
          <p:nvPr/>
        </p:nvSpPr>
        <p:spPr>
          <a:xfrm>
            <a:off x="5120792" y="5769602"/>
            <a:ext cx="2224529" cy="248454"/>
          </a:xfrm>
          <a:prstGeom prst="roundRect">
            <a:avLst>
              <a:gd name="adj" fmla="val 8658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B58D2B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N" sz="1000" b="1" kern="0" dirty="0">
                <a:solidFill>
                  <a:prstClr val="white"/>
                </a:solidFill>
                <a:latin typeface="Arial" panose="020B0604020202020204"/>
              </a:rPr>
              <a:t>Recycling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5ADF1F62-ECE4-4305-875B-D9585170165D}"/>
              </a:ext>
            </a:extLst>
          </p:cNvPr>
          <p:cNvSpPr/>
          <p:nvPr/>
        </p:nvSpPr>
        <p:spPr>
          <a:xfrm>
            <a:off x="5081531" y="6031910"/>
            <a:ext cx="2453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i="1" kern="0" dirty="0">
                <a:solidFill>
                  <a:prstClr val="black"/>
                </a:solidFill>
                <a:latin typeface="Arial" panose="020B0604020202020204"/>
              </a:rPr>
              <a:t>OCI balance immediately recycled to P&amp;L on the date of sale of the bond</a:t>
            </a: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66946F1F-7714-4C15-B0BA-69A9A782DDD5}"/>
              </a:ext>
            </a:extLst>
          </p:cNvPr>
          <p:cNvGrpSpPr/>
          <p:nvPr/>
        </p:nvGrpSpPr>
        <p:grpSpPr>
          <a:xfrm>
            <a:off x="2712224" y="1401101"/>
            <a:ext cx="8287947" cy="822112"/>
            <a:chOff x="2131584" y="1080580"/>
            <a:chExt cx="6571876" cy="822112"/>
          </a:xfrm>
        </p:grpSpPr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39A77568-55AF-4329-8483-02E6C0B0A412}"/>
                </a:ext>
              </a:extLst>
            </p:cNvPr>
            <p:cNvGrpSpPr/>
            <p:nvPr/>
          </p:nvGrpSpPr>
          <p:grpSpPr>
            <a:xfrm>
              <a:off x="2131584" y="1080580"/>
              <a:ext cx="1346177" cy="822112"/>
              <a:chOff x="389685" y="1092180"/>
              <a:chExt cx="8313776" cy="639097"/>
            </a:xfrm>
          </p:grpSpPr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B3A639F7-5B0A-42AE-9C76-1B83C39CF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7" name="Rectangle 20">
                <a:extLst>
                  <a:ext uri="{FF2B5EF4-FFF2-40B4-BE49-F238E27FC236}">
                    <a16:creationId xmlns:a16="http://schemas.microsoft.com/office/drawing/2014/main" id="{10D92723-092D-46D4-85FB-431A8A8BF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Day 0</a:t>
                </a:r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F4716A2E-FFD1-4684-A1FD-8672CD18DCEF}"/>
                </a:ext>
              </a:extLst>
            </p:cNvPr>
            <p:cNvGrpSpPr/>
            <p:nvPr/>
          </p:nvGrpSpPr>
          <p:grpSpPr>
            <a:xfrm>
              <a:off x="3873483" y="1080580"/>
              <a:ext cx="1346177" cy="822112"/>
              <a:chOff x="389685" y="1092180"/>
              <a:chExt cx="8313776" cy="639097"/>
            </a:xfrm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F8A01E94-98DA-40AC-9AEE-F423E3D63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5" name="Rectangle 20">
                <a:extLst>
                  <a:ext uri="{FF2B5EF4-FFF2-40B4-BE49-F238E27FC236}">
                    <a16:creationId xmlns:a16="http://schemas.microsoft.com/office/drawing/2014/main" id="{F08A26F2-3D39-41AC-9C88-C74A732F9B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Designation, HET, valuation</a:t>
                </a:r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2C8E081E-E29A-48F7-9CF8-CC6FED6E7236}"/>
                </a:ext>
              </a:extLst>
            </p:cNvPr>
            <p:cNvGrpSpPr/>
            <p:nvPr/>
          </p:nvGrpSpPr>
          <p:grpSpPr>
            <a:xfrm>
              <a:off x="5615382" y="1080580"/>
              <a:ext cx="1346177" cy="822112"/>
              <a:chOff x="389685" y="1092180"/>
              <a:chExt cx="8313776" cy="639097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95EA3679-DD6B-4BBF-ACEC-060AEE9206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3" name="Rectangle 20">
                <a:extLst>
                  <a:ext uri="{FF2B5EF4-FFF2-40B4-BE49-F238E27FC236}">
                    <a16:creationId xmlns:a16="http://schemas.microsoft.com/office/drawing/2014/main" id="{83A2D64B-1AC9-45D8-A7CA-E9E74A5D2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Deal settlement</a:t>
                </a:r>
              </a:p>
            </p:txBody>
          </p:sp>
        </p:grpSp>
        <p:sp>
          <p:nvSpPr>
            <p:cNvPr id="116" name="Arrow: Right 115">
              <a:extLst>
                <a:ext uri="{FF2B5EF4-FFF2-40B4-BE49-F238E27FC236}">
                  <a16:creationId xmlns:a16="http://schemas.microsoft.com/office/drawing/2014/main" id="{F6613714-991F-4D1D-BC21-692ED55B3212}"/>
                </a:ext>
              </a:extLst>
            </p:cNvPr>
            <p:cNvSpPr/>
            <p:nvPr/>
          </p:nvSpPr>
          <p:spPr bwMode="gray">
            <a:xfrm>
              <a:off x="3494686" y="1395614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Arrow: Right 116">
              <a:extLst>
                <a:ext uri="{FF2B5EF4-FFF2-40B4-BE49-F238E27FC236}">
                  <a16:creationId xmlns:a16="http://schemas.microsoft.com/office/drawing/2014/main" id="{66D89B43-158A-4B62-8759-1846A19D1D32}"/>
                </a:ext>
              </a:extLst>
            </p:cNvPr>
            <p:cNvSpPr/>
            <p:nvPr/>
          </p:nvSpPr>
          <p:spPr bwMode="gray">
            <a:xfrm>
              <a:off x="5236585" y="1395614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E8C2B693-9BDD-4702-82B7-DCC41296ED19}"/>
                </a:ext>
              </a:extLst>
            </p:cNvPr>
            <p:cNvGrpSpPr/>
            <p:nvPr/>
          </p:nvGrpSpPr>
          <p:grpSpPr>
            <a:xfrm>
              <a:off x="7357283" y="1080580"/>
              <a:ext cx="1346177" cy="822112"/>
              <a:chOff x="389685" y="1092180"/>
              <a:chExt cx="8313776" cy="639097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33A31A97-28D3-434B-B8C2-15C5415B62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85" y="1092180"/>
                <a:ext cx="8313776" cy="639097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6350" algn="ctr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square" lIns="86281" tIns="86281" rIns="86281" bIns="86281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1" name="Rectangle 20">
                <a:extLst>
                  <a:ext uri="{FF2B5EF4-FFF2-40B4-BE49-F238E27FC236}">
                    <a16:creationId xmlns:a16="http://schemas.microsoft.com/office/drawing/2014/main" id="{18EDF380-F82B-470E-90B5-5B8DD217DB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03" y="1151743"/>
                <a:ext cx="8126541" cy="500720"/>
              </a:xfrm>
              <a:prstGeom prst="rect">
                <a:avLst/>
              </a:prstGeom>
              <a:solidFill>
                <a:srgbClr val="B58D2B"/>
              </a:solidFill>
              <a:ln w="3175">
                <a:solidFill>
                  <a:srgbClr val="B58D2B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86281" tIns="86281" rIns="86281" bIns="86281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Post settlement</a:t>
                </a:r>
              </a:p>
            </p:txBody>
          </p:sp>
        </p:grpSp>
        <p:sp>
          <p:nvSpPr>
            <p:cNvPr id="119" name="Arrow: Right 118">
              <a:extLst>
                <a:ext uri="{FF2B5EF4-FFF2-40B4-BE49-F238E27FC236}">
                  <a16:creationId xmlns:a16="http://schemas.microsoft.com/office/drawing/2014/main" id="{F8D70FEB-319D-43E0-832B-C72B28053E9E}"/>
                </a:ext>
              </a:extLst>
            </p:cNvPr>
            <p:cNvSpPr/>
            <p:nvPr/>
          </p:nvSpPr>
          <p:spPr bwMode="gray">
            <a:xfrm>
              <a:off x="6978484" y="1383233"/>
              <a:ext cx="361873" cy="192043"/>
            </a:xfrm>
            <a:prstGeom prst="rightArrow">
              <a:avLst/>
            </a:prstGeom>
            <a:solidFill>
              <a:srgbClr val="44546A">
                <a:lumMod val="75000"/>
                <a:lumOff val="25000"/>
              </a:srgbClr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88900" tIns="88900" rIns="88900" bIns="8890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 2" pitchFamily="18" charset="2"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35665AE6-8561-4CA7-BF65-32724BD2C064}"/>
              </a:ext>
            </a:extLst>
          </p:cNvPr>
          <p:cNvSpPr/>
          <p:nvPr/>
        </p:nvSpPr>
        <p:spPr bwMode="gray">
          <a:xfrm>
            <a:off x="2700473" y="1401101"/>
            <a:ext cx="6353809" cy="822112"/>
          </a:xfrm>
          <a:prstGeom prst="rect">
            <a:avLst/>
          </a:prstGeom>
          <a:solidFill>
            <a:srgbClr val="000000">
              <a:lumMod val="40000"/>
              <a:lumOff val="60000"/>
              <a:alpha val="84000"/>
            </a:srgb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9" name="Table 128">
            <a:extLst>
              <a:ext uri="{FF2B5EF4-FFF2-40B4-BE49-F238E27FC236}">
                <a16:creationId xmlns:a16="http://schemas.microsoft.com/office/drawing/2014/main" id="{80A5E61B-F764-4B78-AEE6-1814071477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181046"/>
              </p:ext>
            </p:extLst>
          </p:nvPr>
        </p:nvGraphicFramePr>
        <p:xfrm>
          <a:off x="2700473" y="3879777"/>
          <a:ext cx="2301968" cy="1618201"/>
        </p:xfrm>
        <a:graphic>
          <a:graphicData uri="http://schemas.openxmlformats.org/drawingml/2006/table">
            <a:tbl>
              <a:tblPr/>
              <a:tblGrid>
                <a:gridCol w="1243050">
                  <a:extLst>
                    <a:ext uri="{9D8B030D-6E8A-4147-A177-3AD203B41FA5}">
                      <a16:colId xmlns:a16="http://schemas.microsoft.com/office/drawing/2014/main" val="374476628"/>
                    </a:ext>
                  </a:extLst>
                </a:gridCol>
                <a:gridCol w="1058918">
                  <a:extLst>
                    <a:ext uri="{9D8B030D-6E8A-4147-A177-3AD203B41FA5}">
                      <a16:colId xmlns:a16="http://schemas.microsoft.com/office/drawing/2014/main" val="2543959770"/>
                    </a:ext>
                  </a:extLst>
                </a:gridCol>
              </a:tblGrid>
              <a:tr h="4525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Purchased bond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7.88% GOI 2030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295044"/>
                  </a:ext>
                </a:extLst>
              </a:tr>
              <a:tr h="388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Yield at purchase</a:t>
                      </a:r>
                      <a:endParaRPr lang="en-I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5.95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223170"/>
                  </a:ext>
                </a:extLst>
              </a:tr>
              <a:tr h="388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I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Purchase date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1-12-2020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274663"/>
                  </a:ext>
                </a:extLst>
              </a:tr>
              <a:tr h="388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Purchase amount</a:t>
                      </a:r>
                      <a:endParaRPr lang="en-I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INR 203 crore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8718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141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80246" y="463109"/>
            <a:ext cx="8283054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Impact on solvency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62A120E5-6DD7-475F-9A56-4D1BD9EF454C}"/>
              </a:ext>
            </a:extLst>
          </p:cNvPr>
          <p:cNvGrpSpPr/>
          <p:nvPr/>
        </p:nvGrpSpPr>
        <p:grpSpPr>
          <a:xfrm>
            <a:off x="2359919" y="1937606"/>
            <a:ext cx="1533508" cy="4681520"/>
            <a:chOff x="295740" y="1485595"/>
            <a:chExt cx="1533508" cy="3573319"/>
          </a:xfrm>
          <a:solidFill>
            <a:schemeClr val="bg1">
              <a:lumMod val="50000"/>
            </a:schemeClr>
          </a:solidFill>
        </p:grpSpPr>
        <p:sp>
          <p:nvSpPr>
            <p:cNvPr id="149" name="Text Placeholder 2">
              <a:extLst>
                <a:ext uri="{FF2B5EF4-FFF2-40B4-BE49-F238E27FC236}">
                  <a16:creationId xmlns:a16="http://schemas.microsoft.com/office/drawing/2014/main" id="{1B24A2A8-F476-4581-9BBB-E59D0FA6E055}"/>
                </a:ext>
              </a:extLst>
            </p:cNvPr>
            <p:cNvSpPr txBox="1">
              <a:spLocks/>
            </p:cNvSpPr>
            <p:nvPr/>
          </p:nvSpPr>
          <p:spPr>
            <a:xfrm>
              <a:off x="295740" y="1485595"/>
              <a:ext cx="1533508" cy="1074695"/>
            </a:xfrm>
            <a:prstGeom prst="roundRect">
              <a:avLst>
                <a:gd name="adj" fmla="val 8775"/>
              </a:avLst>
            </a:prstGeom>
            <a:grpFill/>
            <a:ln w="0" cap="flat" cmpd="sng" algn="ctr">
              <a:noFill/>
              <a:prstDash val="solid"/>
            </a:ln>
            <a:effectLst/>
          </p:spPr>
          <p:txBody>
            <a:bodyPr lIns="108000" rIns="108000" rtlCol="0" anchor="ctr"/>
            <a:lstStyle>
              <a:defPPr>
                <a:defRPr lang="en-US"/>
              </a:defPPr>
              <a:lvl1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Arial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Arial"/>
                </a:rPr>
                <a:t>Accounting  &amp; P/L implications</a:t>
              </a:r>
            </a:p>
          </p:txBody>
        </p:sp>
        <p:sp>
          <p:nvSpPr>
            <p:cNvPr id="150" name="Text Placeholder 2">
              <a:extLst>
                <a:ext uri="{FF2B5EF4-FFF2-40B4-BE49-F238E27FC236}">
                  <a16:creationId xmlns:a16="http://schemas.microsoft.com/office/drawing/2014/main" id="{93470BF3-916C-4C3A-8EB5-FA1D13D9E9A7}"/>
                </a:ext>
              </a:extLst>
            </p:cNvPr>
            <p:cNvSpPr txBox="1">
              <a:spLocks/>
            </p:cNvSpPr>
            <p:nvPr/>
          </p:nvSpPr>
          <p:spPr>
            <a:xfrm>
              <a:off x="295740" y="3984219"/>
              <a:ext cx="1533508" cy="1074695"/>
            </a:xfrm>
            <a:prstGeom prst="roundRect">
              <a:avLst>
                <a:gd name="adj" fmla="val 8775"/>
              </a:avLst>
            </a:prstGeom>
            <a:grpFill/>
            <a:ln w="0" cap="flat" cmpd="sng" algn="ctr">
              <a:noFill/>
              <a:prstDash val="solid"/>
            </a:ln>
            <a:effectLst/>
          </p:spPr>
          <p:txBody>
            <a:bodyPr lIns="108000" rIns="108000" rtlCol="0" anchor="ctr"/>
            <a:lstStyle>
              <a:defPPr>
                <a:defRPr lang="en-US"/>
              </a:defPPr>
              <a:lvl1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Arial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Arial"/>
                </a:rPr>
                <a:t>Regulatory constraints</a:t>
              </a:r>
            </a:p>
          </p:txBody>
        </p:sp>
        <p:sp>
          <p:nvSpPr>
            <p:cNvPr id="151" name="Text Placeholder 2">
              <a:extLst>
                <a:ext uri="{FF2B5EF4-FFF2-40B4-BE49-F238E27FC236}">
                  <a16:creationId xmlns:a16="http://schemas.microsoft.com/office/drawing/2014/main" id="{3CC8AD2B-1B7F-4A62-BD53-601E417012BF}"/>
                </a:ext>
              </a:extLst>
            </p:cNvPr>
            <p:cNvSpPr txBox="1">
              <a:spLocks/>
            </p:cNvSpPr>
            <p:nvPr/>
          </p:nvSpPr>
          <p:spPr>
            <a:xfrm>
              <a:off x="295740" y="2734907"/>
              <a:ext cx="1533508" cy="1074695"/>
            </a:xfrm>
            <a:prstGeom prst="roundRect">
              <a:avLst>
                <a:gd name="adj" fmla="val 8775"/>
              </a:avLst>
            </a:prstGeom>
            <a:grpFill/>
            <a:ln w="0" cap="flat" cmpd="sng" algn="ctr">
              <a:noFill/>
              <a:prstDash val="solid"/>
            </a:ln>
            <a:effectLst/>
          </p:spPr>
          <p:txBody>
            <a:bodyPr lIns="108000" rIns="108000" rtlCol="0" anchor="ctr"/>
            <a:lstStyle>
              <a:defPPr>
                <a:defRPr lang="en-US"/>
              </a:defPPr>
              <a:lvl1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Arial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Arial"/>
                </a:rPr>
                <a:t>Reserving</a:t>
              </a:r>
            </a:p>
          </p:txBody>
        </p:sp>
      </p:grpSp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D3A4DDF0-AD25-45A0-B74B-4BE06F996629}"/>
              </a:ext>
            </a:extLst>
          </p:cNvPr>
          <p:cNvSpPr txBox="1">
            <a:spLocks/>
          </p:cNvSpPr>
          <p:nvPr/>
        </p:nvSpPr>
        <p:spPr>
          <a:xfrm>
            <a:off x="4117598" y="1411987"/>
            <a:ext cx="2171611" cy="436880"/>
          </a:xfrm>
          <a:prstGeom prst="roundRect">
            <a:avLst>
              <a:gd name="adj" fmla="val 8775"/>
            </a:avLst>
          </a:prstGeom>
          <a:solidFill>
            <a:sysClr val="windowText" lastClr="000000"/>
          </a:solidFill>
          <a:ln w="0" cap="flat" cmpd="sng" algn="ctr">
            <a:noFill/>
            <a:prstDash val="solid"/>
          </a:ln>
          <a:effectLst/>
        </p:spPr>
        <p:txBody>
          <a:bodyPr lIns="108000" rIns="108000"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Arial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Arial"/>
              </a:rPr>
              <a:t>Day 0</a:t>
            </a:r>
          </a:p>
        </p:txBody>
      </p:sp>
      <p:sp>
        <p:nvSpPr>
          <p:cNvPr id="89" name="Text Placeholder 2">
            <a:extLst>
              <a:ext uri="{FF2B5EF4-FFF2-40B4-BE49-F238E27FC236}">
                <a16:creationId xmlns:a16="http://schemas.microsoft.com/office/drawing/2014/main" id="{E54C1CBE-A546-4DEE-A8AE-AE067E002C27}"/>
              </a:ext>
            </a:extLst>
          </p:cNvPr>
          <p:cNvSpPr txBox="1">
            <a:spLocks/>
          </p:cNvSpPr>
          <p:nvPr/>
        </p:nvSpPr>
        <p:spPr>
          <a:xfrm>
            <a:off x="6363467" y="1411987"/>
            <a:ext cx="2171611" cy="436880"/>
          </a:xfrm>
          <a:prstGeom prst="roundRect">
            <a:avLst>
              <a:gd name="adj" fmla="val 8775"/>
            </a:avLst>
          </a:prstGeom>
          <a:solidFill>
            <a:sysClr val="windowText" lastClr="000000"/>
          </a:solidFill>
          <a:ln w="0" cap="flat" cmpd="sng" algn="ctr">
            <a:noFill/>
            <a:prstDash val="solid"/>
          </a:ln>
          <a:effectLst/>
        </p:spPr>
        <p:txBody>
          <a:bodyPr lIns="108000" rIns="108000"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Arial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Arial"/>
              </a:rPr>
              <a:t>Through the life of derivative</a:t>
            </a:r>
          </a:p>
        </p:txBody>
      </p:sp>
      <p:sp>
        <p:nvSpPr>
          <p:cNvPr id="90" name="Text Placeholder 2">
            <a:extLst>
              <a:ext uri="{FF2B5EF4-FFF2-40B4-BE49-F238E27FC236}">
                <a16:creationId xmlns:a16="http://schemas.microsoft.com/office/drawing/2014/main" id="{38883589-2B4E-4C66-A1D0-ED4B0C47C5D6}"/>
              </a:ext>
            </a:extLst>
          </p:cNvPr>
          <p:cNvSpPr txBox="1">
            <a:spLocks/>
          </p:cNvSpPr>
          <p:nvPr/>
        </p:nvSpPr>
        <p:spPr>
          <a:xfrm>
            <a:off x="8609335" y="1411987"/>
            <a:ext cx="2171611" cy="436880"/>
          </a:xfrm>
          <a:prstGeom prst="roundRect">
            <a:avLst>
              <a:gd name="adj" fmla="val 8775"/>
            </a:avLst>
          </a:prstGeom>
          <a:solidFill>
            <a:sysClr val="windowText" lastClr="000000"/>
          </a:solidFill>
          <a:ln w="0" cap="flat" cmpd="sng" algn="ctr">
            <a:noFill/>
            <a:prstDash val="solid"/>
          </a:ln>
          <a:effectLst/>
        </p:spPr>
        <p:txBody>
          <a:bodyPr lIns="108000" rIns="108000" rtlCol="0" anchor="ctr"/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Arial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Arial"/>
              </a:rPr>
              <a:t>Post settlement of derivative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63FB667-C3E6-4518-A280-3D2E95E928D7}"/>
              </a:ext>
            </a:extLst>
          </p:cNvPr>
          <p:cNvSpPr txBox="1"/>
          <p:nvPr/>
        </p:nvSpPr>
        <p:spPr>
          <a:xfrm>
            <a:off x="4604832" y="2164588"/>
            <a:ext cx="145222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Day 0 P/L impact on account of PV of transaction cost</a:t>
            </a:r>
          </a:p>
        </p:txBody>
      </p:sp>
      <p:sp>
        <p:nvSpPr>
          <p:cNvPr id="92" name="Arrow: Down 91">
            <a:extLst>
              <a:ext uri="{FF2B5EF4-FFF2-40B4-BE49-F238E27FC236}">
                <a16:creationId xmlns:a16="http://schemas.microsoft.com/office/drawing/2014/main" id="{F00FD400-13B4-475C-ABB5-39AD9EF71805}"/>
              </a:ext>
            </a:extLst>
          </p:cNvPr>
          <p:cNvSpPr/>
          <p:nvPr/>
        </p:nvSpPr>
        <p:spPr bwMode="gray">
          <a:xfrm>
            <a:off x="2339391" y="1549291"/>
            <a:ext cx="160827" cy="165230"/>
          </a:xfrm>
          <a:prstGeom prst="downArrow">
            <a:avLst/>
          </a:prstGeom>
          <a:solidFill>
            <a:srgbClr val="DA291C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93" name="Arrow: Down 92">
            <a:extLst>
              <a:ext uri="{FF2B5EF4-FFF2-40B4-BE49-F238E27FC236}">
                <a16:creationId xmlns:a16="http://schemas.microsoft.com/office/drawing/2014/main" id="{60D26368-BF5F-4656-B47E-8B41B6238773}"/>
              </a:ext>
            </a:extLst>
          </p:cNvPr>
          <p:cNvSpPr/>
          <p:nvPr/>
        </p:nvSpPr>
        <p:spPr bwMode="gray">
          <a:xfrm rot="10800000">
            <a:off x="2512747" y="1549291"/>
            <a:ext cx="160827" cy="165230"/>
          </a:xfrm>
          <a:prstGeom prst="downArrow">
            <a:avLst/>
          </a:prstGeom>
          <a:solidFill>
            <a:srgbClr val="4E8542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8315622-E8B0-422B-8AB5-9DFE9316352A}"/>
              </a:ext>
            </a:extLst>
          </p:cNvPr>
          <p:cNvSpPr txBox="1"/>
          <p:nvPr/>
        </p:nvSpPr>
        <p:spPr>
          <a:xfrm>
            <a:off x="2635135" y="1464323"/>
            <a:ext cx="128922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Negative/ positive impact on solvency</a:t>
            </a:r>
          </a:p>
        </p:txBody>
      </p:sp>
      <p:sp>
        <p:nvSpPr>
          <p:cNvPr id="95" name="Arrow: Down 94">
            <a:extLst>
              <a:ext uri="{FF2B5EF4-FFF2-40B4-BE49-F238E27FC236}">
                <a16:creationId xmlns:a16="http://schemas.microsoft.com/office/drawing/2014/main" id="{870FEBA6-8E94-4DE4-A1BA-3B4B349CD061}"/>
              </a:ext>
            </a:extLst>
          </p:cNvPr>
          <p:cNvSpPr/>
          <p:nvPr/>
        </p:nvSpPr>
        <p:spPr bwMode="gray">
          <a:xfrm>
            <a:off x="4117599" y="2299095"/>
            <a:ext cx="263060" cy="302373"/>
          </a:xfrm>
          <a:prstGeom prst="downArrow">
            <a:avLst/>
          </a:prstGeom>
          <a:solidFill>
            <a:srgbClr val="DA291C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5A95FBE-AC4D-41DF-A4DB-75BDB33FA412}"/>
              </a:ext>
            </a:extLst>
          </p:cNvPr>
          <p:cNvSpPr txBox="1"/>
          <p:nvPr/>
        </p:nvSpPr>
        <p:spPr>
          <a:xfrm>
            <a:off x="4645472" y="3658280"/>
            <a:ext cx="17479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Off-setting impact in liability reserving i.e. difference between hedged rate and locked-in rate</a:t>
            </a:r>
          </a:p>
        </p:txBody>
      </p:sp>
      <p:sp>
        <p:nvSpPr>
          <p:cNvPr id="97" name="Arrow: Down 96">
            <a:extLst>
              <a:ext uri="{FF2B5EF4-FFF2-40B4-BE49-F238E27FC236}">
                <a16:creationId xmlns:a16="http://schemas.microsoft.com/office/drawing/2014/main" id="{F422A621-1E38-445B-90FF-F802EED3F1A7}"/>
              </a:ext>
            </a:extLst>
          </p:cNvPr>
          <p:cNvSpPr/>
          <p:nvPr/>
        </p:nvSpPr>
        <p:spPr bwMode="gray">
          <a:xfrm rot="10800000">
            <a:off x="4117599" y="3773228"/>
            <a:ext cx="263060" cy="302373"/>
          </a:xfrm>
          <a:prstGeom prst="downArrow">
            <a:avLst/>
          </a:prstGeom>
          <a:solidFill>
            <a:srgbClr val="4E8542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7974F68-F219-4A2B-BA41-6C5FD8E39A86}"/>
              </a:ext>
            </a:extLst>
          </p:cNvPr>
          <p:cNvSpPr txBox="1"/>
          <p:nvPr/>
        </p:nvSpPr>
        <p:spPr>
          <a:xfrm>
            <a:off x="6657802" y="1955137"/>
            <a:ext cx="1858629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Ineffective portion of effective hedge:</a:t>
            </a:r>
          </a:p>
          <a:p>
            <a:pPr marL="171450" marR="0" lvl="0" indent="-1714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Change in PV with time</a:t>
            </a:r>
          </a:p>
          <a:p>
            <a:pPr marL="171450" marR="0" lvl="0" indent="-1714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OIS movement</a:t>
            </a:r>
          </a:p>
          <a:p>
            <a:pPr marL="171450" marR="0" lvl="0" indent="-1714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Difference between funding and unwind spread for time elapsed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B486FA0-802B-4C84-9A62-C3CFC52211C0}"/>
              </a:ext>
            </a:extLst>
          </p:cNvPr>
          <p:cNvSpPr txBox="1"/>
          <p:nvPr/>
        </p:nvSpPr>
        <p:spPr>
          <a:xfrm>
            <a:off x="7200325" y="5518559"/>
            <a:ext cx="145222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Derivative losses</a:t>
            </a:r>
          </a:p>
        </p:txBody>
      </p:sp>
      <p:sp>
        <p:nvSpPr>
          <p:cNvPr id="100" name="Arrow: Down 99">
            <a:extLst>
              <a:ext uri="{FF2B5EF4-FFF2-40B4-BE49-F238E27FC236}">
                <a16:creationId xmlns:a16="http://schemas.microsoft.com/office/drawing/2014/main" id="{7A8C63A1-2F36-405A-8FCA-AA138CFC0FFA}"/>
              </a:ext>
            </a:extLst>
          </p:cNvPr>
          <p:cNvSpPr/>
          <p:nvPr/>
        </p:nvSpPr>
        <p:spPr bwMode="gray">
          <a:xfrm>
            <a:off x="6675894" y="5501464"/>
            <a:ext cx="263060" cy="302373"/>
          </a:xfrm>
          <a:prstGeom prst="downArrow">
            <a:avLst/>
          </a:prstGeom>
          <a:solidFill>
            <a:srgbClr val="DA291C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01" name="Arrow: Left-Right 100">
            <a:extLst>
              <a:ext uri="{FF2B5EF4-FFF2-40B4-BE49-F238E27FC236}">
                <a16:creationId xmlns:a16="http://schemas.microsoft.com/office/drawing/2014/main" id="{0081C948-AF65-4156-AEF8-E04CAABC498C}"/>
              </a:ext>
            </a:extLst>
          </p:cNvPr>
          <p:cNvSpPr/>
          <p:nvPr/>
        </p:nvSpPr>
        <p:spPr bwMode="gray">
          <a:xfrm>
            <a:off x="4098153" y="5799918"/>
            <a:ext cx="487234" cy="302373"/>
          </a:xfrm>
          <a:prstGeom prst="leftRightArrow">
            <a:avLst/>
          </a:prstGeom>
          <a:solidFill>
            <a:srgbClr val="FFFFCC"/>
          </a:solidFill>
          <a:ln w="19050" algn="ctr">
            <a:solidFill>
              <a:sysClr val="window" lastClr="FFFFFF">
                <a:lumMod val="75000"/>
              </a:sysClr>
            </a:solidFill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90D4DE61-50F1-496A-81D0-A7247685E702}"/>
              </a:ext>
            </a:extLst>
          </p:cNvPr>
          <p:cNvCxnSpPr/>
          <p:nvPr/>
        </p:nvCxnSpPr>
        <p:spPr>
          <a:xfrm>
            <a:off x="2359919" y="3452829"/>
            <a:ext cx="8421027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038A62FA-3ACB-4D12-9E0F-B6DE638FFE6D}"/>
              </a:ext>
            </a:extLst>
          </p:cNvPr>
          <p:cNvCxnSpPr/>
          <p:nvPr/>
        </p:nvCxnSpPr>
        <p:spPr>
          <a:xfrm>
            <a:off x="2359919" y="5061158"/>
            <a:ext cx="8421027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104" name="Arrow: Left-Right 103">
            <a:extLst>
              <a:ext uri="{FF2B5EF4-FFF2-40B4-BE49-F238E27FC236}">
                <a16:creationId xmlns:a16="http://schemas.microsoft.com/office/drawing/2014/main" id="{3EE71A4A-90CA-4AAD-8CCD-84E079B4BC0C}"/>
              </a:ext>
            </a:extLst>
          </p:cNvPr>
          <p:cNvSpPr/>
          <p:nvPr/>
        </p:nvSpPr>
        <p:spPr bwMode="gray">
          <a:xfrm>
            <a:off x="6609534" y="6022438"/>
            <a:ext cx="401335" cy="250092"/>
          </a:xfrm>
          <a:prstGeom prst="leftRightArrow">
            <a:avLst/>
          </a:prstGeom>
          <a:solidFill>
            <a:srgbClr val="FFFFCC"/>
          </a:solidFill>
          <a:ln w="19050" algn="ctr">
            <a:solidFill>
              <a:sysClr val="window" lastClr="FFFFFF">
                <a:lumMod val="75000"/>
              </a:sysClr>
            </a:solidFill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03ED0E3-FF1F-4571-9F5C-50263CD1A36A}"/>
              </a:ext>
            </a:extLst>
          </p:cNvPr>
          <p:cNvSpPr txBox="1"/>
          <p:nvPr/>
        </p:nvSpPr>
        <p:spPr>
          <a:xfrm>
            <a:off x="7200325" y="6062845"/>
            <a:ext cx="145222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Derivative gains</a:t>
            </a:r>
          </a:p>
        </p:txBody>
      </p:sp>
      <p:sp>
        <p:nvSpPr>
          <p:cNvPr id="106" name="Arrow: Down 105">
            <a:extLst>
              <a:ext uri="{FF2B5EF4-FFF2-40B4-BE49-F238E27FC236}">
                <a16:creationId xmlns:a16="http://schemas.microsoft.com/office/drawing/2014/main" id="{FED28715-60EC-4878-B9C3-4FE898D8B1E9}"/>
              </a:ext>
            </a:extLst>
          </p:cNvPr>
          <p:cNvSpPr/>
          <p:nvPr/>
        </p:nvSpPr>
        <p:spPr bwMode="gray">
          <a:xfrm rot="10800000">
            <a:off x="4117599" y="4442561"/>
            <a:ext cx="263060" cy="302373"/>
          </a:xfrm>
          <a:prstGeom prst="downArrow">
            <a:avLst/>
          </a:prstGeom>
          <a:solidFill>
            <a:srgbClr val="4E8542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07" name="Arrow: Down 106">
            <a:extLst>
              <a:ext uri="{FF2B5EF4-FFF2-40B4-BE49-F238E27FC236}">
                <a16:creationId xmlns:a16="http://schemas.microsoft.com/office/drawing/2014/main" id="{F8DBDE68-F1F9-47EC-8210-A7DACC2F8ACD}"/>
              </a:ext>
            </a:extLst>
          </p:cNvPr>
          <p:cNvSpPr/>
          <p:nvPr/>
        </p:nvSpPr>
        <p:spPr bwMode="gray">
          <a:xfrm>
            <a:off x="4341770" y="4499882"/>
            <a:ext cx="263060" cy="302373"/>
          </a:xfrm>
          <a:prstGeom prst="downArrow">
            <a:avLst/>
          </a:prstGeom>
          <a:solidFill>
            <a:srgbClr val="DA291C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D9548080-478F-476D-9DDA-3A5C96EBFFCB}"/>
              </a:ext>
            </a:extLst>
          </p:cNvPr>
          <p:cNvSpPr txBox="1"/>
          <p:nvPr/>
        </p:nvSpPr>
        <p:spPr>
          <a:xfrm>
            <a:off x="4656139" y="4431336"/>
            <a:ext cx="174796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Dependent on the existing VROI vs locked in rate</a:t>
            </a:r>
          </a:p>
        </p:txBody>
      </p:sp>
      <p:sp>
        <p:nvSpPr>
          <p:cNvPr id="130" name="Arrow: Down 129">
            <a:extLst>
              <a:ext uri="{FF2B5EF4-FFF2-40B4-BE49-F238E27FC236}">
                <a16:creationId xmlns:a16="http://schemas.microsoft.com/office/drawing/2014/main" id="{BB5FB814-F751-429B-9E3B-60AC6A866754}"/>
              </a:ext>
            </a:extLst>
          </p:cNvPr>
          <p:cNvSpPr/>
          <p:nvPr/>
        </p:nvSpPr>
        <p:spPr bwMode="gray">
          <a:xfrm rot="10800000">
            <a:off x="6157679" y="2218190"/>
            <a:ext cx="263060" cy="302373"/>
          </a:xfrm>
          <a:prstGeom prst="downArrow">
            <a:avLst/>
          </a:prstGeom>
          <a:solidFill>
            <a:srgbClr val="4E8542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31" name="Arrow: Down 130">
            <a:extLst>
              <a:ext uri="{FF2B5EF4-FFF2-40B4-BE49-F238E27FC236}">
                <a16:creationId xmlns:a16="http://schemas.microsoft.com/office/drawing/2014/main" id="{04ACEAE5-86A1-46F2-89AB-B3E9A9AE3E6D}"/>
              </a:ext>
            </a:extLst>
          </p:cNvPr>
          <p:cNvSpPr/>
          <p:nvPr/>
        </p:nvSpPr>
        <p:spPr bwMode="gray">
          <a:xfrm>
            <a:off x="6381850" y="2275511"/>
            <a:ext cx="263060" cy="302373"/>
          </a:xfrm>
          <a:prstGeom prst="downArrow">
            <a:avLst/>
          </a:prstGeom>
          <a:solidFill>
            <a:srgbClr val="DA291C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F223A4FD-1B7C-4C1D-8FE8-CC8070F3CF51}"/>
              </a:ext>
            </a:extLst>
          </p:cNvPr>
          <p:cNvSpPr txBox="1"/>
          <p:nvPr/>
        </p:nvSpPr>
        <p:spPr>
          <a:xfrm>
            <a:off x="9114258" y="2125127"/>
            <a:ext cx="174796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 case of derivative gain</a:t>
            </a:r>
          </a:p>
        </p:txBody>
      </p:sp>
      <p:sp>
        <p:nvSpPr>
          <p:cNvPr id="133" name="Arrow: Down 132">
            <a:extLst>
              <a:ext uri="{FF2B5EF4-FFF2-40B4-BE49-F238E27FC236}">
                <a16:creationId xmlns:a16="http://schemas.microsoft.com/office/drawing/2014/main" id="{17E155F7-52BD-4F7E-806F-5CD2FF1C7561}"/>
              </a:ext>
            </a:extLst>
          </p:cNvPr>
          <p:cNvSpPr/>
          <p:nvPr/>
        </p:nvSpPr>
        <p:spPr bwMode="gray">
          <a:xfrm rot="10800000">
            <a:off x="8690615" y="2027016"/>
            <a:ext cx="263060" cy="302373"/>
          </a:xfrm>
          <a:prstGeom prst="downArrow">
            <a:avLst/>
          </a:prstGeom>
          <a:solidFill>
            <a:srgbClr val="4E8542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34" name="Arrow: Down 133">
            <a:extLst>
              <a:ext uri="{FF2B5EF4-FFF2-40B4-BE49-F238E27FC236}">
                <a16:creationId xmlns:a16="http://schemas.microsoft.com/office/drawing/2014/main" id="{5B2C35CB-A5D3-4C69-9CAC-B5234BC8A0EE}"/>
              </a:ext>
            </a:extLst>
          </p:cNvPr>
          <p:cNvSpPr/>
          <p:nvPr/>
        </p:nvSpPr>
        <p:spPr bwMode="gray">
          <a:xfrm>
            <a:off x="8703244" y="2600409"/>
            <a:ext cx="263060" cy="302373"/>
          </a:xfrm>
          <a:prstGeom prst="downArrow">
            <a:avLst/>
          </a:prstGeom>
          <a:solidFill>
            <a:srgbClr val="DA291C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65B5DD87-23D8-4AAE-97F8-2710EC47E6C9}"/>
              </a:ext>
            </a:extLst>
          </p:cNvPr>
          <p:cNvSpPr txBox="1"/>
          <p:nvPr/>
        </p:nvSpPr>
        <p:spPr>
          <a:xfrm>
            <a:off x="9114258" y="2593093"/>
            <a:ext cx="174796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 case of derivative loss</a:t>
            </a:r>
          </a:p>
        </p:txBody>
      </p:sp>
      <p:sp>
        <p:nvSpPr>
          <p:cNvPr id="136" name="Arrow: Left-Right 135">
            <a:extLst>
              <a:ext uri="{FF2B5EF4-FFF2-40B4-BE49-F238E27FC236}">
                <a16:creationId xmlns:a16="http://schemas.microsoft.com/office/drawing/2014/main" id="{9631F712-D36A-4BAE-9E04-E2E152445F55}"/>
              </a:ext>
            </a:extLst>
          </p:cNvPr>
          <p:cNvSpPr/>
          <p:nvPr/>
        </p:nvSpPr>
        <p:spPr bwMode="gray">
          <a:xfrm>
            <a:off x="8805941" y="5799917"/>
            <a:ext cx="487234" cy="302373"/>
          </a:xfrm>
          <a:prstGeom prst="leftRightArrow">
            <a:avLst/>
          </a:prstGeom>
          <a:solidFill>
            <a:srgbClr val="FFFFCC"/>
          </a:solidFill>
          <a:ln w="19050" algn="ctr">
            <a:solidFill>
              <a:sysClr val="window" lastClr="FFFFFF">
                <a:lumMod val="75000"/>
              </a:sysClr>
            </a:solidFill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37" name="Arrow: Left-Right 136">
            <a:extLst>
              <a:ext uri="{FF2B5EF4-FFF2-40B4-BE49-F238E27FC236}">
                <a16:creationId xmlns:a16="http://schemas.microsoft.com/office/drawing/2014/main" id="{11D90B8B-EB54-4C6E-B6B4-F2F2FA704D76}"/>
              </a:ext>
            </a:extLst>
          </p:cNvPr>
          <p:cNvSpPr/>
          <p:nvPr/>
        </p:nvSpPr>
        <p:spPr bwMode="gray">
          <a:xfrm>
            <a:off x="6695664" y="4147315"/>
            <a:ext cx="487234" cy="302373"/>
          </a:xfrm>
          <a:prstGeom prst="leftRightArrow">
            <a:avLst/>
          </a:prstGeom>
          <a:solidFill>
            <a:srgbClr val="FFFFCC"/>
          </a:solidFill>
          <a:ln w="19050" algn="ctr">
            <a:solidFill>
              <a:sysClr val="window" lastClr="FFFFFF">
                <a:lumMod val="75000"/>
              </a:sysClr>
            </a:solidFill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38" name="Arrow: Left-Right 137">
            <a:extLst>
              <a:ext uri="{FF2B5EF4-FFF2-40B4-BE49-F238E27FC236}">
                <a16:creationId xmlns:a16="http://schemas.microsoft.com/office/drawing/2014/main" id="{0615ADF9-1145-4452-9503-181D2C3E5B24}"/>
              </a:ext>
            </a:extLst>
          </p:cNvPr>
          <p:cNvSpPr/>
          <p:nvPr/>
        </p:nvSpPr>
        <p:spPr bwMode="gray">
          <a:xfrm>
            <a:off x="8795426" y="4147315"/>
            <a:ext cx="487234" cy="302373"/>
          </a:xfrm>
          <a:prstGeom prst="leftRightArrow">
            <a:avLst/>
          </a:prstGeom>
          <a:solidFill>
            <a:srgbClr val="FFFFCC"/>
          </a:solidFill>
          <a:ln w="19050" algn="ctr">
            <a:solidFill>
              <a:sysClr val="window" lastClr="FFFFFF">
                <a:lumMod val="75000"/>
              </a:sysClr>
            </a:solidFill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02917F99-D257-4A58-989B-6235AFABB968}"/>
              </a:ext>
            </a:extLst>
          </p:cNvPr>
          <p:cNvSpPr/>
          <p:nvPr/>
        </p:nvSpPr>
        <p:spPr bwMode="gray">
          <a:xfrm>
            <a:off x="4098153" y="4414184"/>
            <a:ext cx="2322586" cy="394640"/>
          </a:xfrm>
          <a:prstGeom prst="rect">
            <a:avLst/>
          </a:prstGeom>
          <a:noFill/>
          <a:ln w="19050" algn="ctr">
            <a:solidFill>
              <a:sysClr val="windowText" lastClr="000000"/>
            </a:solidFill>
            <a:prstDash val="sysDash"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9A685C1D-90FD-4E6D-8214-1AFB57EEDA08}"/>
              </a:ext>
            </a:extLst>
          </p:cNvPr>
          <p:cNvSpPr/>
          <p:nvPr/>
        </p:nvSpPr>
        <p:spPr bwMode="gray">
          <a:xfrm>
            <a:off x="6157679" y="1934865"/>
            <a:ext cx="2384982" cy="1283109"/>
          </a:xfrm>
          <a:prstGeom prst="rect">
            <a:avLst/>
          </a:prstGeom>
          <a:noFill/>
          <a:ln w="19050" algn="ctr">
            <a:solidFill>
              <a:sysClr val="windowText" lastClr="000000"/>
            </a:solidFill>
            <a:prstDash val="sysDash"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CB054385-7610-428E-8FA9-30E201AECE03}"/>
              </a:ext>
            </a:extLst>
          </p:cNvPr>
          <p:cNvSpPr/>
          <p:nvPr/>
        </p:nvSpPr>
        <p:spPr bwMode="gray">
          <a:xfrm>
            <a:off x="8609334" y="1934865"/>
            <a:ext cx="2096957" cy="1283109"/>
          </a:xfrm>
          <a:prstGeom prst="rect">
            <a:avLst/>
          </a:prstGeom>
          <a:noFill/>
          <a:ln w="19050" algn="ctr">
            <a:solidFill>
              <a:sysClr val="windowText" lastClr="000000"/>
            </a:solidFill>
            <a:prstDash val="sysDash"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D1B42013-F6BE-463C-98BC-82071103ECD3}"/>
              </a:ext>
            </a:extLst>
          </p:cNvPr>
          <p:cNvSpPr/>
          <p:nvPr/>
        </p:nvSpPr>
        <p:spPr bwMode="gray">
          <a:xfrm>
            <a:off x="6419474" y="5381361"/>
            <a:ext cx="2096957" cy="445796"/>
          </a:xfrm>
          <a:prstGeom prst="rect">
            <a:avLst/>
          </a:prstGeom>
          <a:noFill/>
          <a:ln w="19050" algn="ctr">
            <a:solidFill>
              <a:sysClr val="windowText" lastClr="000000"/>
            </a:solidFill>
            <a:prstDash val="sysDash"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Octagon 142">
            <a:extLst>
              <a:ext uri="{FF2B5EF4-FFF2-40B4-BE49-F238E27FC236}">
                <a16:creationId xmlns:a16="http://schemas.microsoft.com/office/drawing/2014/main" id="{B7A37579-6531-4C06-B735-019DA3AE8CD1}"/>
              </a:ext>
            </a:extLst>
          </p:cNvPr>
          <p:cNvSpPr/>
          <p:nvPr/>
        </p:nvSpPr>
        <p:spPr bwMode="gray">
          <a:xfrm>
            <a:off x="3935186" y="4237431"/>
            <a:ext cx="294640" cy="222731"/>
          </a:xfrm>
          <a:prstGeom prst="octagon">
            <a:avLst/>
          </a:prstGeom>
          <a:solidFill>
            <a:sysClr val="window" lastClr="FFFFFF">
              <a:lumMod val="50000"/>
            </a:sys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en-IN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D47AE0FD-429E-43D9-BAAB-34BD61EFB3C2}"/>
              </a:ext>
            </a:extLst>
          </p:cNvPr>
          <p:cNvSpPr/>
          <p:nvPr/>
        </p:nvSpPr>
        <p:spPr bwMode="gray">
          <a:xfrm>
            <a:off x="8652551" y="6482084"/>
            <a:ext cx="329420" cy="250093"/>
          </a:xfrm>
          <a:prstGeom prst="rect">
            <a:avLst/>
          </a:prstGeom>
          <a:noFill/>
          <a:ln w="19050" algn="ctr">
            <a:solidFill>
              <a:sysClr val="windowText" lastClr="000000"/>
            </a:solidFill>
            <a:prstDash val="sysDash"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I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F99DB7A1-BB77-4745-8C21-56700F1FC6C3}"/>
              </a:ext>
            </a:extLst>
          </p:cNvPr>
          <p:cNvSpPr txBox="1"/>
          <p:nvPr/>
        </p:nvSpPr>
        <p:spPr>
          <a:xfrm>
            <a:off x="9090953" y="6522492"/>
            <a:ext cx="20723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IN" sz="1100" b="0" i="0" u="none" strike="noStrike" kern="0" cap="none" spc="0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Potential sources of volatility</a:t>
            </a:r>
          </a:p>
        </p:txBody>
      </p:sp>
      <p:sp>
        <p:nvSpPr>
          <p:cNvPr id="146" name="Octagon 145">
            <a:extLst>
              <a:ext uri="{FF2B5EF4-FFF2-40B4-BE49-F238E27FC236}">
                <a16:creationId xmlns:a16="http://schemas.microsoft.com/office/drawing/2014/main" id="{8BC9E0CE-E298-4E97-922E-5EB15C92A13B}"/>
              </a:ext>
            </a:extLst>
          </p:cNvPr>
          <p:cNvSpPr/>
          <p:nvPr/>
        </p:nvSpPr>
        <p:spPr bwMode="gray">
          <a:xfrm>
            <a:off x="6256787" y="5229531"/>
            <a:ext cx="294640" cy="222731"/>
          </a:xfrm>
          <a:prstGeom prst="octagon">
            <a:avLst/>
          </a:prstGeom>
          <a:solidFill>
            <a:sysClr val="window" lastClr="FFFFFF">
              <a:lumMod val="50000"/>
            </a:sys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en-IN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Octagon 146">
            <a:extLst>
              <a:ext uri="{FF2B5EF4-FFF2-40B4-BE49-F238E27FC236}">
                <a16:creationId xmlns:a16="http://schemas.microsoft.com/office/drawing/2014/main" id="{082FF62F-C2DD-4FD5-A7CF-7388322C4CC2}"/>
              </a:ext>
            </a:extLst>
          </p:cNvPr>
          <p:cNvSpPr/>
          <p:nvPr/>
        </p:nvSpPr>
        <p:spPr bwMode="gray">
          <a:xfrm>
            <a:off x="8609258" y="3087393"/>
            <a:ext cx="294640" cy="222731"/>
          </a:xfrm>
          <a:prstGeom prst="octagon">
            <a:avLst/>
          </a:prstGeom>
          <a:solidFill>
            <a:sysClr val="window" lastClr="FFFFFF">
              <a:lumMod val="50000"/>
            </a:sys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en-IN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Octagon 147">
            <a:extLst>
              <a:ext uri="{FF2B5EF4-FFF2-40B4-BE49-F238E27FC236}">
                <a16:creationId xmlns:a16="http://schemas.microsoft.com/office/drawing/2014/main" id="{5B7B1E14-41FD-4F17-815E-612C2C36DB76}"/>
              </a:ext>
            </a:extLst>
          </p:cNvPr>
          <p:cNvSpPr/>
          <p:nvPr/>
        </p:nvSpPr>
        <p:spPr bwMode="gray">
          <a:xfrm>
            <a:off x="6153201" y="3087393"/>
            <a:ext cx="294640" cy="222731"/>
          </a:xfrm>
          <a:prstGeom prst="octagon">
            <a:avLst/>
          </a:prstGeom>
          <a:solidFill>
            <a:sysClr val="window" lastClr="FFFFFF">
              <a:lumMod val="50000"/>
            </a:sysClr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pPr marL="0" marR="0" lvl="0" indent="0" algn="ctr" defTabSz="4572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en-IN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552812"/>
      </p:ext>
    </p:extLst>
  </p:cSld>
  <p:clrMapOvr>
    <a:masterClrMapping/>
  </p:clrMapOvr>
</p:sld>
</file>

<file path=ppt/theme/theme1.xml><?xml version="1.0" encoding="utf-8"?>
<a:theme xmlns:a="http://schemas.openxmlformats.org/drawingml/2006/main" name="LifeConvBirm02">
  <a:themeElements>
    <a:clrScheme name="LifeConvBirm02.ppt 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CC00CC"/>
      </a:hlink>
      <a:folHlink>
        <a:srgbClr val="C0C0C0"/>
      </a:folHlink>
    </a:clrScheme>
    <a:fontScheme name="LifeConvBirm02.ppt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LifeConvBirm02.pp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ConvBirm02.ppt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1001</Words>
  <Application>Microsoft Office PowerPoint</Application>
  <PresentationFormat>Widescreen</PresentationFormat>
  <Paragraphs>209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Bahamas</vt:lpstr>
      <vt:lpstr>Calibri</vt:lpstr>
      <vt:lpstr>Garamond</vt:lpstr>
      <vt:lpstr>Times New Roman</vt:lpstr>
      <vt:lpstr>Verdana</vt:lpstr>
      <vt:lpstr>Wingdings</vt:lpstr>
      <vt:lpstr>Wingdings 2</vt:lpstr>
      <vt:lpstr>LifeConvBirm02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Aparajita Mitra</dc:creator>
  <cp:lastModifiedBy>Muzammil Patel</cp:lastModifiedBy>
  <cp:revision>124</cp:revision>
  <dcterms:created xsi:type="dcterms:W3CDTF">2011-07-20T12:11:57Z</dcterms:created>
  <dcterms:modified xsi:type="dcterms:W3CDTF">2021-11-17T11:54:18Z</dcterms:modified>
</cp:coreProperties>
</file>