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61" r:id="rId2"/>
    <p:sldId id="262" r:id="rId3"/>
    <p:sldId id="263" r:id="rId4"/>
    <p:sldId id="271" r:id="rId5"/>
    <p:sldId id="267" r:id="rId6"/>
    <p:sldId id="268" r:id="rId7"/>
    <p:sldId id="272" r:id="rId8"/>
    <p:sldId id="273" r:id="rId9"/>
    <p:sldId id="265" r:id="rId10"/>
    <p:sldId id="266" r:id="rId11"/>
    <p:sldId id="269" r:id="rId12"/>
    <p:sldId id="27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956"/>
    <p:restoredTop sz="94721"/>
  </p:normalViewPr>
  <p:slideViewPr>
    <p:cSldViewPr>
      <p:cViewPr varScale="1">
        <p:scale>
          <a:sx n="84" d="100"/>
          <a:sy n="84" d="100"/>
        </p:scale>
        <p:origin x="200" y="7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2EFBB-0BCC-4A1D-9ED8-84B8867ABABE}" type="datetimeFigureOut">
              <a:rPr lang="en-IN" smtClean="0"/>
              <a:t>17/11/21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IN" smtClean="0"/>
              <a:t>1</a:t>
            </a:r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3F371-8F35-4F90-9E77-40C93ED6257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621781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D32B5A-112C-4AE6-875C-0ED6994DC26A}" type="datetimeFigureOut">
              <a:rPr lang="en-US" smtClean="0"/>
              <a:pPr/>
              <a:t>11/17/21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3E7AC-6455-4A0F-B654-220C7D7B7B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76444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3493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588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594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094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299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474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 smtClean="0"/>
              <a:t>Poll question in the above slide. Answer options 1) 106. 2) 104.  3)</a:t>
            </a:r>
            <a:r>
              <a:rPr lang="en-IN" baseline="0" dirty="0" smtClean="0"/>
              <a:t> 102. 4) 98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9199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001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3329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267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149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79DE1F-5E27-4B45-9D15-005F28CE433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21966-726A-4E9E-9E02-D49DCD2200A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6E245-2043-4183-82FC-0A7BD6A0EBF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A73AEE-D506-4373-89E6-5210E2A754A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grpSp>
        <p:nvGrpSpPr>
          <p:cNvPr id="8" name="Group 10"/>
          <p:cNvGrpSpPr/>
          <p:nvPr userDrawn="1"/>
        </p:nvGrpSpPr>
        <p:grpSpPr>
          <a:xfrm>
            <a:off x="359371" y="228600"/>
            <a:ext cx="11832629" cy="1284827"/>
            <a:chOff x="269528" y="5496973"/>
            <a:chExt cx="8874472" cy="1284827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528" y="5496973"/>
              <a:ext cx="1483072" cy="12848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 rot="10800000" flipV="1">
              <a:off x="1752600" y="5820488"/>
              <a:ext cx="739140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000" b="1" i="0" u="none" strike="noStrike" cap="none" normalizeH="0" baseline="0" dirty="0" smtClean="0">
                  <a:ln>
                    <a:noFill/>
                  </a:ln>
                  <a:solidFill>
                    <a:srgbClr val="1F497D"/>
                  </a:solidFill>
                  <a:effectLst/>
                  <a:latin typeface="Bahamas" pitchFamily="34" charset="0"/>
                  <a:cs typeface="Times New Roman" pitchFamily="18" charset="0"/>
                </a:rPr>
                <a:t>Institute of Actuaries of India</a:t>
              </a:r>
              <a:endPara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ahamas" pitchFamily="34" charset="0"/>
                <a:cs typeface="Times New Roman" pitchFamily="18" charset="0"/>
              </a:endParaRPr>
            </a:p>
          </p:txBody>
        </p:sp>
      </p:grpSp>
      <p:sp>
        <p:nvSpPr>
          <p:cNvPr id="11" name="Rectangle 10"/>
          <p:cNvSpPr/>
          <p:nvPr userDrawn="1"/>
        </p:nvSpPr>
        <p:spPr>
          <a:xfrm>
            <a:off x="0" y="2743201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800" b="1" dirty="0" smtClean="0">
                <a:latin typeface="Garamond" pitchFamily="18" charset="0"/>
                <a:ea typeface="Verdana" pitchFamily="34" charset="0"/>
                <a:cs typeface="Verdana" pitchFamily="34" charset="0"/>
              </a:rPr>
              <a:t>Title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373380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800" b="1" dirty="0" smtClean="0">
                <a:latin typeface="Garamond" pitchFamily="18" charset="0"/>
                <a:ea typeface="Verdana" pitchFamily="34" charset="0"/>
                <a:cs typeface="Verdana" pitchFamily="34" charset="0"/>
              </a:rPr>
              <a:t>By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8FD5A-4369-451A-AE4B-9EB0FD82F61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9C963-6CA3-4910-ACAB-89103C5891B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B118C919-524D-4AE6-802D-F6FBC61D86F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7" r:id="rId6"/>
    <p:sldLayoutId id="2147483672" r:id="rId7"/>
  </p:sldLayoutIdLst>
  <p:transition/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3503068"/>
            <a:ext cx="1588491" cy="1600200"/>
          </a:xfrm>
          <a:prstGeom prst="rect">
            <a:avLst/>
          </a:prstGeom>
        </p:spPr>
      </p:pic>
      <p:sp>
        <p:nvSpPr>
          <p:cNvPr id="4" name="Rectangle 150"/>
          <p:cNvSpPr txBox="1">
            <a:spLocks noChangeArrowheads="1"/>
          </p:cNvSpPr>
          <p:nvPr/>
        </p:nvSpPr>
        <p:spPr>
          <a:xfrm>
            <a:off x="1774826" y="3503068"/>
            <a:ext cx="6911974" cy="647700"/>
          </a:xfrm>
          <a:prstGeom prst="rect">
            <a:avLst/>
          </a:prstGeom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s-UY" altLang="en-US" sz="3600" b="1" kern="0" dirty="0" smtClean="0">
                <a:solidFill>
                  <a:schemeClr val="tx1"/>
                </a:solidFill>
              </a:rPr>
              <a:t>IRD </a:t>
            </a:r>
            <a:r>
              <a:rPr lang="mr-IN" altLang="en-US" sz="3600" b="1" kern="0" dirty="0" smtClean="0">
                <a:solidFill>
                  <a:schemeClr val="tx1"/>
                </a:solidFill>
              </a:rPr>
              <a:t>–</a:t>
            </a:r>
            <a:r>
              <a:rPr lang="es-UY" altLang="en-US" sz="3600" b="1" kern="0" dirty="0" smtClean="0">
                <a:solidFill>
                  <a:schemeClr val="tx1"/>
                </a:solidFill>
              </a:rPr>
              <a:t> Pricing and Valuation</a:t>
            </a:r>
            <a:endParaRPr lang="es-ES" altLang="en-US" sz="3600" b="1" kern="0" dirty="0">
              <a:solidFill>
                <a:schemeClr val="tx1"/>
              </a:solidFill>
            </a:endParaRPr>
          </a:p>
        </p:txBody>
      </p:sp>
      <p:sp>
        <p:nvSpPr>
          <p:cNvPr id="5" name="Rectangle 168"/>
          <p:cNvSpPr>
            <a:spLocks noChangeArrowheads="1"/>
          </p:cNvSpPr>
          <p:nvPr/>
        </p:nvSpPr>
        <p:spPr bwMode="auto">
          <a:xfrm>
            <a:off x="1774826" y="4267200"/>
            <a:ext cx="518477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/>
            <a:endParaRPr lang="en-US" altLang="en-US" sz="1800" b="1" dirty="0">
              <a:solidFill>
                <a:schemeClr val="tx1"/>
              </a:solidFill>
            </a:endParaRPr>
          </a:p>
          <a:p>
            <a:pPr algn="l"/>
            <a:r>
              <a:rPr lang="en-US" altLang="en-US" sz="1800" b="1" dirty="0" smtClean="0">
                <a:solidFill>
                  <a:schemeClr val="tx1"/>
                </a:solidFill>
              </a:rPr>
              <a:t>BADRISH KULHALLI</a:t>
            </a:r>
            <a:r>
              <a:rPr lang="en-US" altLang="en-US" sz="1800" b="1" dirty="0">
                <a:solidFill>
                  <a:schemeClr val="tx1"/>
                </a:solidFill>
              </a:rPr>
              <a:t/>
            </a:r>
            <a:br>
              <a:rPr lang="en-US" altLang="en-US" sz="1800" b="1" dirty="0">
                <a:solidFill>
                  <a:schemeClr val="tx1"/>
                </a:solidFill>
              </a:rPr>
            </a:br>
            <a:endParaRPr lang="en-US" altLang="en-US" sz="1800" b="1" dirty="0">
              <a:solidFill>
                <a:schemeClr val="tx1"/>
              </a:solidFill>
            </a:endParaRPr>
          </a:p>
          <a:p>
            <a:pPr algn="l"/>
            <a:r>
              <a:rPr lang="en-US" altLang="en-US" sz="1800" b="1" dirty="0">
                <a:solidFill>
                  <a:schemeClr val="tx1"/>
                </a:solidFill>
              </a:rPr>
              <a:t/>
            </a:r>
            <a:br>
              <a:rPr lang="en-US" altLang="en-US" sz="1800" b="1" dirty="0">
                <a:solidFill>
                  <a:schemeClr val="tx1"/>
                </a:solidFill>
              </a:rPr>
            </a:br>
            <a:endParaRPr lang="es-ES" altLang="en-US" sz="1800" b="1" dirty="0">
              <a:solidFill>
                <a:schemeClr val="tx1"/>
              </a:solidFill>
            </a:endParaRPr>
          </a:p>
        </p:txBody>
      </p:sp>
      <p:sp>
        <p:nvSpPr>
          <p:cNvPr id="6" name="Rectangle 150"/>
          <p:cNvSpPr txBox="1">
            <a:spLocks noChangeArrowheads="1"/>
          </p:cNvSpPr>
          <p:nvPr/>
        </p:nvSpPr>
        <p:spPr>
          <a:xfrm>
            <a:off x="1774826" y="1333500"/>
            <a:ext cx="8969374" cy="647700"/>
          </a:xfrm>
          <a:prstGeom prst="rect">
            <a:avLst/>
          </a:prstGeom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GB" sz="3600" b="1" dirty="0">
                <a:solidFill>
                  <a:schemeClr val="bg1"/>
                </a:solidFill>
              </a:rPr>
              <a:t>5</a:t>
            </a:r>
            <a:r>
              <a:rPr lang="en-GB" sz="3600" b="1" baseline="30000" dirty="0">
                <a:solidFill>
                  <a:schemeClr val="bg1"/>
                </a:solidFill>
              </a:rPr>
              <a:t>th</a:t>
            </a:r>
            <a:r>
              <a:rPr lang="en-GB" sz="3600" b="1" dirty="0">
                <a:solidFill>
                  <a:schemeClr val="bg1"/>
                </a:solidFill>
              </a:rPr>
              <a:t> Webinar on Risk </a:t>
            </a:r>
            <a:r>
              <a:rPr lang="en-GB" sz="3600" b="1" dirty="0" smtClean="0">
                <a:solidFill>
                  <a:schemeClr val="bg1"/>
                </a:solidFill>
              </a:rPr>
              <a:t>Management</a:t>
            </a:r>
          </a:p>
          <a:p>
            <a:pPr algn="l"/>
            <a:r>
              <a:rPr lang="en-GB" sz="3600" b="1" dirty="0">
                <a:solidFill>
                  <a:schemeClr val="bg1"/>
                </a:solidFill>
              </a:rPr>
              <a:t>18</a:t>
            </a:r>
            <a:r>
              <a:rPr lang="en-GB" sz="3600" b="1" baseline="30000" dirty="0">
                <a:solidFill>
                  <a:schemeClr val="bg1"/>
                </a:solidFill>
              </a:rPr>
              <a:t>th</a:t>
            </a:r>
            <a:r>
              <a:rPr lang="en-GB" sz="3600" b="1" dirty="0">
                <a:solidFill>
                  <a:schemeClr val="bg1"/>
                </a:solidFill>
              </a:rPr>
              <a:t> November, </a:t>
            </a:r>
            <a:r>
              <a:rPr lang="en-GB" sz="3600" b="1" dirty="0" smtClean="0">
                <a:solidFill>
                  <a:schemeClr val="bg1"/>
                </a:solidFill>
              </a:rPr>
              <a:t>2021</a:t>
            </a:r>
            <a:endParaRPr lang="es-UY" altLang="en-US" sz="3600" b="1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43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307754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057400" y="463109"/>
            <a:ext cx="69342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US" altLang="en-US" kern="0" dirty="0" smtClean="0">
                <a:solidFill>
                  <a:schemeClr val="tx1"/>
                </a:solidFill>
              </a:rPr>
              <a:t>Settlement at maturity</a:t>
            </a:r>
            <a:endParaRPr lang="en-US" altLang="en-US" kern="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057400" y="1610872"/>
            <a:ext cx="9296400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2800" kern="0" dirty="0" smtClean="0"/>
              <a:t>FRAs are usually cash settled. If regulations permit, counter-parties can agree to a physical settlement as well.</a:t>
            </a:r>
          </a:p>
          <a:p>
            <a:r>
              <a:rPr lang="en-US" altLang="en-US" sz="2800" kern="0" dirty="0" smtClean="0"/>
              <a:t>If the prevailing market price at maturity is higher than the contracted price, the difference is paid by the forward seller to the buyer</a:t>
            </a:r>
            <a:endParaRPr lang="en-US" altLang="en-US" sz="2800" kern="0" dirty="0"/>
          </a:p>
          <a:p>
            <a:r>
              <a:rPr lang="en-US" altLang="en-US" sz="2800" kern="0" dirty="0" smtClean="0"/>
              <a:t>If the prevailing market price at maturity is lower than the contracted price, the difference is paid by the buyer to the seller.</a:t>
            </a:r>
          </a:p>
          <a:p>
            <a:r>
              <a:rPr lang="en-US" altLang="en-US" sz="2800" kern="0" dirty="0" smtClean="0"/>
              <a:t>In both cases, the seller and the buyer </a:t>
            </a:r>
            <a:r>
              <a:rPr lang="en-US" altLang="en-US" sz="2800" kern="0" dirty="0" err="1" smtClean="0"/>
              <a:t>realise</a:t>
            </a:r>
            <a:r>
              <a:rPr lang="en-US" altLang="en-US" sz="2800" kern="0" dirty="0" smtClean="0"/>
              <a:t> their objectives.</a:t>
            </a:r>
            <a:endParaRPr lang="en-US" altLang="en-US" sz="2800" kern="0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45776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307754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905000" y="463109"/>
            <a:ext cx="80010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US" altLang="en-US" kern="0" dirty="0" smtClean="0">
                <a:solidFill>
                  <a:schemeClr val="tx1"/>
                </a:solidFill>
              </a:rPr>
              <a:t>Valuation &amp; MTM</a:t>
            </a:r>
            <a:endParaRPr lang="en-US" altLang="en-US" kern="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905000" y="1428310"/>
            <a:ext cx="9601200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2400" kern="0" dirty="0" smtClean="0"/>
              <a:t>Once transacted, the value of the FRA can move in either direction, based on market movements of the underlying bond yields and the movements in the funding cost</a:t>
            </a:r>
          </a:p>
          <a:p>
            <a:endParaRPr lang="en-US" altLang="en-US" sz="2400" kern="0" dirty="0" smtClean="0"/>
          </a:p>
          <a:p>
            <a:pPr marL="0" lvl="1" indent="0">
              <a:buNone/>
            </a:pPr>
            <a:r>
              <a:rPr lang="en-US" altLang="en-US" sz="2000" kern="0" dirty="0" smtClean="0"/>
              <a:t>	Spot </a:t>
            </a:r>
            <a:r>
              <a:rPr lang="en-US" altLang="en-US" sz="2000" kern="0" dirty="0"/>
              <a:t>Dirty Price = PV (Coupon1) + PV (Coupon2)+</a:t>
            </a:r>
            <a:r>
              <a:rPr lang="mr-IN" altLang="en-US" sz="2000" kern="0" dirty="0"/>
              <a:t>…</a:t>
            </a:r>
            <a:r>
              <a:rPr lang="en-US" altLang="en-US" sz="2000" kern="0" dirty="0"/>
              <a:t>..+PV (Forward Dirty Price)</a:t>
            </a:r>
          </a:p>
          <a:p>
            <a:endParaRPr lang="en-US" altLang="en-US" sz="2400" kern="0" dirty="0"/>
          </a:p>
          <a:p>
            <a:r>
              <a:rPr lang="en-US" altLang="en-US" sz="2400" kern="0" dirty="0" smtClean="0"/>
              <a:t>The ’Forward Dirty Price’ is now fixed. </a:t>
            </a:r>
          </a:p>
          <a:p>
            <a:r>
              <a:rPr lang="en-US" altLang="en-US" sz="2400" kern="0" dirty="0" smtClean="0"/>
              <a:t>Variations in the Spot price of the bond, and variations in the funding cost affect the value of the transaction, resulting in MTM gain / loss.</a:t>
            </a:r>
          </a:p>
          <a:p>
            <a:r>
              <a:rPr lang="en-US" altLang="en-US" sz="2400" kern="0" dirty="0" smtClean="0"/>
              <a:t>For the Forward buyer, rise in spot price of the bond and rise in funding yields are both MTM positive.</a:t>
            </a:r>
            <a:endParaRPr lang="en-US" altLang="en-US" sz="2400" kern="0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115514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307754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981200" y="463109"/>
            <a:ext cx="77724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US" altLang="en-US" kern="0" dirty="0" smtClean="0">
                <a:solidFill>
                  <a:schemeClr val="tx1"/>
                </a:solidFill>
              </a:rPr>
              <a:t>Unwind spread</a:t>
            </a:r>
            <a:endParaRPr lang="en-US" altLang="en-US" kern="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057400" y="1610872"/>
            <a:ext cx="9296400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2400" kern="0" dirty="0" smtClean="0"/>
              <a:t>As part of the regulations, IRDAI has required that insurers should be free to unwind any transaction, partially or wholly, at any time.</a:t>
            </a:r>
          </a:p>
          <a:p>
            <a:r>
              <a:rPr lang="en-US" altLang="en-US" sz="2400" kern="0" dirty="0" smtClean="0"/>
              <a:t>As part of the FRA contract, banks specify that the calculation of the MTM for any unwind, will be done using a lower spread over the OIS curve.</a:t>
            </a:r>
          </a:p>
          <a:p>
            <a:r>
              <a:rPr lang="en-US" altLang="en-US" sz="2400" kern="0" dirty="0" smtClean="0"/>
              <a:t>The reduction in the spread over the OIS from the ‘pricing spread’ to the ‘unwind spread’ is MTM negative fo</a:t>
            </a:r>
            <a:r>
              <a:rPr lang="en-US" altLang="en-US" sz="2400" kern="0" dirty="0" smtClean="0"/>
              <a:t>r the forward buyer, on Day 1 of the transaction.</a:t>
            </a:r>
          </a:p>
          <a:p>
            <a:r>
              <a:rPr lang="en-US" altLang="en-US" sz="2400" kern="0" dirty="0" smtClean="0"/>
              <a:t>These spreads, too, are subject to market dynamics.</a:t>
            </a:r>
            <a:endParaRPr lang="en-US" altLang="en-US" sz="2400" kern="0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58059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307754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981200" y="463109"/>
            <a:ext cx="80010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US" altLang="en-US" kern="0" dirty="0" smtClean="0">
                <a:solidFill>
                  <a:schemeClr val="tx1"/>
                </a:solidFill>
              </a:rPr>
              <a:t>Interest </a:t>
            </a:r>
            <a:r>
              <a:rPr lang="en-US" altLang="en-US" kern="0" smtClean="0">
                <a:solidFill>
                  <a:schemeClr val="tx1"/>
                </a:solidFill>
              </a:rPr>
              <a:t>Rate Derivatives</a:t>
            </a:r>
            <a:endParaRPr lang="en-US" altLang="en-US" kern="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981200" y="1610872"/>
            <a:ext cx="9525000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2400" kern="0" dirty="0" smtClean="0"/>
              <a:t>As per IRDAI Regulations, insurers can use the following derivatives for hedging their interest rate risks from </a:t>
            </a:r>
            <a:r>
              <a:rPr lang="en-US" altLang="en-US" sz="2400" b="1" kern="0" dirty="0" smtClean="0"/>
              <a:t>future </a:t>
            </a:r>
            <a:r>
              <a:rPr lang="en-US" altLang="en-US" sz="2400" b="1" kern="0" dirty="0" err="1" smtClean="0"/>
              <a:t>cashflows</a:t>
            </a:r>
            <a:r>
              <a:rPr lang="en-US" altLang="en-US" sz="2400" kern="0" dirty="0"/>
              <a:t> </a:t>
            </a:r>
            <a:r>
              <a:rPr lang="mr-IN" altLang="en-US" sz="2400" kern="0" dirty="0" smtClean="0"/>
              <a:t>–</a:t>
            </a:r>
            <a:r>
              <a:rPr lang="en-US" altLang="en-US" sz="2400" kern="0" dirty="0" smtClean="0"/>
              <a:t> </a:t>
            </a:r>
          </a:p>
          <a:p>
            <a:pPr lvl="1"/>
            <a:r>
              <a:rPr lang="en-US" altLang="en-US" sz="2400" kern="0" dirty="0" smtClean="0"/>
              <a:t>Forward Rate Agreements </a:t>
            </a:r>
          </a:p>
          <a:p>
            <a:pPr lvl="1"/>
            <a:r>
              <a:rPr lang="en-US" altLang="en-US" sz="2400" kern="0" dirty="0" smtClean="0"/>
              <a:t>Interest Rate Futures</a:t>
            </a:r>
          </a:p>
          <a:p>
            <a:pPr lvl="1"/>
            <a:r>
              <a:rPr lang="en-US" altLang="en-US" sz="2400" kern="0" dirty="0" smtClean="0"/>
              <a:t>Interest Rate Swaps</a:t>
            </a:r>
          </a:p>
          <a:p>
            <a:r>
              <a:rPr lang="en-US" altLang="en-US" sz="2400" kern="0" dirty="0" smtClean="0"/>
              <a:t>Theoretically, FRAs and IRFs are very similar in construct and </a:t>
            </a:r>
            <a:r>
              <a:rPr lang="en-US" altLang="en-US" sz="2400" kern="0" dirty="0" err="1" smtClean="0"/>
              <a:t>behaviour</a:t>
            </a:r>
            <a:r>
              <a:rPr lang="en-US" altLang="en-US" sz="2400" kern="0" dirty="0" smtClean="0"/>
              <a:t>.</a:t>
            </a:r>
          </a:p>
          <a:p>
            <a:r>
              <a:rPr lang="en-US" altLang="en-US" sz="2400" kern="0" dirty="0" smtClean="0"/>
              <a:t>Interest Rate Swaps are the least preferred instrument for the lower hedge effectiveness</a:t>
            </a:r>
            <a:endParaRPr lang="en-US" altLang="en-US" sz="2400" kern="0" dirty="0" smtClean="0"/>
          </a:p>
          <a:p>
            <a:pPr lvl="1"/>
            <a:endParaRPr lang="en-US" altLang="en-US" sz="2400" kern="0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160093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307754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981200" y="463109"/>
            <a:ext cx="70104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US" altLang="en-US" kern="0" dirty="0" smtClean="0">
                <a:solidFill>
                  <a:schemeClr val="tx1"/>
                </a:solidFill>
              </a:rPr>
              <a:t>Basic Forwards Pricing</a:t>
            </a:r>
            <a:endParaRPr lang="en-US" altLang="en-US" kern="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981200" y="1610872"/>
            <a:ext cx="9677400" cy="433272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2400" kern="0" dirty="0" smtClean="0"/>
              <a:t>The theoretical futures/forward price of an asset, is simply the spot price plus all the costs and benefits associated with holding the asset for the period</a:t>
            </a:r>
          </a:p>
          <a:p>
            <a:pPr lvl="1"/>
            <a:r>
              <a:rPr lang="en-US" altLang="en-US" sz="2000" kern="0" dirty="0" smtClean="0"/>
              <a:t>Costs </a:t>
            </a:r>
            <a:r>
              <a:rPr lang="en-US" altLang="en-US" sz="2000" kern="0" dirty="0"/>
              <a:t>:</a:t>
            </a:r>
            <a:r>
              <a:rPr lang="en-US" altLang="en-US" sz="2000" kern="0" dirty="0" smtClean="0"/>
              <a:t> funding cost, storage, insurance, </a:t>
            </a:r>
            <a:r>
              <a:rPr lang="en-US" altLang="en-US" sz="2000" kern="0" dirty="0" err="1" smtClean="0"/>
              <a:t>etc</a:t>
            </a:r>
            <a:endParaRPr lang="en-US" altLang="en-US" sz="2000" kern="0" dirty="0" smtClean="0"/>
          </a:p>
          <a:p>
            <a:pPr lvl="1"/>
            <a:r>
              <a:rPr lang="en-US" altLang="en-US" sz="2000" kern="0" dirty="0" smtClean="0"/>
              <a:t>Benefits : Dividends, Coupon/interest, </a:t>
            </a:r>
            <a:r>
              <a:rPr lang="en-US" altLang="en-US" sz="2000" kern="0" dirty="0" err="1" smtClean="0"/>
              <a:t>etc</a:t>
            </a:r>
            <a:endParaRPr lang="en-US" altLang="en-US" sz="2400" kern="0" dirty="0"/>
          </a:p>
          <a:p>
            <a:r>
              <a:rPr lang="en-US" altLang="en-US" sz="2400" kern="0" dirty="0" smtClean="0"/>
              <a:t>For a simple asset with no benefits or costs </a:t>
            </a:r>
            <a:r>
              <a:rPr lang="en-US" altLang="en-US" sz="2200" kern="0" dirty="0" smtClean="0"/>
              <a:t>(apart from funding costs) </a:t>
            </a:r>
            <a:r>
              <a:rPr lang="en-US" altLang="en-US" sz="2400" kern="0" dirty="0" smtClean="0"/>
              <a:t>the futures price is the spot price plus the funding cost for the period of the contract</a:t>
            </a:r>
          </a:p>
          <a:p>
            <a:pPr marL="914400" lvl="2" indent="0">
              <a:buNone/>
            </a:pPr>
            <a:r>
              <a:rPr lang="en-US" altLang="en-US" sz="1600" kern="0" dirty="0" smtClean="0"/>
              <a:t>	</a:t>
            </a:r>
            <a:r>
              <a:rPr lang="en-US" altLang="en-US" sz="2000" kern="0" dirty="0" smtClean="0"/>
              <a:t>Forward </a:t>
            </a:r>
            <a:r>
              <a:rPr lang="en-US" altLang="en-US" sz="2000" kern="0" dirty="0"/>
              <a:t>Price = Spot Price * (1 + </a:t>
            </a:r>
            <a:r>
              <a:rPr lang="en-US" altLang="en-US" sz="2000" kern="0" dirty="0" smtClean="0"/>
              <a:t>r)</a:t>
            </a:r>
            <a:r>
              <a:rPr lang="en-US" altLang="en-US" sz="2000" kern="0" baseline="30000" dirty="0" smtClean="0"/>
              <a:t>n</a:t>
            </a:r>
            <a:endParaRPr lang="en-US" altLang="en-US" sz="2000" kern="0" dirty="0"/>
          </a:p>
          <a:p>
            <a:r>
              <a:rPr lang="en-US" altLang="en-US" sz="2400" kern="0" dirty="0" smtClean="0"/>
              <a:t>All calculations are based on assumptions that the forward seller does not warehouse the market risk, and takes a position in the underlying asset for the duration of the contract.</a:t>
            </a:r>
          </a:p>
          <a:p>
            <a:pPr marL="1371600" lvl="7" indent="0">
              <a:buNone/>
            </a:pPr>
            <a:r>
              <a:rPr lang="en-US" altLang="en-US" kern="0" dirty="0" smtClean="0"/>
              <a:t>	</a:t>
            </a:r>
            <a:endParaRPr lang="en-US" altLang="en-US" kern="0" baseline="30000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340521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307754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981200" y="463109"/>
            <a:ext cx="82296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US" altLang="en-US" kern="0" dirty="0" smtClean="0">
                <a:solidFill>
                  <a:schemeClr val="tx1"/>
                </a:solidFill>
              </a:rPr>
              <a:t>Basic Forward Pricing - example</a:t>
            </a:r>
            <a:endParaRPr lang="en-US" altLang="en-US" kern="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981200" y="1610872"/>
            <a:ext cx="9677400" cy="433272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2400" kern="0" dirty="0" smtClean="0"/>
              <a:t>Spot price of an equity share = </a:t>
            </a:r>
            <a:r>
              <a:rPr lang="en-US" altLang="en-US" sz="2400" kern="0" dirty="0" err="1" smtClean="0"/>
              <a:t>Rs</a:t>
            </a:r>
            <a:r>
              <a:rPr lang="en-US" altLang="en-US" sz="2400" kern="0" dirty="0" smtClean="0"/>
              <a:t> 100</a:t>
            </a:r>
          </a:p>
          <a:p>
            <a:r>
              <a:rPr lang="en-US" altLang="en-US" sz="2400" kern="0" dirty="0" smtClean="0"/>
              <a:t>Funding cost for 1-year = 4%</a:t>
            </a:r>
          </a:p>
          <a:p>
            <a:endParaRPr lang="en-US" altLang="en-US" sz="1400" kern="0" dirty="0" smtClean="0"/>
          </a:p>
          <a:p>
            <a:pPr lvl="1"/>
            <a:r>
              <a:rPr lang="en-US" altLang="en-US" sz="2000" kern="0" dirty="0" smtClean="0"/>
              <a:t>1-year Forward price for the equity share 	= </a:t>
            </a:r>
            <a:r>
              <a:rPr lang="en-US" altLang="en-US" sz="2000" kern="0" dirty="0" err="1" smtClean="0"/>
              <a:t>Rs</a:t>
            </a:r>
            <a:r>
              <a:rPr lang="en-US" altLang="en-US" sz="2000" kern="0" dirty="0" smtClean="0"/>
              <a:t> 100 * (1 + 4%)</a:t>
            </a:r>
          </a:p>
          <a:p>
            <a:pPr marL="3657600" lvl="8" indent="0">
              <a:buNone/>
            </a:pPr>
            <a:r>
              <a:rPr lang="en-US" altLang="en-US" sz="1200" kern="0" dirty="0"/>
              <a:t>	</a:t>
            </a:r>
            <a:r>
              <a:rPr lang="en-US" altLang="en-US" sz="1200" kern="0" dirty="0" smtClean="0"/>
              <a:t>	</a:t>
            </a:r>
            <a:r>
              <a:rPr lang="en-US" altLang="en-US" kern="0" dirty="0" smtClean="0"/>
              <a:t>= </a:t>
            </a:r>
            <a:r>
              <a:rPr lang="en-US" altLang="en-US" kern="0" dirty="0" err="1" smtClean="0"/>
              <a:t>Rs</a:t>
            </a:r>
            <a:r>
              <a:rPr lang="en-US" altLang="en-US" kern="0" dirty="0" smtClean="0"/>
              <a:t> 104</a:t>
            </a:r>
            <a:endParaRPr lang="en-US" altLang="en-US" sz="2400" kern="0" dirty="0" smtClean="0"/>
          </a:p>
          <a:p>
            <a:r>
              <a:rPr lang="en-US" altLang="en-US" sz="2400" kern="0" dirty="0" smtClean="0"/>
              <a:t>Deviations from the theoretical forward price are possible due to </a:t>
            </a:r>
            <a:r>
              <a:rPr lang="mr-IN" altLang="en-US" sz="2400" kern="0" dirty="0" smtClean="0"/>
              <a:t>–</a:t>
            </a:r>
            <a:endParaRPr lang="en-US" altLang="en-US" sz="2400" kern="0" dirty="0" smtClean="0"/>
          </a:p>
          <a:p>
            <a:pPr lvl="1"/>
            <a:r>
              <a:rPr lang="en-US" altLang="en-US" sz="2000" kern="0" dirty="0" smtClean="0"/>
              <a:t>Demand </a:t>
            </a:r>
            <a:r>
              <a:rPr lang="mr-IN" altLang="en-US" sz="2000" kern="0" dirty="0" smtClean="0"/>
              <a:t>–</a:t>
            </a:r>
            <a:r>
              <a:rPr lang="en-US" altLang="en-US" sz="2000" kern="0" dirty="0" smtClean="0"/>
              <a:t> Supply differences</a:t>
            </a:r>
          </a:p>
          <a:p>
            <a:pPr lvl="1"/>
            <a:r>
              <a:rPr lang="en-US" altLang="en-US" sz="2000" kern="0" dirty="0" smtClean="0"/>
              <a:t>Market imperfections</a:t>
            </a:r>
          </a:p>
          <a:p>
            <a:pPr lvl="1"/>
            <a:r>
              <a:rPr lang="en-US" altLang="en-US" sz="2000" kern="0" dirty="0" smtClean="0"/>
              <a:t>Capital costs</a:t>
            </a:r>
            <a:endParaRPr lang="en-US" altLang="en-US" sz="2400" kern="0" dirty="0" smtClean="0"/>
          </a:p>
          <a:p>
            <a:r>
              <a:rPr lang="en-US" altLang="en-US" sz="2400" kern="0" dirty="0" smtClean="0"/>
              <a:t>Arbitrageurs limit the extent of deviation of the traded forward prices from the theoretical price. </a:t>
            </a:r>
          </a:p>
          <a:p>
            <a:pPr marL="1371600" lvl="7" indent="0">
              <a:buNone/>
            </a:pPr>
            <a:r>
              <a:rPr lang="en-US" altLang="en-US" kern="0" dirty="0" smtClean="0"/>
              <a:t>	</a:t>
            </a:r>
            <a:endParaRPr lang="en-US" altLang="en-US" kern="0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174911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307754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133600" y="463109"/>
            <a:ext cx="68580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US" altLang="en-US" kern="0" dirty="0" smtClean="0">
                <a:solidFill>
                  <a:schemeClr val="tx1"/>
                </a:solidFill>
              </a:rPr>
              <a:t>Forward Pricing for Bonds</a:t>
            </a:r>
            <a:endParaRPr lang="en-US" altLang="en-US" kern="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133600" y="1610872"/>
            <a:ext cx="9601200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2800" kern="0" dirty="0" smtClean="0"/>
              <a:t>Bonds pay out a fixed coupon to the holder for the period of holding the bond.</a:t>
            </a:r>
          </a:p>
          <a:p>
            <a:r>
              <a:rPr lang="en-US" altLang="en-US" sz="2800" kern="0" dirty="0" smtClean="0"/>
              <a:t>This benefit is captured in the basic formula by working with ‘dirty price’ for the bonds, for the spot price and the forward price.</a:t>
            </a:r>
          </a:p>
          <a:p>
            <a:r>
              <a:rPr lang="en-US" altLang="en-US" sz="2800" kern="0" dirty="0" smtClean="0"/>
              <a:t>Interim coupon payments are also factored in</a:t>
            </a:r>
          </a:p>
          <a:p>
            <a:r>
              <a:rPr lang="en-US" altLang="en-US" sz="2800" kern="0" dirty="0" smtClean="0"/>
              <a:t>To make the basic pricing equation more flexible, we re-arrange it as </a:t>
            </a:r>
            <a:r>
              <a:rPr lang="mr-IN" altLang="en-US" sz="2800" kern="0" dirty="0" smtClean="0"/>
              <a:t>–</a:t>
            </a:r>
            <a:endParaRPr lang="en-US" altLang="en-US" sz="2800" kern="0" dirty="0" smtClean="0"/>
          </a:p>
          <a:p>
            <a:pPr lvl="4"/>
            <a:r>
              <a:rPr lang="en-GB" dirty="0"/>
              <a:t>Spot Price =  </a:t>
            </a:r>
            <a:r>
              <a:rPr lang="en-GB" dirty="0" smtClean="0"/>
              <a:t>Forward </a:t>
            </a:r>
            <a:r>
              <a:rPr lang="en-GB" dirty="0"/>
              <a:t>Price / (1 + r)</a:t>
            </a:r>
            <a:r>
              <a:rPr lang="en-GB" baseline="30000" dirty="0"/>
              <a:t>n</a:t>
            </a:r>
            <a:r>
              <a:rPr lang="en-GB" dirty="0"/>
              <a:t> </a:t>
            </a:r>
            <a:endParaRPr lang="en-GB" dirty="0" smtClean="0"/>
          </a:p>
          <a:p>
            <a:pPr lvl="4"/>
            <a:r>
              <a:rPr lang="en-GB" altLang="en-US" kern="0" dirty="0" smtClean="0"/>
              <a:t>Spot Price = PV (Forward Price)</a:t>
            </a:r>
            <a:endParaRPr lang="en-US" altLang="en-US" kern="0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135480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307754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905000" y="463108"/>
            <a:ext cx="91059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US" altLang="en-US" sz="4200" kern="0" smtClean="0">
                <a:solidFill>
                  <a:schemeClr val="tx1"/>
                </a:solidFill>
              </a:rPr>
              <a:t>Forward </a:t>
            </a:r>
            <a:r>
              <a:rPr lang="en-US" altLang="en-US" sz="4200" kern="0" dirty="0" smtClean="0">
                <a:solidFill>
                  <a:schemeClr val="tx1"/>
                </a:solidFill>
              </a:rPr>
              <a:t>Pricing for Bonds - example</a:t>
            </a:r>
            <a:endParaRPr lang="en-US" altLang="en-US" sz="4200" kern="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905000" y="1556455"/>
            <a:ext cx="9601200" cy="494438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2400" kern="0" dirty="0" smtClean="0"/>
              <a:t>Underlying bond </a:t>
            </a:r>
            <a:r>
              <a:rPr lang="mr-IN" altLang="en-US" sz="2400" kern="0" dirty="0" smtClean="0"/>
              <a:t>–</a:t>
            </a:r>
            <a:endParaRPr lang="en-US" altLang="en-US" sz="2400" kern="0" dirty="0" smtClean="0"/>
          </a:p>
          <a:p>
            <a:pPr lvl="1"/>
            <a:r>
              <a:rPr lang="en-US" altLang="en-US" sz="2000" kern="0" dirty="0" smtClean="0"/>
              <a:t>6.00% </a:t>
            </a:r>
            <a:r>
              <a:rPr lang="en-US" altLang="en-US" sz="2000" kern="0" dirty="0" err="1" smtClean="0"/>
              <a:t>GoI</a:t>
            </a:r>
            <a:r>
              <a:rPr lang="en-US" altLang="en-US" sz="2000" kern="0" dirty="0" smtClean="0"/>
              <a:t> 2031</a:t>
            </a:r>
          </a:p>
          <a:p>
            <a:pPr lvl="1"/>
            <a:r>
              <a:rPr lang="en-US" altLang="en-US" sz="2000" kern="0" dirty="0" smtClean="0"/>
              <a:t>Annual Interest Payment (IP) </a:t>
            </a:r>
          </a:p>
          <a:p>
            <a:pPr lvl="1"/>
            <a:r>
              <a:rPr lang="en-US" altLang="en-US" sz="2000" kern="0" dirty="0" smtClean="0"/>
              <a:t>Clean Spot price = </a:t>
            </a:r>
            <a:r>
              <a:rPr lang="en-US" altLang="en-US" sz="2000" kern="0" dirty="0" err="1" smtClean="0"/>
              <a:t>Rs</a:t>
            </a:r>
            <a:r>
              <a:rPr lang="en-US" altLang="en-US" sz="2000" kern="0" dirty="0" smtClean="0"/>
              <a:t> 100</a:t>
            </a:r>
          </a:p>
          <a:p>
            <a:pPr lvl="1"/>
            <a:r>
              <a:rPr lang="en-US" altLang="en-US" sz="2000" kern="0" dirty="0" smtClean="0"/>
              <a:t>1-yr funding cost = 4%</a:t>
            </a:r>
          </a:p>
          <a:p>
            <a:r>
              <a:rPr lang="en-US" altLang="en-US" sz="2400" kern="0" dirty="0" smtClean="0"/>
              <a:t>Forward contract entered into on day of coupon payment (so Accrued Interest = 0).</a:t>
            </a:r>
          </a:p>
          <a:p>
            <a:r>
              <a:rPr lang="en-US" altLang="en-US" sz="2400" kern="0" dirty="0" smtClean="0"/>
              <a:t>Contract matures on next coupon payment date (so Accrued Interest = </a:t>
            </a:r>
            <a:r>
              <a:rPr lang="en-US" altLang="en-US" sz="2400" kern="0" dirty="0" err="1" smtClean="0"/>
              <a:t>Rs</a:t>
            </a:r>
            <a:r>
              <a:rPr lang="en-US" altLang="en-US" sz="2400" kern="0" dirty="0" smtClean="0"/>
              <a:t> 6.00)</a:t>
            </a:r>
          </a:p>
          <a:p>
            <a:r>
              <a:rPr lang="en-US" altLang="en-US" sz="2400" kern="0" dirty="0" smtClean="0"/>
              <a:t>Use equation 	Spot Dirty Price = PV (Forward Dirty Price)</a:t>
            </a:r>
          </a:p>
          <a:p>
            <a:r>
              <a:rPr lang="en-US" altLang="en-US" sz="2400" kern="0" dirty="0" smtClean="0"/>
              <a:t>Forward Clean Price =  ?</a:t>
            </a:r>
          </a:p>
          <a:p>
            <a:endParaRPr lang="en-US" altLang="en-US" sz="2400" kern="0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1643620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307754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905000" y="463109"/>
            <a:ext cx="85344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US" altLang="en-US" kern="0" dirty="0" smtClean="0">
                <a:solidFill>
                  <a:schemeClr val="tx1"/>
                </a:solidFill>
              </a:rPr>
              <a:t>Forward Pricing for Bonds</a:t>
            </a:r>
            <a:endParaRPr lang="en-US" altLang="en-US" kern="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905000" y="1401101"/>
            <a:ext cx="9829800" cy="509973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2400" kern="0" dirty="0" smtClean="0"/>
              <a:t>Spot Clean Price = </a:t>
            </a:r>
            <a:r>
              <a:rPr lang="en-US" altLang="en-US" sz="2400" kern="0" dirty="0" err="1" smtClean="0"/>
              <a:t>Rs</a:t>
            </a:r>
            <a:r>
              <a:rPr lang="en-US" altLang="en-US" sz="2400" kern="0" dirty="0" smtClean="0"/>
              <a:t> 100</a:t>
            </a:r>
          </a:p>
          <a:p>
            <a:r>
              <a:rPr lang="en-US" altLang="en-US" sz="2400" kern="0" dirty="0" smtClean="0"/>
              <a:t>Spot Dirty Price = </a:t>
            </a:r>
            <a:r>
              <a:rPr lang="en-US" altLang="en-US" sz="2400" kern="0" dirty="0" err="1" smtClean="0"/>
              <a:t>Rs</a:t>
            </a:r>
            <a:r>
              <a:rPr lang="en-US" altLang="en-US" sz="2400" kern="0" dirty="0" smtClean="0"/>
              <a:t> 100</a:t>
            </a:r>
            <a:endParaRPr lang="en-US" altLang="en-US" sz="2400" kern="0" dirty="0" smtClean="0"/>
          </a:p>
          <a:p>
            <a:r>
              <a:rPr lang="en-US" altLang="en-US" sz="2400" kern="0" dirty="0" smtClean="0"/>
              <a:t>Forward Dirty Price </a:t>
            </a:r>
            <a:r>
              <a:rPr lang="mr-IN" altLang="en-US" sz="2400" kern="0" dirty="0" smtClean="0"/>
              <a:t>–</a:t>
            </a:r>
            <a:endParaRPr lang="en-US" altLang="en-US" sz="2400" kern="0" dirty="0" smtClean="0"/>
          </a:p>
          <a:p>
            <a:pPr lvl="1"/>
            <a:r>
              <a:rPr lang="en-US" altLang="en-US" sz="2400" kern="0" dirty="0" smtClean="0"/>
              <a:t>Solve for 	</a:t>
            </a:r>
          </a:p>
          <a:p>
            <a:pPr marL="2743200" lvl="6" indent="0">
              <a:buNone/>
            </a:pPr>
            <a:r>
              <a:rPr lang="en-US" altLang="en-US" sz="2200" kern="0" dirty="0" smtClean="0"/>
              <a:t>Spot Dirty Price = PV (Forward Dirty Price)</a:t>
            </a:r>
          </a:p>
          <a:p>
            <a:r>
              <a:rPr lang="en-US" altLang="en-US" sz="2400" kern="0" dirty="0" smtClean="0"/>
              <a:t>Forward Dirty Price = 104.00</a:t>
            </a:r>
          </a:p>
          <a:p>
            <a:r>
              <a:rPr lang="en-US" altLang="en-US" sz="2400" kern="0" dirty="0" smtClean="0"/>
              <a:t>Forward Clean Price = (104 </a:t>
            </a:r>
            <a:r>
              <a:rPr lang="mr-IN" altLang="en-US" sz="2400" kern="0" dirty="0" smtClean="0"/>
              <a:t>–</a:t>
            </a:r>
            <a:r>
              <a:rPr lang="en-US" altLang="en-US" sz="2400" kern="0" dirty="0" smtClean="0"/>
              <a:t> 6.00) = 98.00</a:t>
            </a:r>
          </a:p>
          <a:p>
            <a:r>
              <a:rPr lang="en-US" altLang="en-US" sz="2400" kern="0" dirty="0" smtClean="0"/>
              <a:t>On the 1-year forward contract for the bond, the forward buyer of the bond has benefited by </a:t>
            </a:r>
            <a:r>
              <a:rPr lang="en-US" altLang="en-US" sz="2400" kern="0" dirty="0" err="1" smtClean="0"/>
              <a:t>Rs</a:t>
            </a:r>
            <a:r>
              <a:rPr lang="en-US" altLang="en-US" sz="2400" kern="0" dirty="0" smtClean="0"/>
              <a:t> 2.00 on price, due to the funding cost being lower than the current yield on the bond.</a:t>
            </a:r>
          </a:p>
          <a:p>
            <a:r>
              <a:rPr lang="en-US" altLang="en-US" sz="2400" kern="0" dirty="0" smtClean="0"/>
              <a:t>The forward yield on the bond is about </a:t>
            </a:r>
            <a:r>
              <a:rPr lang="en-US" altLang="en-US" sz="2400" b="1" kern="0" dirty="0" smtClean="0"/>
              <a:t>30 bps higher </a:t>
            </a:r>
            <a:r>
              <a:rPr lang="en-US" altLang="en-US" sz="2400" kern="0" dirty="0" smtClean="0"/>
              <a:t>than the spot yield on the bond.</a:t>
            </a:r>
          </a:p>
          <a:p>
            <a:endParaRPr lang="en-US" altLang="en-US" sz="2400" kern="0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50013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307754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905000" y="463109"/>
            <a:ext cx="79248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US" altLang="en-US" kern="0" dirty="0" smtClean="0">
                <a:solidFill>
                  <a:schemeClr val="tx1"/>
                </a:solidFill>
              </a:rPr>
              <a:t>Forward </a:t>
            </a:r>
            <a:r>
              <a:rPr lang="en-US" altLang="en-US" kern="0" smtClean="0">
                <a:solidFill>
                  <a:schemeClr val="tx1"/>
                </a:solidFill>
              </a:rPr>
              <a:t>Pricing for Bonds</a:t>
            </a:r>
            <a:endParaRPr lang="en-US" altLang="en-US" kern="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905000" y="1610872"/>
            <a:ext cx="9753600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2400" kern="0" dirty="0" smtClean="0"/>
              <a:t>For almost all transactions, bonds will have IP dates during the tenure of the contracts.</a:t>
            </a:r>
          </a:p>
          <a:p>
            <a:r>
              <a:rPr lang="en-US" altLang="en-US" sz="2400" kern="0" dirty="0" smtClean="0"/>
              <a:t>The earlier equation is expanded to a more generic one </a:t>
            </a:r>
            <a:r>
              <a:rPr lang="mr-IN" altLang="en-US" sz="2400" kern="0" dirty="0" smtClean="0"/>
              <a:t>–</a:t>
            </a:r>
            <a:endParaRPr lang="en-US" altLang="en-US" sz="2400" kern="0" dirty="0"/>
          </a:p>
          <a:p>
            <a:endParaRPr lang="en-US" altLang="en-US" sz="2400" kern="0" dirty="0" smtClean="0"/>
          </a:p>
          <a:p>
            <a:pPr marL="457200" lvl="1" indent="0">
              <a:buNone/>
            </a:pPr>
            <a:r>
              <a:rPr lang="en-US" altLang="en-US" sz="1600" kern="0" dirty="0"/>
              <a:t>	</a:t>
            </a:r>
            <a:r>
              <a:rPr lang="en-US" altLang="en-US" sz="2000" kern="0" dirty="0" smtClean="0"/>
              <a:t>Spot Dirty Price = PV (Coupon1) + PV (Coupon2)+</a:t>
            </a:r>
            <a:r>
              <a:rPr lang="mr-IN" altLang="en-US" sz="2000" kern="0" dirty="0" smtClean="0"/>
              <a:t>…</a:t>
            </a:r>
            <a:r>
              <a:rPr lang="en-US" altLang="en-US" sz="2000" kern="0" dirty="0" smtClean="0"/>
              <a:t>..+PV (Forward Dirty Price)</a:t>
            </a:r>
          </a:p>
          <a:p>
            <a:endParaRPr lang="en-US" altLang="en-US" sz="2400" kern="0" dirty="0" smtClean="0"/>
          </a:p>
          <a:p>
            <a:r>
              <a:rPr lang="en-US" altLang="en-US" sz="2400" kern="0" dirty="0" smtClean="0"/>
              <a:t>The </a:t>
            </a:r>
            <a:r>
              <a:rPr lang="en-US" altLang="en-US" sz="2400" kern="0" dirty="0"/>
              <a:t>funding cost for each of the cash flow, is different as per the time period of the cash flows</a:t>
            </a:r>
            <a:r>
              <a:rPr lang="en-US" altLang="en-US" sz="2400" kern="0" dirty="0" smtClean="0"/>
              <a:t>.</a:t>
            </a:r>
            <a:endParaRPr lang="en-US" altLang="en-US" kern="0" dirty="0" smtClean="0"/>
          </a:p>
          <a:p>
            <a:r>
              <a:rPr lang="en-US" altLang="en-US" sz="2400" kern="0" dirty="0" smtClean="0"/>
              <a:t>In the above equation, the only unknown is the ‘Forward Dirty Price’ which is calculated, and the Forward Clean Price is determined.</a:t>
            </a: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180029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307754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981200" y="463109"/>
            <a:ext cx="70104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US" altLang="en-US" kern="0" dirty="0" smtClean="0">
                <a:solidFill>
                  <a:schemeClr val="tx1"/>
                </a:solidFill>
              </a:rPr>
              <a:t>Funding Cost</a:t>
            </a:r>
            <a:endParaRPr lang="en-US" altLang="en-US" kern="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981200" y="1398132"/>
            <a:ext cx="9448800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2400" kern="0" dirty="0" smtClean="0"/>
              <a:t>To eliminate market risk from the transaction, the counterparty locks in the funding cost for the tenure of the contract.</a:t>
            </a:r>
          </a:p>
          <a:p>
            <a:r>
              <a:rPr lang="en-US" altLang="en-US" sz="2400" kern="0" dirty="0" smtClean="0"/>
              <a:t>Due to the lack of a robust term money market in India, the counterparty pays fixed rate on an OIS, and borrows in the overnight market, everyday.</a:t>
            </a:r>
          </a:p>
          <a:p>
            <a:r>
              <a:rPr lang="en-US" altLang="en-US" sz="2400" kern="0" dirty="0" smtClean="0"/>
              <a:t>So the FRAs being transacted in the market currently, use OIS yields for calculating the funding cost.</a:t>
            </a:r>
          </a:p>
          <a:p>
            <a:r>
              <a:rPr lang="en-US" altLang="en-US" sz="2400" kern="0" dirty="0" smtClean="0"/>
              <a:t>Moreover, counter-parties also add another ‘pricing spread’ over the OIS yields. This spread is to provide the required </a:t>
            </a:r>
            <a:r>
              <a:rPr lang="en-US" altLang="en-US" sz="2400" kern="0" dirty="0" err="1" smtClean="0"/>
              <a:t>RoA</a:t>
            </a:r>
            <a:r>
              <a:rPr lang="en-US" altLang="en-US" sz="2400" kern="0" dirty="0" smtClean="0"/>
              <a:t> / </a:t>
            </a:r>
            <a:r>
              <a:rPr lang="en-US" altLang="en-US" sz="2400" kern="0" dirty="0" err="1" smtClean="0"/>
              <a:t>RoE</a:t>
            </a:r>
            <a:r>
              <a:rPr lang="en-US" altLang="en-US" sz="2400" kern="0" dirty="0" smtClean="0"/>
              <a:t> for the use of their balance sheet.</a:t>
            </a:r>
          </a:p>
          <a:p>
            <a:r>
              <a:rPr lang="en-US" altLang="en-US" sz="2400" kern="0" dirty="0" smtClean="0"/>
              <a:t>This spread is subject to market dynamics.</a:t>
            </a:r>
          </a:p>
          <a:p>
            <a:endParaRPr lang="en-US" altLang="en-US" sz="2400" kern="0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207581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ifeConvBirm02">
  <a:themeElements>
    <a:clrScheme name="LifeConvBirm02.ppt 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66"/>
      </a:accent1>
      <a:accent2>
        <a:srgbClr val="0000FF"/>
      </a:accent2>
      <a:accent3>
        <a:srgbClr val="FFFFFF"/>
      </a:accent3>
      <a:accent4>
        <a:srgbClr val="000000"/>
      </a:accent4>
      <a:accent5>
        <a:srgbClr val="FFE2B8"/>
      </a:accent5>
      <a:accent6>
        <a:srgbClr val="0000E7"/>
      </a:accent6>
      <a:hlink>
        <a:srgbClr val="CC00CC"/>
      </a:hlink>
      <a:folHlink>
        <a:srgbClr val="C0C0C0"/>
      </a:folHlink>
    </a:clrScheme>
    <a:fontScheme name="LifeConvBirm02.ppt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LifeConvBirm02.pp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feConvBirm02.ppt 2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feConvBirm02.pp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feConvBirm02.ppt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feConvBirm02.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feConvBirm02.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894</TotalTime>
  <Words>785</Words>
  <Application>Microsoft Macintosh PowerPoint</Application>
  <PresentationFormat>Widescreen</PresentationFormat>
  <Paragraphs>126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Bahamas</vt:lpstr>
      <vt:lpstr>Calibri</vt:lpstr>
      <vt:lpstr>Garamond</vt:lpstr>
      <vt:lpstr>Times New Roman</vt:lpstr>
      <vt:lpstr>Verdana</vt:lpstr>
      <vt:lpstr>Arial</vt:lpstr>
      <vt:lpstr>LifeConvBirm02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Aparajita Mitra</dc:creator>
  <cp:lastModifiedBy>Microsoft Office User</cp:lastModifiedBy>
  <cp:revision>158</cp:revision>
  <dcterms:created xsi:type="dcterms:W3CDTF">2011-07-20T12:11:57Z</dcterms:created>
  <dcterms:modified xsi:type="dcterms:W3CDTF">2021-11-17T10:43:06Z</dcterms:modified>
</cp:coreProperties>
</file>