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1" r:id="rId2"/>
    <p:sldId id="262" r:id="rId3"/>
    <p:sldId id="26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18-06-2021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7298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 smtClean="0">
                <a:solidFill>
                  <a:schemeClr val="tx1"/>
                </a:solidFill>
              </a:rPr>
              <a:t>Poonam </a:t>
            </a:r>
            <a:r>
              <a:rPr lang="en-US" altLang="en-US" sz="1800" b="1" dirty="0" err="1" smtClean="0">
                <a:solidFill>
                  <a:schemeClr val="tx1"/>
                </a:solidFill>
              </a:rPr>
              <a:t>Thakar</a:t>
            </a:r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 smtClean="0">
                <a:solidFill>
                  <a:schemeClr val="tx1"/>
                </a:solidFill>
              </a:rPr>
              <a:t>Director, KPMG</a:t>
            </a:r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762000" y="990600"/>
            <a:ext cx="11125200" cy="9906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 smtClean="0">
                <a:solidFill>
                  <a:schemeClr val="bg1"/>
                </a:solidFill>
              </a:rPr>
              <a:t>Topic</a:t>
            </a:r>
            <a:r>
              <a:rPr lang="en-US" altLang="en-US" sz="3600" b="1" kern="0" dirty="0">
                <a:solidFill>
                  <a:schemeClr val="bg1"/>
                </a:solidFill>
              </a:rPr>
              <a:t>: Fraud in Insurance, its impact and how analytics is being used to manage it</a:t>
            </a:r>
          </a:p>
          <a:p>
            <a:pPr algn="l"/>
            <a:r>
              <a:rPr lang="es-UY" altLang="en-US" sz="3600" b="1" kern="0" dirty="0" smtClean="0">
                <a:solidFill>
                  <a:schemeClr val="bg1"/>
                </a:solidFill>
              </a:rPr>
              <a:t>Date : 18th June 2021, Friday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61873" y="178676"/>
            <a:ext cx="9601200" cy="67575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kern="0" dirty="0">
                <a:solidFill>
                  <a:schemeClr val="tx1"/>
                </a:solidFill>
              </a:rPr>
              <a:t>Leveraging Analytics and Developing a Repository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8800" y="1600200"/>
            <a:ext cx="9334500" cy="16393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1800" kern="0" dirty="0"/>
              <a:t>Usage of analytics in the past:</a:t>
            </a:r>
          </a:p>
          <a:p>
            <a:pPr marL="514350" indent="-514350">
              <a:buAutoNum type="arabicParenR"/>
            </a:pPr>
            <a:r>
              <a:rPr lang="en-US" altLang="en-US" sz="1800" kern="0" dirty="0"/>
              <a:t>Insurance company’s run their own big data analytics on its own underwriting and claims data to identify patterns. Mostly based on business rules and past rejected claims.</a:t>
            </a:r>
          </a:p>
          <a:p>
            <a:pPr marL="514350" indent="-514350">
              <a:spcBef>
                <a:spcPts val="1200"/>
              </a:spcBef>
              <a:buAutoNum type="arabicParenR"/>
            </a:pPr>
            <a:r>
              <a:rPr lang="en-US" altLang="en-US" sz="1800" kern="0" dirty="0"/>
              <a:t>Above helped identify large frauds including operations of massive rackets perpetrating insurance claim frauds such as Crash for cash.</a:t>
            </a:r>
          </a:p>
          <a:p>
            <a:endParaRPr lang="en-US" altLang="en-US" sz="1800" kern="0" dirty="0"/>
          </a:p>
          <a:p>
            <a:endParaRPr lang="en-US" altLang="en-US" sz="1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EE256FBC-E664-4210-AB85-DCE1E47556FD}"/>
              </a:ext>
            </a:extLst>
          </p:cNvPr>
          <p:cNvSpPr txBox="1">
            <a:spLocks noChangeArrowheads="1"/>
          </p:cNvSpPr>
          <p:nvPr/>
        </p:nvSpPr>
        <p:spPr>
          <a:xfrm>
            <a:off x="1796143" y="3757278"/>
            <a:ext cx="9334500" cy="16393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1800" kern="0" dirty="0"/>
              <a:t>Initiative by General Insurance Council supported by KPMG:</a:t>
            </a:r>
          </a:p>
          <a:p>
            <a:pPr marL="514350" indent="-514350">
              <a:buAutoNum type="arabicParenR"/>
            </a:pPr>
            <a:r>
              <a:rPr lang="en-US" sz="1800" kern="0" dirty="0"/>
              <a:t>GI Council plans to create and maintain a single repository of insurance related data to capture complete characteristics and details of policies/endorsements and claims, related information to detect fraudulent behavior</a:t>
            </a:r>
            <a:endParaRPr lang="en-US" altLang="en-US" sz="1800" kern="0" dirty="0"/>
          </a:p>
          <a:p>
            <a:endParaRPr lang="en-US" altLang="en-US" sz="1800" kern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7B3C15A-4E61-4617-8B33-C3C2B77FD0B7}"/>
              </a:ext>
            </a:extLst>
          </p:cNvPr>
          <p:cNvGrpSpPr/>
          <p:nvPr/>
        </p:nvGrpSpPr>
        <p:grpSpPr>
          <a:xfrm>
            <a:off x="5370927" y="5105400"/>
            <a:ext cx="6785677" cy="1095823"/>
            <a:chOff x="4456564" y="2983752"/>
            <a:chExt cx="6785677" cy="10958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66E5BD0-761B-4D41-BC75-B9A5CEA7E69B}"/>
                </a:ext>
              </a:extLst>
            </p:cNvPr>
            <p:cNvSpPr/>
            <p:nvPr/>
          </p:nvSpPr>
          <p:spPr>
            <a:xfrm>
              <a:off x="4456564" y="2983752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r>
                <a:rPr lang="en-US" sz="1400" b="1" dirty="0"/>
                <a:t>Customizable reports on demand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64C16BC7-57C0-4FC0-8B0B-F803CC2D3D6F}"/>
                </a:ext>
              </a:extLst>
            </p:cNvPr>
            <p:cNvSpPr/>
            <p:nvPr/>
          </p:nvSpPr>
          <p:spPr>
            <a:xfrm>
              <a:off x="4456564" y="3568778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t"/>
            <a:lstStyle/>
            <a:p>
              <a:r>
                <a:rPr lang="en-US" sz="1400" b="1" dirty="0"/>
                <a:t>Integration of other databases to detect frauds</a:t>
              </a: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54991B-6EBA-4790-9B98-9040F68C57B5}"/>
                </a:ext>
              </a:extLst>
            </p:cNvPr>
            <p:cNvSpPr/>
            <p:nvPr/>
          </p:nvSpPr>
          <p:spPr>
            <a:xfrm>
              <a:off x="7927934" y="3566185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Support large inflow and outflow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C5D8663-BB4A-4FF5-B3F5-502DC3033309}"/>
              </a:ext>
            </a:extLst>
          </p:cNvPr>
          <p:cNvGrpSpPr/>
          <p:nvPr/>
        </p:nvGrpSpPr>
        <p:grpSpPr>
          <a:xfrm>
            <a:off x="1796143" y="5105401"/>
            <a:ext cx="10371347" cy="1106708"/>
            <a:chOff x="531648" y="2942436"/>
            <a:chExt cx="10371347" cy="110670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4E36F1C-EDBA-415A-8E90-98235D8C5AB6}"/>
                </a:ext>
              </a:extLst>
            </p:cNvPr>
            <p:cNvSpPr/>
            <p:nvPr/>
          </p:nvSpPr>
          <p:spPr>
            <a:xfrm>
              <a:off x="7588688" y="2957251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Data collection, cleaning and transformation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B304D50A-0C9A-45B6-82EB-5E9BE1F95763}"/>
                </a:ext>
              </a:extLst>
            </p:cNvPr>
            <p:cNvSpPr/>
            <p:nvPr/>
          </p:nvSpPr>
          <p:spPr>
            <a:xfrm>
              <a:off x="531648" y="2942436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Hosting a shared database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DB59151-CAAC-4823-B6F9-E2B94A768BC7}"/>
                </a:ext>
              </a:extLst>
            </p:cNvPr>
            <p:cNvSpPr/>
            <p:nvPr/>
          </p:nvSpPr>
          <p:spPr>
            <a:xfrm>
              <a:off x="531648" y="3538347"/>
              <a:ext cx="3314307" cy="5107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Comprehensive audit trail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16CC8DD-186C-4D84-9BFC-C085214ED240}"/>
              </a:ext>
            </a:extLst>
          </p:cNvPr>
          <p:cNvGrpSpPr/>
          <p:nvPr/>
        </p:nvGrpSpPr>
        <p:grpSpPr>
          <a:xfrm>
            <a:off x="994045" y="5327169"/>
            <a:ext cx="851095" cy="827893"/>
            <a:chOff x="3979985" y="3003455"/>
            <a:chExt cx="1524000" cy="1524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39FC5977-F850-4E74-8BDE-E347875C7E0B}"/>
                </a:ext>
              </a:extLst>
            </p:cNvPr>
            <p:cNvSpPr/>
            <p:nvPr/>
          </p:nvSpPr>
          <p:spPr>
            <a:xfrm>
              <a:off x="3979985" y="3003455"/>
              <a:ext cx="1524000" cy="1524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5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E261979-5F6A-4165-AB51-3B2A0EC1A34F}"/>
                </a:ext>
              </a:extLst>
            </p:cNvPr>
            <p:cNvGrpSpPr/>
            <p:nvPr/>
          </p:nvGrpSpPr>
          <p:grpSpPr>
            <a:xfrm>
              <a:off x="4101905" y="3132409"/>
              <a:ext cx="1280160" cy="1280160"/>
              <a:chOff x="3971192" y="2069123"/>
              <a:chExt cx="1524000" cy="1524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9F33FA79-244A-43C3-9394-22364C4F643D}"/>
                  </a:ext>
                </a:extLst>
              </p:cNvPr>
              <p:cNvSpPr/>
              <p:nvPr/>
            </p:nvSpPr>
            <p:spPr>
              <a:xfrm>
                <a:off x="3971192" y="2069123"/>
                <a:ext cx="1524000" cy="1524000"/>
              </a:xfrm>
              <a:prstGeom prst="ellipse">
                <a:avLst/>
              </a:prstGeom>
              <a:solidFill>
                <a:srgbClr val="005EB8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610" tIns="54610" rIns="54610" bIns="5461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3BF17D73-B777-4467-B0C9-534946A43E8E}"/>
                  </a:ext>
                </a:extLst>
              </p:cNvPr>
              <p:cNvGrpSpPr/>
              <p:nvPr/>
            </p:nvGrpSpPr>
            <p:grpSpPr>
              <a:xfrm>
                <a:off x="4308230" y="2391509"/>
                <a:ext cx="926871" cy="873642"/>
                <a:chOff x="6858752" y="2378242"/>
                <a:chExt cx="592138" cy="558132"/>
              </a:xfrm>
              <a:solidFill>
                <a:schemeClr val="bg1"/>
              </a:solidFill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95982F50-29F5-4738-A2ED-619DD2162281}"/>
                    </a:ext>
                  </a:extLst>
                </p:cNvPr>
                <p:cNvGrpSpPr/>
                <p:nvPr/>
              </p:nvGrpSpPr>
              <p:grpSpPr>
                <a:xfrm>
                  <a:off x="6938127" y="2378242"/>
                  <a:ext cx="512763" cy="292100"/>
                  <a:chOff x="6637338" y="381000"/>
                  <a:chExt cx="512763" cy="292100"/>
                </a:xfrm>
                <a:grpFill/>
              </p:grpSpPr>
              <p:sp>
                <p:nvSpPr>
                  <p:cNvPr id="13" name="Rectangle 39">
                    <a:extLst>
                      <a:ext uri="{FF2B5EF4-FFF2-40B4-BE49-F238E27FC236}">
                        <a16:creationId xmlns:a16="http://schemas.microsoft.com/office/drawing/2014/main" xmlns="" id="{077DA19C-BA82-4E90-AEE6-4BC7B78586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999288" y="503238"/>
                    <a:ext cx="47625" cy="508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Freeform 43">
                    <a:extLst>
                      <a:ext uri="{FF2B5EF4-FFF2-40B4-BE49-F238E27FC236}">
                        <a16:creationId xmlns:a16="http://schemas.microsoft.com/office/drawing/2014/main" xmlns="" id="{B4403F77-A667-4B6E-AA73-FA8276E592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38963" y="554038"/>
                    <a:ext cx="60325" cy="58738"/>
                  </a:xfrm>
                  <a:custGeom>
                    <a:avLst/>
                    <a:gdLst>
                      <a:gd name="T0" fmla="*/ 38 w 38"/>
                      <a:gd name="T1" fmla="*/ 0 h 37"/>
                      <a:gd name="T2" fmla="*/ 0 w 38"/>
                      <a:gd name="T3" fmla="*/ 0 h 37"/>
                      <a:gd name="T4" fmla="*/ 0 w 38"/>
                      <a:gd name="T5" fmla="*/ 11 h 37"/>
                      <a:gd name="T6" fmla="*/ 0 w 38"/>
                      <a:gd name="T7" fmla="*/ 37 h 37"/>
                      <a:gd name="T8" fmla="*/ 38 w 38"/>
                      <a:gd name="T9" fmla="*/ 37 h 37"/>
                      <a:gd name="T10" fmla="*/ 38 w 38"/>
                      <a:gd name="T11" fmla="*/ 37 h 37"/>
                      <a:gd name="T12" fmla="*/ 38 w 38"/>
                      <a:gd name="T13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37">
                        <a:moveTo>
                          <a:pt x="38" y="0"/>
                        </a:moveTo>
                        <a:lnTo>
                          <a:pt x="0" y="0"/>
                        </a:lnTo>
                        <a:lnTo>
                          <a:pt x="0" y="11"/>
                        </a:lnTo>
                        <a:lnTo>
                          <a:pt x="0" y="37"/>
                        </a:lnTo>
                        <a:lnTo>
                          <a:pt x="38" y="37"/>
                        </a:lnTo>
                        <a:lnTo>
                          <a:pt x="38" y="37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Rectangle 45">
                    <a:extLst>
                      <a:ext uri="{FF2B5EF4-FFF2-40B4-BE49-F238E27FC236}">
                        <a16:creationId xmlns:a16="http://schemas.microsoft.com/office/drawing/2014/main" xmlns="" id="{FB5B30FE-A1CA-48C2-95C5-00ED3DAFF0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73875" y="490538"/>
                    <a:ext cx="65088" cy="635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" name="Freeform 46">
                    <a:extLst>
                      <a:ext uri="{FF2B5EF4-FFF2-40B4-BE49-F238E27FC236}">
                        <a16:creationId xmlns:a16="http://schemas.microsoft.com/office/drawing/2014/main" xmlns="" id="{1AFED770-F10C-40EF-9DF8-B62C06DD6C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813550" y="554038"/>
                    <a:ext cx="60325" cy="58738"/>
                  </a:xfrm>
                  <a:custGeom>
                    <a:avLst/>
                    <a:gdLst>
                      <a:gd name="T0" fmla="*/ 38 w 38"/>
                      <a:gd name="T1" fmla="*/ 4 h 37"/>
                      <a:gd name="T2" fmla="*/ 38 w 38"/>
                      <a:gd name="T3" fmla="*/ 0 h 37"/>
                      <a:gd name="T4" fmla="*/ 0 w 38"/>
                      <a:gd name="T5" fmla="*/ 0 h 37"/>
                      <a:gd name="T6" fmla="*/ 0 w 38"/>
                      <a:gd name="T7" fmla="*/ 8 h 37"/>
                      <a:gd name="T8" fmla="*/ 0 w 38"/>
                      <a:gd name="T9" fmla="*/ 37 h 37"/>
                      <a:gd name="T10" fmla="*/ 38 w 38"/>
                      <a:gd name="T11" fmla="*/ 37 h 37"/>
                      <a:gd name="T12" fmla="*/ 38 w 38"/>
                      <a:gd name="T13" fmla="*/ 4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37">
                        <a:moveTo>
                          <a:pt x="38" y="4"/>
                        </a:moveTo>
                        <a:lnTo>
                          <a:pt x="38" y="0"/>
                        </a:lnTo>
                        <a:lnTo>
                          <a:pt x="0" y="0"/>
                        </a:lnTo>
                        <a:lnTo>
                          <a:pt x="0" y="8"/>
                        </a:lnTo>
                        <a:lnTo>
                          <a:pt x="0" y="37"/>
                        </a:lnTo>
                        <a:lnTo>
                          <a:pt x="38" y="37"/>
                        </a:lnTo>
                        <a:lnTo>
                          <a:pt x="3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Rectangle 47">
                    <a:extLst>
                      <a:ext uri="{FF2B5EF4-FFF2-40B4-BE49-F238E27FC236}">
                        <a16:creationId xmlns:a16="http://schemas.microsoft.com/office/drawing/2014/main" xmlns="" id="{C72F08C8-914F-4AC7-AFDF-49912FD033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56438" y="458788"/>
                    <a:ext cx="42863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" name="Rectangle 48">
                    <a:extLst>
                      <a:ext uri="{FF2B5EF4-FFF2-40B4-BE49-F238E27FC236}">
                        <a16:creationId xmlns:a16="http://schemas.microsoft.com/office/drawing/2014/main" xmlns="" id="{33362C4F-FA26-4D7C-A1F1-766D58A416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18338" y="419100"/>
                    <a:ext cx="38100" cy="396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" name="Rectangle 50">
                    <a:extLst>
                      <a:ext uri="{FF2B5EF4-FFF2-40B4-BE49-F238E27FC236}">
                        <a16:creationId xmlns:a16="http://schemas.microsoft.com/office/drawing/2014/main" xmlns="" id="{052A46B4-FDD9-4AB3-88CD-41523694DB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112001" y="496888"/>
                    <a:ext cx="38100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" name="Rectangle 51">
                    <a:extLst>
                      <a:ext uri="{FF2B5EF4-FFF2-40B4-BE49-F238E27FC236}">
                        <a16:creationId xmlns:a16="http://schemas.microsoft.com/office/drawing/2014/main" xmlns="" id="{203E7341-92B9-4042-8CDF-F8F2A323A8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99301" y="419100"/>
                    <a:ext cx="38100" cy="396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Rectangle 52">
                    <a:extLst>
                      <a:ext uri="{FF2B5EF4-FFF2-40B4-BE49-F238E27FC236}">
                        <a16:creationId xmlns:a16="http://schemas.microsoft.com/office/drawing/2014/main" xmlns="" id="{E3E8004C-00A5-4F4E-9632-72C01A6168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980238" y="381000"/>
                    <a:ext cx="38100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" name="Rectangle 56">
                    <a:extLst>
                      <a:ext uri="{FF2B5EF4-FFF2-40B4-BE49-F238E27FC236}">
                        <a16:creationId xmlns:a16="http://schemas.microsoft.com/office/drawing/2014/main" xmlns="" id="{F340A9C1-36CC-4F79-B2E6-A732B5CECB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62751" y="503238"/>
                    <a:ext cx="47625" cy="508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reeform 57">
                    <a:extLst>
                      <a:ext uri="{FF2B5EF4-FFF2-40B4-BE49-F238E27FC236}">
                        <a16:creationId xmlns:a16="http://schemas.microsoft.com/office/drawing/2014/main" xmlns="" id="{0A0235E1-A935-4045-951D-CF1E1206D2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762751" y="612775"/>
                    <a:ext cx="60325" cy="60325"/>
                  </a:xfrm>
                  <a:custGeom>
                    <a:avLst/>
                    <a:gdLst>
                      <a:gd name="T0" fmla="*/ 20 w 38"/>
                      <a:gd name="T1" fmla="*/ 38 h 38"/>
                      <a:gd name="T2" fmla="*/ 38 w 38"/>
                      <a:gd name="T3" fmla="*/ 38 h 38"/>
                      <a:gd name="T4" fmla="*/ 38 w 38"/>
                      <a:gd name="T5" fmla="*/ 0 h 38"/>
                      <a:gd name="T6" fmla="*/ 0 w 38"/>
                      <a:gd name="T7" fmla="*/ 0 h 38"/>
                      <a:gd name="T8" fmla="*/ 0 w 38"/>
                      <a:gd name="T9" fmla="*/ 0 h 38"/>
                      <a:gd name="T10" fmla="*/ 0 w 38"/>
                      <a:gd name="T11" fmla="*/ 38 h 38"/>
                      <a:gd name="T12" fmla="*/ 20 w 38"/>
                      <a:gd name="T13" fmla="*/ 38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38">
                        <a:moveTo>
                          <a:pt x="20" y="38"/>
                        </a:moveTo>
                        <a:lnTo>
                          <a:pt x="38" y="38"/>
                        </a:lnTo>
                        <a:lnTo>
                          <a:pt x="38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38"/>
                        </a:lnTo>
                        <a:lnTo>
                          <a:pt x="2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reeform 60">
                    <a:extLst>
                      <a:ext uri="{FF2B5EF4-FFF2-40B4-BE49-F238E27FC236}">
                        <a16:creationId xmlns:a16="http://schemas.microsoft.com/office/drawing/2014/main" xmlns="" id="{C94B9D48-27DD-43A6-B9AC-30112B9547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702426" y="554038"/>
                    <a:ext cx="60325" cy="58738"/>
                  </a:xfrm>
                  <a:custGeom>
                    <a:avLst/>
                    <a:gdLst>
                      <a:gd name="T0" fmla="*/ 38 w 38"/>
                      <a:gd name="T1" fmla="*/ 0 h 37"/>
                      <a:gd name="T2" fmla="*/ 0 w 38"/>
                      <a:gd name="T3" fmla="*/ 0 h 37"/>
                      <a:gd name="T4" fmla="*/ 0 w 38"/>
                      <a:gd name="T5" fmla="*/ 11 h 37"/>
                      <a:gd name="T6" fmla="*/ 0 w 38"/>
                      <a:gd name="T7" fmla="*/ 37 h 37"/>
                      <a:gd name="T8" fmla="*/ 38 w 38"/>
                      <a:gd name="T9" fmla="*/ 37 h 37"/>
                      <a:gd name="T10" fmla="*/ 38 w 38"/>
                      <a:gd name="T11" fmla="*/ 37 h 37"/>
                      <a:gd name="T12" fmla="*/ 38 w 38"/>
                      <a:gd name="T13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37">
                        <a:moveTo>
                          <a:pt x="38" y="0"/>
                        </a:moveTo>
                        <a:lnTo>
                          <a:pt x="0" y="0"/>
                        </a:lnTo>
                        <a:lnTo>
                          <a:pt x="0" y="11"/>
                        </a:lnTo>
                        <a:lnTo>
                          <a:pt x="0" y="37"/>
                        </a:lnTo>
                        <a:lnTo>
                          <a:pt x="38" y="37"/>
                        </a:lnTo>
                        <a:lnTo>
                          <a:pt x="38" y="37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" name="Rectangle 61">
                    <a:extLst>
                      <a:ext uri="{FF2B5EF4-FFF2-40B4-BE49-F238E27FC236}">
                        <a16:creationId xmlns:a16="http://schemas.microsoft.com/office/drawing/2014/main" xmlns="" id="{3371C206-B3E1-4FBF-9FD4-6D63D8052B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637338" y="612775"/>
                    <a:ext cx="65088" cy="603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Rectangle 65">
                    <a:extLst>
                      <a:ext uri="{FF2B5EF4-FFF2-40B4-BE49-F238E27FC236}">
                        <a16:creationId xmlns:a16="http://schemas.microsoft.com/office/drawing/2014/main" xmlns="" id="{D4AF47DC-3D76-4511-9155-EC53B0FA41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81801" y="419100"/>
                    <a:ext cx="38100" cy="396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Rectangle 67">
                    <a:extLst>
                      <a:ext uri="{FF2B5EF4-FFF2-40B4-BE49-F238E27FC236}">
                        <a16:creationId xmlns:a16="http://schemas.microsoft.com/office/drawing/2014/main" xmlns="" id="{9B9E4700-E955-4461-B62F-C728D8D9DD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75463" y="496888"/>
                    <a:ext cx="38100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Rectangle 68">
                    <a:extLst>
                      <a:ext uri="{FF2B5EF4-FFF2-40B4-BE49-F238E27FC236}">
                        <a16:creationId xmlns:a16="http://schemas.microsoft.com/office/drawing/2014/main" xmlns="" id="{F056316F-4FAA-4902-980B-6E24FCF45D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62763" y="419100"/>
                    <a:ext cx="38100" cy="396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Rectangle 69">
                    <a:extLst>
                      <a:ext uri="{FF2B5EF4-FFF2-40B4-BE49-F238E27FC236}">
                        <a16:creationId xmlns:a16="http://schemas.microsoft.com/office/drawing/2014/main" xmlns="" id="{BAEDDED3-BA71-4764-9DE1-4C8140EA6A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947701" y="441000"/>
                    <a:ext cx="38100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Rectangle 69">
                    <a:extLst>
                      <a:ext uri="{FF2B5EF4-FFF2-40B4-BE49-F238E27FC236}">
                        <a16:creationId xmlns:a16="http://schemas.microsoft.com/office/drawing/2014/main" xmlns="" id="{01AA4C26-A313-4D6A-BD47-7B155D3F93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24211" y="462758"/>
                    <a:ext cx="38100" cy="381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2" name="Freeform 22">
                  <a:extLst>
                    <a:ext uri="{FF2B5EF4-FFF2-40B4-BE49-F238E27FC236}">
                      <a16:creationId xmlns:a16="http://schemas.microsoft.com/office/drawing/2014/main" xmlns="" id="{5DF793DC-0B25-4EF6-8EDE-DEFB007605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8752" y="2477586"/>
                  <a:ext cx="463550" cy="458788"/>
                </a:xfrm>
                <a:custGeom>
                  <a:avLst/>
                  <a:gdLst>
                    <a:gd name="T0" fmla="*/ 59 w 174"/>
                    <a:gd name="T1" fmla="*/ 123 h 172"/>
                    <a:gd name="T2" fmla="*/ 25 w 174"/>
                    <a:gd name="T3" fmla="*/ 89 h 172"/>
                    <a:gd name="T4" fmla="*/ 0 w 174"/>
                    <a:gd name="T5" fmla="*/ 114 h 172"/>
                    <a:gd name="T6" fmla="*/ 58 w 174"/>
                    <a:gd name="T7" fmla="*/ 172 h 172"/>
                    <a:gd name="T8" fmla="*/ 83 w 174"/>
                    <a:gd name="T9" fmla="*/ 147 h 172"/>
                    <a:gd name="T10" fmla="*/ 168 w 174"/>
                    <a:gd name="T11" fmla="*/ 5 h 172"/>
                    <a:gd name="T12" fmla="*/ 59 w 174"/>
                    <a:gd name="T13" fmla="*/ 123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4" h="172">
                      <a:moveTo>
                        <a:pt x="59" y="123"/>
                      </a:moveTo>
                      <a:cubicBezTo>
                        <a:pt x="25" y="89"/>
                        <a:pt x="25" y="89"/>
                        <a:pt x="25" y="89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58" y="172"/>
                        <a:pt x="58" y="172"/>
                        <a:pt x="58" y="172"/>
                      </a:cubicBezTo>
                      <a:cubicBezTo>
                        <a:pt x="83" y="147"/>
                        <a:pt x="83" y="147"/>
                        <a:pt x="83" y="147"/>
                      </a:cubicBezTo>
                      <a:cubicBezTo>
                        <a:pt x="83" y="147"/>
                        <a:pt x="127" y="36"/>
                        <a:pt x="168" y="5"/>
                      </a:cubicBezTo>
                      <a:cubicBezTo>
                        <a:pt x="174" y="0"/>
                        <a:pt x="106" y="45"/>
                        <a:pt x="59" y="1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7197AD8-56E1-4FE4-9CBC-6DB489D59FCF}"/>
              </a:ext>
            </a:extLst>
          </p:cNvPr>
          <p:cNvGrpSpPr/>
          <p:nvPr/>
        </p:nvGrpSpPr>
        <p:grpSpPr>
          <a:xfrm>
            <a:off x="982983" y="2556585"/>
            <a:ext cx="851095" cy="827893"/>
            <a:chOff x="1529861" y="3003455"/>
            <a:chExt cx="1524000" cy="1524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8B762E31-7FCA-4F6D-8CB5-20F16BC318B1}"/>
                </a:ext>
              </a:extLst>
            </p:cNvPr>
            <p:cNvSpPr/>
            <p:nvPr/>
          </p:nvSpPr>
          <p:spPr>
            <a:xfrm>
              <a:off x="1529861" y="3003455"/>
              <a:ext cx="1524000" cy="1524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A4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D3A9B68E-0480-4241-9AEE-C6471438859D}"/>
                </a:ext>
              </a:extLst>
            </p:cNvPr>
            <p:cNvGrpSpPr/>
            <p:nvPr/>
          </p:nvGrpSpPr>
          <p:grpSpPr>
            <a:xfrm>
              <a:off x="1651781" y="3132409"/>
              <a:ext cx="1280160" cy="1280160"/>
              <a:chOff x="1547446" y="2069123"/>
              <a:chExt cx="1524000" cy="152400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A8831CF1-C693-49E7-AF46-2BF290FD79AE}"/>
                  </a:ext>
                </a:extLst>
              </p:cNvPr>
              <p:cNvSpPr/>
              <p:nvPr/>
            </p:nvSpPr>
            <p:spPr>
              <a:xfrm>
                <a:off x="1547446" y="2069123"/>
                <a:ext cx="1524000" cy="1524000"/>
              </a:xfrm>
              <a:prstGeom prst="ellipse">
                <a:avLst/>
              </a:prstGeom>
              <a:solidFill>
                <a:srgbClr val="009A4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610" tIns="54610" rIns="54610" bIns="5461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xmlns="" id="{13E2D8B2-5357-43D7-9CFF-E6520C3E9C7C}"/>
                  </a:ext>
                </a:extLst>
              </p:cNvPr>
              <p:cNvGrpSpPr/>
              <p:nvPr/>
            </p:nvGrpSpPr>
            <p:grpSpPr>
              <a:xfrm>
                <a:off x="1866289" y="2336556"/>
                <a:ext cx="879543" cy="811090"/>
                <a:chOff x="-865187" y="1609725"/>
                <a:chExt cx="673099" cy="620713"/>
              </a:xfrm>
              <a:solidFill>
                <a:schemeClr val="bg1"/>
              </a:solidFill>
            </p:grpSpPr>
            <p:sp>
              <p:nvSpPr>
                <p:cNvPr id="36" name="Freeform 5">
                  <a:extLst>
                    <a:ext uri="{FF2B5EF4-FFF2-40B4-BE49-F238E27FC236}">
                      <a16:creationId xmlns:a16="http://schemas.microsoft.com/office/drawing/2014/main" xmlns="" id="{2E3FAC2D-F128-4E98-A9A6-034FD529516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846137" y="1609725"/>
                  <a:ext cx="654049" cy="430213"/>
                </a:xfrm>
                <a:custGeom>
                  <a:avLst/>
                  <a:gdLst>
                    <a:gd name="T0" fmla="*/ 262 w 412"/>
                    <a:gd name="T1" fmla="*/ 170 h 271"/>
                    <a:gd name="T2" fmla="*/ 256 w 412"/>
                    <a:gd name="T3" fmla="*/ 190 h 271"/>
                    <a:gd name="T4" fmla="*/ 268 w 412"/>
                    <a:gd name="T5" fmla="*/ 209 h 271"/>
                    <a:gd name="T6" fmla="*/ 274 w 412"/>
                    <a:gd name="T7" fmla="*/ 190 h 271"/>
                    <a:gd name="T8" fmla="*/ 167 w 412"/>
                    <a:gd name="T9" fmla="*/ 170 h 271"/>
                    <a:gd name="T10" fmla="*/ 156 w 412"/>
                    <a:gd name="T11" fmla="*/ 209 h 271"/>
                    <a:gd name="T12" fmla="*/ 179 w 412"/>
                    <a:gd name="T13" fmla="*/ 249 h 271"/>
                    <a:gd name="T14" fmla="*/ 193 w 412"/>
                    <a:gd name="T15" fmla="*/ 209 h 271"/>
                    <a:gd name="T16" fmla="*/ 207 w 412"/>
                    <a:gd name="T17" fmla="*/ 48 h 271"/>
                    <a:gd name="T18" fmla="*/ 191 w 412"/>
                    <a:gd name="T19" fmla="*/ 110 h 271"/>
                    <a:gd name="T20" fmla="*/ 225 w 412"/>
                    <a:gd name="T21" fmla="*/ 170 h 271"/>
                    <a:gd name="T22" fmla="*/ 248 w 412"/>
                    <a:gd name="T23" fmla="*/ 110 h 271"/>
                    <a:gd name="T24" fmla="*/ 300 w 412"/>
                    <a:gd name="T25" fmla="*/ 108 h 271"/>
                    <a:gd name="T26" fmla="*/ 290 w 412"/>
                    <a:gd name="T27" fmla="*/ 146 h 271"/>
                    <a:gd name="T28" fmla="*/ 311 w 412"/>
                    <a:gd name="T29" fmla="*/ 180 h 271"/>
                    <a:gd name="T30" fmla="*/ 325 w 412"/>
                    <a:gd name="T31" fmla="*/ 146 h 271"/>
                    <a:gd name="T32" fmla="*/ 351 w 412"/>
                    <a:gd name="T33" fmla="*/ 190 h 271"/>
                    <a:gd name="T34" fmla="*/ 315 w 412"/>
                    <a:gd name="T35" fmla="*/ 190 h 271"/>
                    <a:gd name="T36" fmla="*/ 325 w 412"/>
                    <a:gd name="T37" fmla="*/ 215 h 271"/>
                    <a:gd name="T38" fmla="*/ 341 w 412"/>
                    <a:gd name="T39" fmla="*/ 190 h 271"/>
                    <a:gd name="T40" fmla="*/ 307 w 412"/>
                    <a:gd name="T41" fmla="*/ 269 h 271"/>
                    <a:gd name="T42" fmla="*/ 96 w 412"/>
                    <a:gd name="T43" fmla="*/ 271 h 271"/>
                    <a:gd name="T44" fmla="*/ 59 w 412"/>
                    <a:gd name="T45" fmla="*/ 263 h 271"/>
                    <a:gd name="T46" fmla="*/ 29 w 412"/>
                    <a:gd name="T47" fmla="*/ 243 h 271"/>
                    <a:gd name="T48" fmla="*/ 6 w 412"/>
                    <a:gd name="T49" fmla="*/ 213 h 271"/>
                    <a:gd name="T50" fmla="*/ 0 w 412"/>
                    <a:gd name="T51" fmla="*/ 176 h 271"/>
                    <a:gd name="T52" fmla="*/ 0 w 412"/>
                    <a:gd name="T53" fmla="*/ 158 h 271"/>
                    <a:gd name="T54" fmla="*/ 14 w 412"/>
                    <a:gd name="T55" fmla="*/ 128 h 271"/>
                    <a:gd name="T56" fmla="*/ 37 w 412"/>
                    <a:gd name="T57" fmla="*/ 102 h 271"/>
                    <a:gd name="T58" fmla="*/ 67 w 412"/>
                    <a:gd name="T59" fmla="*/ 86 h 271"/>
                    <a:gd name="T60" fmla="*/ 85 w 412"/>
                    <a:gd name="T61" fmla="*/ 82 h 271"/>
                    <a:gd name="T62" fmla="*/ 96 w 412"/>
                    <a:gd name="T63" fmla="*/ 50 h 271"/>
                    <a:gd name="T64" fmla="*/ 116 w 412"/>
                    <a:gd name="T65" fmla="*/ 24 h 271"/>
                    <a:gd name="T66" fmla="*/ 144 w 412"/>
                    <a:gd name="T67" fmla="*/ 6 h 271"/>
                    <a:gd name="T68" fmla="*/ 179 w 412"/>
                    <a:gd name="T69" fmla="*/ 0 h 271"/>
                    <a:gd name="T70" fmla="*/ 195 w 412"/>
                    <a:gd name="T71" fmla="*/ 0 h 271"/>
                    <a:gd name="T72" fmla="*/ 225 w 412"/>
                    <a:gd name="T73" fmla="*/ 10 h 271"/>
                    <a:gd name="T74" fmla="*/ 250 w 412"/>
                    <a:gd name="T75" fmla="*/ 30 h 271"/>
                    <a:gd name="T76" fmla="*/ 266 w 412"/>
                    <a:gd name="T77" fmla="*/ 54 h 271"/>
                    <a:gd name="T78" fmla="*/ 272 w 412"/>
                    <a:gd name="T79" fmla="*/ 70 h 271"/>
                    <a:gd name="T80" fmla="*/ 307 w 412"/>
                    <a:gd name="T81" fmla="*/ 64 h 271"/>
                    <a:gd name="T82" fmla="*/ 327 w 412"/>
                    <a:gd name="T83" fmla="*/ 66 h 271"/>
                    <a:gd name="T84" fmla="*/ 365 w 412"/>
                    <a:gd name="T85" fmla="*/ 82 h 271"/>
                    <a:gd name="T86" fmla="*/ 394 w 412"/>
                    <a:gd name="T87" fmla="*/ 110 h 271"/>
                    <a:gd name="T88" fmla="*/ 410 w 412"/>
                    <a:gd name="T89" fmla="*/ 146 h 271"/>
                    <a:gd name="T90" fmla="*/ 412 w 412"/>
                    <a:gd name="T91" fmla="*/ 166 h 271"/>
                    <a:gd name="T92" fmla="*/ 404 w 412"/>
                    <a:gd name="T93" fmla="*/ 207 h 271"/>
                    <a:gd name="T94" fmla="*/ 382 w 412"/>
                    <a:gd name="T95" fmla="*/ 239 h 271"/>
                    <a:gd name="T96" fmla="*/ 347 w 412"/>
                    <a:gd name="T97" fmla="*/ 261 h 271"/>
                    <a:gd name="T98" fmla="*/ 307 w 412"/>
                    <a:gd name="T99" fmla="*/ 269 h 271"/>
                    <a:gd name="T100" fmla="*/ 110 w 412"/>
                    <a:gd name="T101" fmla="*/ 190 h 271"/>
                    <a:gd name="T102" fmla="*/ 73 w 412"/>
                    <a:gd name="T103" fmla="*/ 190 h 271"/>
                    <a:gd name="T104" fmla="*/ 83 w 412"/>
                    <a:gd name="T105" fmla="*/ 215 h 271"/>
                    <a:gd name="T106" fmla="*/ 100 w 412"/>
                    <a:gd name="T107" fmla="*/ 190 h 271"/>
                    <a:gd name="T108" fmla="*/ 167 w 412"/>
                    <a:gd name="T109" fmla="*/ 128 h 271"/>
                    <a:gd name="T110" fmla="*/ 118 w 412"/>
                    <a:gd name="T111" fmla="*/ 128 h 271"/>
                    <a:gd name="T112" fmla="*/ 132 w 412"/>
                    <a:gd name="T113" fmla="*/ 162 h 271"/>
                    <a:gd name="T114" fmla="*/ 152 w 412"/>
                    <a:gd name="T115" fmla="*/ 128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12" h="271">
                      <a:moveTo>
                        <a:pt x="274" y="190"/>
                      </a:moveTo>
                      <a:lnTo>
                        <a:pt x="262" y="170"/>
                      </a:lnTo>
                      <a:lnTo>
                        <a:pt x="248" y="190"/>
                      </a:lnTo>
                      <a:lnTo>
                        <a:pt x="256" y="190"/>
                      </a:lnTo>
                      <a:lnTo>
                        <a:pt x="256" y="209"/>
                      </a:lnTo>
                      <a:lnTo>
                        <a:pt x="268" y="209"/>
                      </a:lnTo>
                      <a:lnTo>
                        <a:pt x="268" y="190"/>
                      </a:lnTo>
                      <a:lnTo>
                        <a:pt x="274" y="190"/>
                      </a:lnTo>
                      <a:close/>
                      <a:moveTo>
                        <a:pt x="193" y="209"/>
                      </a:moveTo>
                      <a:lnTo>
                        <a:pt x="167" y="170"/>
                      </a:lnTo>
                      <a:lnTo>
                        <a:pt x="140" y="209"/>
                      </a:lnTo>
                      <a:lnTo>
                        <a:pt x="156" y="209"/>
                      </a:lnTo>
                      <a:lnTo>
                        <a:pt x="156" y="249"/>
                      </a:lnTo>
                      <a:lnTo>
                        <a:pt x="179" y="249"/>
                      </a:lnTo>
                      <a:lnTo>
                        <a:pt x="179" y="209"/>
                      </a:lnTo>
                      <a:lnTo>
                        <a:pt x="193" y="209"/>
                      </a:lnTo>
                      <a:close/>
                      <a:moveTo>
                        <a:pt x="248" y="110"/>
                      </a:moveTo>
                      <a:lnTo>
                        <a:pt x="207" y="48"/>
                      </a:lnTo>
                      <a:lnTo>
                        <a:pt x="167" y="110"/>
                      </a:lnTo>
                      <a:lnTo>
                        <a:pt x="191" y="110"/>
                      </a:lnTo>
                      <a:lnTo>
                        <a:pt x="191" y="170"/>
                      </a:lnTo>
                      <a:lnTo>
                        <a:pt x="225" y="170"/>
                      </a:lnTo>
                      <a:lnTo>
                        <a:pt x="225" y="110"/>
                      </a:lnTo>
                      <a:lnTo>
                        <a:pt x="248" y="110"/>
                      </a:lnTo>
                      <a:close/>
                      <a:moveTo>
                        <a:pt x="325" y="146"/>
                      </a:moveTo>
                      <a:lnTo>
                        <a:pt x="300" y="108"/>
                      </a:lnTo>
                      <a:lnTo>
                        <a:pt x="276" y="146"/>
                      </a:lnTo>
                      <a:lnTo>
                        <a:pt x="290" y="146"/>
                      </a:lnTo>
                      <a:lnTo>
                        <a:pt x="290" y="180"/>
                      </a:lnTo>
                      <a:lnTo>
                        <a:pt x="311" y="180"/>
                      </a:lnTo>
                      <a:lnTo>
                        <a:pt x="311" y="146"/>
                      </a:lnTo>
                      <a:lnTo>
                        <a:pt x="325" y="146"/>
                      </a:lnTo>
                      <a:close/>
                      <a:moveTo>
                        <a:pt x="341" y="190"/>
                      </a:moveTo>
                      <a:lnTo>
                        <a:pt x="351" y="190"/>
                      </a:lnTo>
                      <a:lnTo>
                        <a:pt x="333" y="162"/>
                      </a:lnTo>
                      <a:lnTo>
                        <a:pt x="315" y="190"/>
                      </a:lnTo>
                      <a:lnTo>
                        <a:pt x="325" y="190"/>
                      </a:lnTo>
                      <a:lnTo>
                        <a:pt x="325" y="215"/>
                      </a:lnTo>
                      <a:lnTo>
                        <a:pt x="341" y="215"/>
                      </a:lnTo>
                      <a:lnTo>
                        <a:pt x="341" y="190"/>
                      </a:lnTo>
                      <a:close/>
                      <a:moveTo>
                        <a:pt x="307" y="269"/>
                      </a:moveTo>
                      <a:lnTo>
                        <a:pt x="307" y="269"/>
                      </a:lnTo>
                      <a:lnTo>
                        <a:pt x="96" y="271"/>
                      </a:lnTo>
                      <a:lnTo>
                        <a:pt x="96" y="271"/>
                      </a:lnTo>
                      <a:lnTo>
                        <a:pt x="77" y="269"/>
                      </a:lnTo>
                      <a:lnTo>
                        <a:pt x="59" y="263"/>
                      </a:lnTo>
                      <a:lnTo>
                        <a:pt x="43" y="255"/>
                      </a:lnTo>
                      <a:lnTo>
                        <a:pt x="29" y="243"/>
                      </a:lnTo>
                      <a:lnTo>
                        <a:pt x="16" y="229"/>
                      </a:lnTo>
                      <a:lnTo>
                        <a:pt x="6" y="213"/>
                      </a:lnTo>
                      <a:lnTo>
                        <a:pt x="2" y="196"/>
                      </a:lnTo>
                      <a:lnTo>
                        <a:pt x="0" y="176"/>
                      </a:lnTo>
                      <a:lnTo>
                        <a:pt x="0" y="176"/>
                      </a:lnTo>
                      <a:lnTo>
                        <a:pt x="0" y="158"/>
                      </a:lnTo>
                      <a:lnTo>
                        <a:pt x="6" y="142"/>
                      </a:lnTo>
                      <a:lnTo>
                        <a:pt x="14" y="128"/>
                      </a:lnTo>
                      <a:lnTo>
                        <a:pt x="25" y="114"/>
                      </a:lnTo>
                      <a:lnTo>
                        <a:pt x="37" y="102"/>
                      </a:lnTo>
                      <a:lnTo>
                        <a:pt x="51" y="92"/>
                      </a:lnTo>
                      <a:lnTo>
                        <a:pt x="67" y="86"/>
                      </a:lnTo>
                      <a:lnTo>
                        <a:pt x="85" y="82"/>
                      </a:lnTo>
                      <a:lnTo>
                        <a:pt x="85" y="82"/>
                      </a:lnTo>
                      <a:lnTo>
                        <a:pt x="87" y="66"/>
                      </a:lnTo>
                      <a:lnTo>
                        <a:pt x="96" y="50"/>
                      </a:lnTo>
                      <a:lnTo>
                        <a:pt x="104" y="36"/>
                      </a:lnTo>
                      <a:lnTo>
                        <a:pt x="116" y="24"/>
                      </a:lnTo>
                      <a:lnTo>
                        <a:pt x="130" y="14"/>
                      </a:lnTo>
                      <a:lnTo>
                        <a:pt x="144" y="6"/>
                      </a:lnTo>
                      <a:lnTo>
                        <a:pt x="160" y="0"/>
                      </a:lnTo>
                      <a:lnTo>
                        <a:pt x="179" y="0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1" y="4"/>
                      </a:lnTo>
                      <a:lnTo>
                        <a:pt x="225" y="10"/>
                      </a:lnTo>
                      <a:lnTo>
                        <a:pt x="238" y="20"/>
                      </a:lnTo>
                      <a:lnTo>
                        <a:pt x="250" y="30"/>
                      </a:lnTo>
                      <a:lnTo>
                        <a:pt x="260" y="42"/>
                      </a:lnTo>
                      <a:lnTo>
                        <a:pt x="266" y="54"/>
                      </a:lnTo>
                      <a:lnTo>
                        <a:pt x="272" y="70"/>
                      </a:lnTo>
                      <a:lnTo>
                        <a:pt x="272" y="70"/>
                      </a:lnTo>
                      <a:lnTo>
                        <a:pt x="288" y="66"/>
                      </a:lnTo>
                      <a:lnTo>
                        <a:pt x="307" y="64"/>
                      </a:lnTo>
                      <a:lnTo>
                        <a:pt x="307" y="64"/>
                      </a:lnTo>
                      <a:lnTo>
                        <a:pt x="327" y="66"/>
                      </a:lnTo>
                      <a:lnTo>
                        <a:pt x="347" y="72"/>
                      </a:lnTo>
                      <a:lnTo>
                        <a:pt x="365" y="82"/>
                      </a:lnTo>
                      <a:lnTo>
                        <a:pt x="382" y="94"/>
                      </a:lnTo>
                      <a:lnTo>
                        <a:pt x="394" y="110"/>
                      </a:lnTo>
                      <a:lnTo>
                        <a:pt x="404" y="126"/>
                      </a:lnTo>
                      <a:lnTo>
                        <a:pt x="410" y="146"/>
                      </a:lnTo>
                      <a:lnTo>
                        <a:pt x="412" y="166"/>
                      </a:lnTo>
                      <a:lnTo>
                        <a:pt x="412" y="166"/>
                      </a:lnTo>
                      <a:lnTo>
                        <a:pt x="410" y="188"/>
                      </a:lnTo>
                      <a:lnTo>
                        <a:pt x="404" y="207"/>
                      </a:lnTo>
                      <a:lnTo>
                        <a:pt x="394" y="223"/>
                      </a:lnTo>
                      <a:lnTo>
                        <a:pt x="382" y="239"/>
                      </a:lnTo>
                      <a:lnTo>
                        <a:pt x="365" y="251"/>
                      </a:lnTo>
                      <a:lnTo>
                        <a:pt x="347" y="261"/>
                      </a:lnTo>
                      <a:lnTo>
                        <a:pt x="327" y="267"/>
                      </a:lnTo>
                      <a:lnTo>
                        <a:pt x="307" y="269"/>
                      </a:lnTo>
                      <a:lnTo>
                        <a:pt x="307" y="269"/>
                      </a:lnTo>
                      <a:close/>
                      <a:moveTo>
                        <a:pt x="110" y="190"/>
                      </a:moveTo>
                      <a:lnTo>
                        <a:pt x="91" y="162"/>
                      </a:lnTo>
                      <a:lnTo>
                        <a:pt x="73" y="190"/>
                      </a:lnTo>
                      <a:lnTo>
                        <a:pt x="83" y="190"/>
                      </a:lnTo>
                      <a:lnTo>
                        <a:pt x="83" y="215"/>
                      </a:lnTo>
                      <a:lnTo>
                        <a:pt x="100" y="215"/>
                      </a:lnTo>
                      <a:lnTo>
                        <a:pt x="100" y="190"/>
                      </a:lnTo>
                      <a:lnTo>
                        <a:pt x="110" y="190"/>
                      </a:lnTo>
                      <a:close/>
                      <a:moveTo>
                        <a:pt x="167" y="128"/>
                      </a:moveTo>
                      <a:lnTo>
                        <a:pt x="142" y="90"/>
                      </a:lnTo>
                      <a:lnTo>
                        <a:pt x="118" y="128"/>
                      </a:lnTo>
                      <a:lnTo>
                        <a:pt x="132" y="128"/>
                      </a:lnTo>
                      <a:lnTo>
                        <a:pt x="132" y="162"/>
                      </a:lnTo>
                      <a:lnTo>
                        <a:pt x="152" y="162"/>
                      </a:lnTo>
                      <a:lnTo>
                        <a:pt x="152" y="128"/>
                      </a:lnTo>
                      <a:lnTo>
                        <a:pt x="167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6">
                  <a:extLst>
                    <a:ext uri="{FF2B5EF4-FFF2-40B4-BE49-F238E27FC236}">
                      <a16:creationId xmlns:a16="http://schemas.microsoft.com/office/drawing/2014/main" xmlns="" id="{9C33DB39-97C9-46EB-9627-FCDABF9AE3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27038" y="2138363"/>
                  <a:ext cx="228600" cy="85725"/>
                </a:xfrm>
                <a:custGeom>
                  <a:avLst/>
                  <a:gdLst>
                    <a:gd name="T0" fmla="*/ 116 w 144"/>
                    <a:gd name="T1" fmla="*/ 54 h 54"/>
                    <a:gd name="T2" fmla="*/ 0 w 144"/>
                    <a:gd name="T3" fmla="*/ 54 h 54"/>
                    <a:gd name="T4" fmla="*/ 0 w 144"/>
                    <a:gd name="T5" fmla="*/ 54 h 54"/>
                    <a:gd name="T6" fmla="*/ 2 w 144"/>
                    <a:gd name="T7" fmla="*/ 46 h 54"/>
                    <a:gd name="T8" fmla="*/ 2 w 144"/>
                    <a:gd name="T9" fmla="*/ 8 h 54"/>
                    <a:gd name="T10" fmla="*/ 2 w 144"/>
                    <a:gd name="T11" fmla="*/ 8 h 54"/>
                    <a:gd name="T12" fmla="*/ 0 w 144"/>
                    <a:gd name="T13" fmla="*/ 0 h 54"/>
                    <a:gd name="T14" fmla="*/ 116 w 144"/>
                    <a:gd name="T15" fmla="*/ 0 h 54"/>
                    <a:gd name="T16" fmla="*/ 116 w 144"/>
                    <a:gd name="T17" fmla="*/ 0 h 54"/>
                    <a:gd name="T18" fmla="*/ 126 w 144"/>
                    <a:gd name="T19" fmla="*/ 2 h 54"/>
                    <a:gd name="T20" fmla="*/ 136 w 144"/>
                    <a:gd name="T21" fmla="*/ 8 h 54"/>
                    <a:gd name="T22" fmla="*/ 142 w 144"/>
                    <a:gd name="T23" fmla="*/ 16 h 54"/>
                    <a:gd name="T24" fmla="*/ 144 w 144"/>
                    <a:gd name="T25" fmla="*/ 28 h 54"/>
                    <a:gd name="T26" fmla="*/ 144 w 144"/>
                    <a:gd name="T27" fmla="*/ 28 h 54"/>
                    <a:gd name="T28" fmla="*/ 142 w 144"/>
                    <a:gd name="T29" fmla="*/ 38 h 54"/>
                    <a:gd name="T30" fmla="*/ 136 w 144"/>
                    <a:gd name="T31" fmla="*/ 46 h 54"/>
                    <a:gd name="T32" fmla="*/ 126 w 144"/>
                    <a:gd name="T33" fmla="*/ 52 h 54"/>
                    <a:gd name="T34" fmla="*/ 116 w 144"/>
                    <a:gd name="T35" fmla="*/ 54 h 54"/>
                    <a:gd name="T36" fmla="*/ 116 w 144"/>
                    <a:gd name="T3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44" h="54">
                      <a:moveTo>
                        <a:pt x="116" y="54"/>
                      </a:moveTo>
                      <a:lnTo>
                        <a:pt x="0" y="54"/>
                      </a:lnTo>
                      <a:lnTo>
                        <a:pt x="0" y="54"/>
                      </a:lnTo>
                      <a:lnTo>
                        <a:pt x="2" y="46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0" y="0"/>
                      </a:lnTo>
                      <a:lnTo>
                        <a:pt x="116" y="0"/>
                      </a:lnTo>
                      <a:lnTo>
                        <a:pt x="116" y="0"/>
                      </a:lnTo>
                      <a:lnTo>
                        <a:pt x="126" y="2"/>
                      </a:lnTo>
                      <a:lnTo>
                        <a:pt x="136" y="8"/>
                      </a:lnTo>
                      <a:lnTo>
                        <a:pt x="142" y="16"/>
                      </a:lnTo>
                      <a:lnTo>
                        <a:pt x="144" y="28"/>
                      </a:lnTo>
                      <a:lnTo>
                        <a:pt x="144" y="28"/>
                      </a:lnTo>
                      <a:lnTo>
                        <a:pt x="142" y="38"/>
                      </a:lnTo>
                      <a:lnTo>
                        <a:pt x="136" y="46"/>
                      </a:lnTo>
                      <a:lnTo>
                        <a:pt x="126" y="52"/>
                      </a:lnTo>
                      <a:lnTo>
                        <a:pt x="116" y="54"/>
                      </a:lnTo>
                      <a:lnTo>
                        <a:pt x="116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Rectangle 7">
                  <a:extLst>
                    <a:ext uri="{FF2B5EF4-FFF2-40B4-BE49-F238E27FC236}">
                      <a16:creationId xmlns:a16="http://schemas.microsoft.com/office/drawing/2014/main" xmlns="" id="{3B3E395A-81DA-48FC-9622-5DBC8DE805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555625" y="2049463"/>
                  <a:ext cx="47625" cy="7302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 8">
                  <a:extLst>
                    <a:ext uri="{FF2B5EF4-FFF2-40B4-BE49-F238E27FC236}">
                      <a16:creationId xmlns:a16="http://schemas.microsoft.com/office/drawing/2014/main" xmlns="" id="{5E7B419C-5B73-4E53-BA0D-327505BDBF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30238" y="2132013"/>
                  <a:ext cx="193675" cy="98425"/>
                </a:xfrm>
                <a:custGeom>
                  <a:avLst/>
                  <a:gdLst>
                    <a:gd name="T0" fmla="*/ 0 w 122"/>
                    <a:gd name="T1" fmla="*/ 16 h 62"/>
                    <a:gd name="T2" fmla="*/ 0 w 122"/>
                    <a:gd name="T3" fmla="*/ 16 h 62"/>
                    <a:gd name="T4" fmla="*/ 2 w 122"/>
                    <a:gd name="T5" fmla="*/ 10 h 62"/>
                    <a:gd name="T6" fmla="*/ 6 w 122"/>
                    <a:gd name="T7" fmla="*/ 6 h 62"/>
                    <a:gd name="T8" fmla="*/ 10 w 122"/>
                    <a:gd name="T9" fmla="*/ 2 h 62"/>
                    <a:gd name="T10" fmla="*/ 16 w 122"/>
                    <a:gd name="T11" fmla="*/ 0 h 62"/>
                    <a:gd name="T12" fmla="*/ 106 w 122"/>
                    <a:gd name="T13" fmla="*/ 0 h 62"/>
                    <a:gd name="T14" fmla="*/ 106 w 122"/>
                    <a:gd name="T15" fmla="*/ 0 h 62"/>
                    <a:gd name="T16" fmla="*/ 112 w 122"/>
                    <a:gd name="T17" fmla="*/ 2 h 62"/>
                    <a:gd name="T18" fmla="*/ 118 w 122"/>
                    <a:gd name="T19" fmla="*/ 6 h 62"/>
                    <a:gd name="T20" fmla="*/ 120 w 122"/>
                    <a:gd name="T21" fmla="*/ 10 h 62"/>
                    <a:gd name="T22" fmla="*/ 122 w 122"/>
                    <a:gd name="T23" fmla="*/ 16 h 62"/>
                    <a:gd name="T24" fmla="*/ 122 w 122"/>
                    <a:gd name="T25" fmla="*/ 48 h 62"/>
                    <a:gd name="T26" fmla="*/ 122 w 122"/>
                    <a:gd name="T27" fmla="*/ 48 h 62"/>
                    <a:gd name="T28" fmla="*/ 120 w 122"/>
                    <a:gd name="T29" fmla="*/ 52 h 62"/>
                    <a:gd name="T30" fmla="*/ 118 w 122"/>
                    <a:gd name="T31" fmla="*/ 58 h 62"/>
                    <a:gd name="T32" fmla="*/ 112 w 122"/>
                    <a:gd name="T33" fmla="*/ 60 h 62"/>
                    <a:gd name="T34" fmla="*/ 106 w 122"/>
                    <a:gd name="T35" fmla="*/ 62 h 62"/>
                    <a:gd name="T36" fmla="*/ 16 w 122"/>
                    <a:gd name="T37" fmla="*/ 62 h 62"/>
                    <a:gd name="T38" fmla="*/ 16 w 122"/>
                    <a:gd name="T39" fmla="*/ 62 h 62"/>
                    <a:gd name="T40" fmla="*/ 10 w 122"/>
                    <a:gd name="T41" fmla="*/ 60 h 62"/>
                    <a:gd name="T42" fmla="*/ 6 w 122"/>
                    <a:gd name="T43" fmla="*/ 58 h 62"/>
                    <a:gd name="T44" fmla="*/ 2 w 122"/>
                    <a:gd name="T45" fmla="*/ 52 h 62"/>
                    <a:gd name="T46" fmla="*/ 0 w 122"/>
                    <a:gd name="T47" fmla="*/ 48 h 62"/>
                    <a:gd name="T48" fmla="*/ 0 w 122"/>
                    <a:gd name="T49" fmla="*/ 16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2" h="62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2" y="10"/>
                      </a:lnTo>
                      <a:lnTo>
                        <a:pt x="6" y="6"/>
                      </a:lnTo>
                      <a:lnTo>
                        <a:pt x="10" y="2"/>
                      </a:lnTo>
                      <a:lnTo>
                        <a:pt x="16" y="0"/>
                      </a:lnTo>
                      <a:lnTo>
                        <a:pt x="106" y="0"/>
                      </a:lnTo>
                      <a:lnTo>
                        <a:pt x="106" y="0"/>
                      </a:lnTo>
                      <a:lnTo>
                        <a:pt x="112" y="2"/>
                      </a:lnTo>
                      <a:lnTo>
                        <a:pt x="118" y="6"/>
                      </a:lnTo>
                      <a:lnTo>
                        <a:pt x="120" y="10"/>
                      </a:lnTo>
                      <a:lnTo>
                        <a:pt x="122" y="16"/>
                      </a:lnTo>
                      <a:lnTo>
                        <a:pt x="122" y="48"/>
                      </a:lnTo>
                      <a:lnTo>
                        <a:pt x="122" y="48"/>
                      </a:lnTo>
                      <a:lnTo>
                        <a:pt x="120" y="52"/>
                      </a:lnTo>
                      <a:lnTo>
                        <a:pt x="118" y="58"/>
                      </a:lnTo>
                      <a:lnTo>
                        <a:pt x="112" y="60"/>
                      </a:lnTo>
                      <a:lnTo>
                        <a:pt x="106" y="62"/>
                      </a:lnTo>
                      <a:lnTo>
                        <a:pt x="16" y="62"/>
                      </a:lnTo>
                      <a:lnTo>
                        <a:pt x="16" y="62"/>
                      </a:lnTo>
                      <a:lnTo>
                        <a:pt x="10" y="60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8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 9">
                  <a:extLst>
                    <a:ext uri="{FF2B5EF4-FFF2-40B4-BE49-F238E27FC236}">
                      <a16:creationId xmlns:a16="http://schemas.microsoft.com/office/drawing/2014/main" xmlns="" id="{B11F113D-7BD0-4091-B43A-BFC1F480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65187" y="2138363"/>
                  <a:ext cx="225425" cy="85725"/>
                </a:xfrm>
                <a:custGeom>
                  <a:avLst/>
                  <a:gdLst>
                    <a:gd name="T0" fmla="*/ 26 w 142"/>
                    <a:gd name="T1" fmla="*/ 0 h 54"/>
                    <a:gd name="T2" fmla="*/ 142 w 142"/>
                    <a:gd name="T3" fmla="*/ 0 h 54"/>
                    <a:gd name="T4" fmla="*/ 142 w 142"/>
                    <a:gd name="T5" fmla="*/ 0 h 54"/>
                    <a:gd name="T6" fmla="*/ 142 w 142"/>
                    <a:gd name="T7" fmla="*/ 8 h 54"/>
                    <a:gd name="T8" fmla="*/ 142 w 142"/>
                    <a:gd name="T9" fmla="*/ 46 h 54"/>
                    <a:gd name="T10" fmla="*/ 142 w 142"/>
                    <a:gd name="T11" fmla="*/ 46 h 54"/>
                    <a:gd name="T12" fmla="*/ 142 w 142"/>
                    <a:gd name="T13" fmla="*/ 54 h 54"/>
                    <a:gd name="T14" fmla="*/ 26 w 142"/>
                    <a:gd name="T15" fmla="*/ 54 h 54"/>
                    <a:gd name="T16" fmla="*/ 26 w 142"/>
                    <a:gd name="T17" fmla="*/ 54 h 54"/>
                    <a:gd name="T18" fmla="*/ 16 w 142"/>
                    <a:gd name="T19" fmla="*/ 52 h 54"/>
                    <a:gd name="T20" fmla="*/ 8 w 142"/>
                    <a:gd name="T21" fmla="*/ 46 h 54"/>
                    <a:gd name="T22" fmla="*/ 2 w 142"/>
                    <a:gd name="T23" fmla="*/ 38 h 54"/>
                    <a:gd name="T24" fmla="*/ 0 w 142"/>
                    <a:gd name="T25" fmla="*/ 28 h 54"/>
                    <a:gd name="T26" fmla="*/ 0 w 142"/>
                    <a:gd name="T27" fmla="*/ 28 h 54"/>
                    <a:gd name="T28" fmla="*/ 2 w 142"/>
                    <a:gd name="T29" fmla="*/ 16 h 54"/>
                    <a:gd name="T30" fmla="*/ 8 w 142"/>
                    <a:gd name="T31" fmla="*/ 8 h 54"/>
                    <a:gd name="T32" fmla="*/ 16 w 142"/>
                    <a:gd name="T33" fmla="*/ 2 h 54"/>
                    <a:gd name="T34" fmla="*/ 26 w 142"/>
                    <a:gd name="T35" fmla="*/ 0 h 54"/>
                    <a:gd name="T36" fmla="*/ 26 w 142"/>
                    <a:gd name="T3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42" h="54">
                      <a:moveTo>
                        <a:pt x="26" y="0"/>
                      </a:moveTo>
                      <a:lnTo>
                        <a:pt x="142" y="0"/>
                      </a:lnTo>
                      <a:lnTo>
                        <a:pt x="142" y="0"/>
                      </a:lnTo>
                      <a:lnTo>
                        <a:pt x="142" y="8"/>
                      </a:lnTo>
                      <a:lnTo>
                        <a:pt x="142" y="46"/>
                      </a:lnTo>
                      <a:lnTo>
                        <a:pt x="142" y="46"/>
                      </a:lnTo>
                      <a:lnTo>
                        <a:pt x="142" y="54"/>
                      </a:lnTo>
                      <a:lnTo>
                        <a:pt x="26" y="54"/>
                      </a:lnTo>
                      <a:lnTo>
                        <a:pt x="26" y="54"/>
                      </a:lnTo>
                      <a:lnTo>
                        <a:pt x="16" y="52"/>
                      </a:lnTo>
                      <a:lnTo>
                        <a:pt x="8" y="46"/>
                      </a:lnTo>
                      <a:lnTo>
                        <a:pt x="2" y="38"/>
                      </a:lnTo>
                      <a:lnTo>
                        <a:pt x="0" y="28"/>
                      </a:lnTo>
                      <a:lnTo>
                        <a:pt x="0" y="28"/>
                      </a:lnTo>
                      <a:lnTo>
                        <a:pt x="2" y="16"/>
                      </a:lnTo>
                      <a:lnTo>
                        <a:pt x="8" y="8"/>
                      </a:lnTo>
                      <a:lnTo>
                        <a:pt x="16" y="2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8997B810-E424-45A4-92FE-2DF27BCCAD29}"/>
              </a:ext>
            </a:extLst>
          </p:cNvPr>
          <p:cNvGrpSpPr/>
          <p:nvPr/>
        </p:nvGrpSpPr>
        <p:grpSpPr>
          <a:xfrm>
            <a:off x="988855" y="3898636"/>
            <a:ext cx="851095" cy="830997"/>
            <a:chOff x="6371493" y="3003455"/>
            <a:chExt cx="1524000" cy="15240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F50CA8B4-773F-4AE4-85B3-893F28AE0B58}"/>
                </a:ext>
              </a:extLst>
            </p:cNvPr>
            <p:cNvSpPr/>
            <p:nvPr/>
          </p:nvSpPr>
          <p:spPr>
            <a:xfrm>
              <a:off x="6371493" y="3003455"/>
              <a:ext cx="1524000" cy="1524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D20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6EB0E978-BF36-4771-8FD6-244B867722AE}"/>
                </a:ext>
              </a:extLst>
            </p:cNvPr>
            <p:cNvGrpSpPr/>
            <p:nvPr/>
          </p:nvGrpSpPr>
          <p:grpSpPr>
            <a:xfrm>
              <a:off x="6493413" y="3132409"/>
              <a:ext cx="1280160" cy="1280160"/>
              <a:chOff x="6371492" y="2069123"/>
              <a:chExt cx="1524000" cy="1524000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B435EC7B-E211-491D-83BF-337577D8930F}"/>
                  </a:ext>
                </a:extLst>
              </p:cNvPr>
              <p:cNvSpPr/>
              <p:nvPr/>
            </p:nvSpPr>
            <p:spPr>
              <a:xfrm>
                <a:off x="6371492" y="2069123"/>
                <a:ext cx="1524000" cy="1524000"/>
              </a:xfrm>
              <a:prstGeom prst="ellipse">
                <a:avLst/>
              </a:prstGeom>
              <a:solidFill>
                <a:srgbClr val="6D2077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610" tIns="54610" rIns="54610" bIns="5461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xmlns="" id="{FA3A5212-EB75-4E87-8BA3-8CECE2C59A2A}"/>
                  </a:ext>
                </a:extLst>
              </p:cNvPr>
              <p:cNvGrpSpPr/>
              <p:nvPr/>
            </p:nvGrpSpPr>
            <p:grpSpPr>
              <a:xfrm>
                <a:off x="6767778" y="2356339"/>
                <a:ext cx="859914" cy="914400"/>
                <a:chOff x="8458200" y="1371600"/>
                <a:chExt cx="576262" cy="612775"/>
              </a:xfrm>
            </p:grpSpPr>
            <p:sp>
              <p:nvSpPr>
                <p:cNvPr id="46" name="AutoShape 35">
                  <a:extLst>
                    <a:ext uri="{FF2B5EF4-FFF2-40B4-BE49-F238E27FC236}">
                      <a16:creationId xmlns:a16="http://schemas.microsoft.com/office/drawing/2014/main" xmlns="" id="{8A40AED8-D15C-4D4B-A017-39ED38454595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8458200" y="1371600"/>
                  <a:ext cx="573087" cy="612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 37">
                  <a:extLst>
                    <a:ext uri="{FF2B5EF4-FFF2-40B4-BE49-F238E27FC236}">
                      <a16:creationId xmlns:a16="http://schemas.microsoft.com/office/drawing/2014/main" xmlns="" id="{AF94E60C-555C-471B-A344-6FEDF96858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670925" y="1620838"/>
                  <a:ext cx="363537" cy="360363"/>
                </a:xfrm>
                <a:custGeom>
                  <a:avLst/>
                  <a:gdLst>
                    <a:gd name="T0" fmla="*/ 129 w 129"/>
                    <a:gd name="T1" fmla="*/ 56 h 129"/>
                    <a:gd name="T2" fmla="*/ 129 w 129"/>
                    <a:gd name="T3" fmla="*/ 74 h 129"/>
                    <a:gd name="T4" fmla="*/ 126 w 129"/>
                    <a:gd name="T5" fmla="*/ 77 h 129"/>
                    <a:gd name="T6" fmla="*/ 115 w 129"/>
                    <a:gd name="T7" fmla="*/ 77 h 129"/>
                    <a:gd name="T8" fmla="*/ 109 w 129"/>
                    <a:gd name="T9" fmla="*/ 92 h 129"/>
                    <a:gd name="T10" fmla="*/ 117 w 129"/>
                    <a:gd name="T11" fmla="*/ 100 h 129"/>
                    <a:gd name="T12" fmla="*/ 117 w 129"/>
                    <a:gd name="T13" fmla="*/ 104 h 129"/>
                    <a:gd name="T14" fmla="*/ 104 w 129"/>
                    <a:gd name="T15" fmla="*/ 117 h 129"/>
                    <a:gd name="T16" fmla="*/ 99 w 129"/>
                    <a:gd name="T17" fmla="*/ 117 h 129"/>
                    <a:gd name="T18" fmla="*/ 92 w 129"/>
                    <a:gd name="T19" fmla="*/ 110 h 129"/>
                    <a:gd name="T20" fmla="*/ 77 w 129"/>
                    <a:gd name="T21" fmla="*/ 116 h 129"/>
                    <a:gd name="T22" fmla="*/ 77 w 129"/>
                    <a:gd name="T23" fmla="*/ 126 h 129"/>
                    <a:gd name="T24" fmla="*/ 74 w 129"/>
                    <a:gd name="T25" fmla="*/ 129 h 129"/>
                    <a:gd name="T26" fmla="*/ 55 w 129"/>
                    <a:gd name="T27" fmla="*/ 129 h 129"/>
                    <a:gd name="T28" fmla="*/ 52 w 129"/>
                    <a:gd name="T29" fmla="*/ 126 h 129"/>
                    <a:gd name="T30" fmla="*/ 52 w 129"/>
                    <a:gd name="T31" fmla="*/ 116 h 129"/>
                    <a:gd name="T32" fmla="*/ 37 w 129"/>
                    <a:gd name="T33" fmla="*/ 110 h 129"/>
                    <a:gd name="T34" fmla="*/ 30 w 129"/>
                    <a:gd name="T35" fmla="*/ 117 h 129"/>
                    <a:gd name="T36" fmla="*/ 25 w 129"/>
                    <a:gd name="T37" fmla="*/ 117 h 129"/>
                    <a:gd name="T38" fmla="*/ 12 w 129"/>
                    <a:gd name="T39" fmla="*/ 104 h 129"/>
                    <a:gd name="T40" fmla="*/ 12 w 129"/>
                    <a:gd name="T41" fmla="*/ 100 h 129"/>
                    <a:gd name="T42" fmla="*/ 20 w 129"/>
                    <a:gd name="T43" fmla="*/ 92 h 129"/>
                    <a:gd name="T44" fmla="*/ 14 w 129"/>
                    <a:gd name="T45" fmla="*/ 77 h 129"/>
                    <a:gd name="T46" fmla="*/ 3 w 129"/>
                    <a:gd name="T47" fmla="*/ 77 h 129"/>
                    <a:gd name="T48" fmla="*/ 0 w 129"/>
                    <a:gd name="T49" fmla="*/ 74 h 129"/>
                    <a:gd name="T50" fmla="*/ 0 w 129"/>
                    <a:gd name="T51" fmla="*/ 56 h 129"/>
                    <a:gd name="T52" fmla="*/ 0 w 129"/>
                    <a:gd name="T53" fmla="*/ 54 h 129"/>
                    <a:gd name="T54" fmla="*/ 1 w 129"/>
                    <a:gd name="T55" fmla="*/ 53 h 129"/>
                    <a:gd name="T56" fmla="*/ 3 w 129"/>
                    <a:gd name="T57" fmla="*/ 53 h 129"/>
                    <a:gd name="T58" fmla="*/ 14 w 129"/>
                    <a:gd name="T59" fmla="*/ 53 h 129"/>
                    <a:gd name="T60" fmla="*/ 20 w 129"/>
                    <a:gd name="T61" fmla="*/ 38 h 129"/>
                    <a:gd name="T62" fmla="*/ 12 w 129"/>
                    <a:gd name="T63" fmla="*/ 30 h 129"/>
                    <a:gd name="T64" fmla="*/ 12 w 129"/>
                    <a:gd name="T65" fmla="*/ 26 h 129"/>
                    <a:gd name="T66" fmla="*/ 25 w 129"/>
                    <a:gd name="T67" fmla="*/ 13 h 129"/>
                    <a:gd name="T68" fmla="*/ 30 w 129"/>
                    <a:gd name="T69" fmla="*/ 13 h 129"/>
                    <a:gd name="T70" fmla="*/ 37 w 129"/>
                    <a:gd name="T71" fmla="*/ 20 h 129"/>
                    <a:gd name="T72" fmla="*/ 52 w 129"/>
                    <a:gd name="T73" fmla="*/ 14 h 129"/>
                    <a:gd name="T74" fmla="*/ 52 w 129"/>
                    <a:gd name="T75" fmla="*/ 3 h 129"/>
                    <a:gd name="T76" fmla="*/ 55 w 129"/>
                    <a:gd name="T77" fmla="*/ 0 h 129"/>
                    <a:gd name="T78" fmla="*/ 74 w 129"/>
                    <a:gd name="T79" fmla="*/ 0 h 129"/>
                    <a:gd name="T80" fmla="*/ 77 w 129"/>
                    <a:gd name="T81" fmla="*/ 3 h 129"/>
                    <a:gd name="T82" fmla="*/ 77 w 129"/>
                    <a:gd name="T83" fmla="*/ 14 h 129"/>
                    <a:gd name="T84" fmla="*/ 92 w 129"/>
                    <a:gd name="T85" fmla="*/ 20 h 129"/>
                    <a:gd name="T86" fmla="*/ 99 w 129"/>
                    <a:gd name="T87" fmla="*/ 13 h 129"/>
                    <a:gd name="T88" fmla="*/ 104 w 129"/>
                    <a:gd name="T89" fmla="*/ 13 h 129"/>
                    <a:gd name="T90" fmla="*/ 117 w 129"/>
                    <a:gd name="T91" fmla="*/ 26 h 129"/>
                    <a:gd name="T92" fmla="*/ 117 w 129"/>
                    <a:gd name="T93" fmla="*/ 30 h 129"/>
                    <a:gd name="T94" fmla="*/ 109 w 129"/>
                    <a:gd name="T95" fmla="*/ 38 h 129"/>
                    <a:gd name="T96" fmla="*/ 115 w 129"/>
                    <a:gd name="T97" fmla="*/ 53 h 129"/>
                    <a:gd name="T98" fmla="*/ 126 w 129"/>
                    <a:gd name="T99" fmla="*/ 53 h 129"/>
                    <a:gd name="T100" fmla="*/ 129 w 129"/>
                    <a:gd name="T101" fmla="*/ 56 h 129"/>
                    <a:gd name="T102" fmla="*/ 94 w 129"/>
                    <a:gd name="T103" fmla="*/ 65 h 129"/>
                    <a:gd name="T104" fmla="*/ 65 w 129"/>
                    <a:gd name="T105" fmla="*/ 35 h 129"/>
                    <a:gd name="T106" fmla="*/ 35 w 129"/>
                    <a:gd name="T107" fmla="*/ 65 h 129"/>
                    <a:gd name="T108" fmla="*/ 65 w 129"/>
                    <a:gd name="T109" fmla="*/ 94 h 129"/>
                    <a:gd name="T110" fmla="*/ 94 w 129"/>
                    <a:gd name="T111" fmla="*/ 65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9" h="129">
                      <a:moveTo>
                        <a:pt x="129" y="56"/>
                      </a:moveTo>
                      <a:cubicBezTo>
                        <a:pt x="129" y="74"/>
                        <a:pt x="129" y="74"/>
                        <a:pt x="129" y="74"/>
                      </a:cubicBezTo>
                      <a:cubicBezTo>
                        <a:pt x="129" y="76"/>
                        <a:pt x="128" y="77"/>
                        <a:pt x="126" y="77"/>
                      </a:cubicBezTo>
                      <a:cubicBezTo>
                        <a:pt x="115" y="77"/>
                        <a:pt x="115" y="77"/>
                        <a:pt x="115" y="77"/>
                      </a:cubicBezTo>
                      <a:cubicBezTo>
                        <a:pt x="114" y="83"/>
                        <a:pt x="112" y="88"/>
                        <a:pt x="109" y="92"/>
                      </a:cubicBezTo>
                      <a:cubicBezTo>
                        <a:pt x="117" y="100"/>
                        <a:pt x="117" y="100"/>
                        <a:pt x="117" y="100"/>
                      </a:cubicBezTo>
                      <a:cubicBezTo>
                        <a:pt x="118" y="101"/>
                        <a:pt x="118" y="103"/>
                        <a:pt x="117" y="104"/>
                      </a:cubicBezTo>
                      <a:cubicBezTo>
                        <a:pt x="104" y="117"/>
                        <a:pt x="104" y="117"/>
                        <a:pt x="104" y="117"/>
                      </a:cubicBezTo>
                      <a:cubicBezTo>
                        <a:pt x="103" y="118"/>
                        <a:pt x="101" y="118"/>
                        <a:pt x="99" y="117"/>
                      </a:cubicBezTo>
                      <a:cubicBezTo>
                        <a:pt x="92" y="110"/>
                        <a:pt x="92" y="110"/>
                        <a:pt x="92" y="110"/>
                      </a:cubicBezTo>
                      <a:cubicBezTo>
                        <a:pt x="87" y="112"/>
                        <a:pt x="82" y="114"/>
                        <a:pt x="77" y="116"/>
                      </a:cubicBezTo>
                      <a:cubicBezTo>
                        <a:pt x="77" y="126"/>
                        <a:pt x="77" y="126"/>
                        <a:pt x="77" y="126"/>
                      </a:cubicBezTo>
                      <a:cubicBezTo>
                        <a:pt x="77" y="128"/>
                        <a:pt x="75" y="129"/>
                        <a:pt x="74" y="129"/>
                      </a:cubicBezTo>
                      <a:cubicBezTo>
                        <a:pt x="55" y="129"/>
                        <a:pt x="55" y="129"/>
                        <a:pt x="55" y="129"/>
                      </a:cubicBezTo>
                      <a:cubicBezTo>
                        <a:pt x="54" y="129"/>
                        <a:pt x="52" y="128"/>
                        <a:pt x="52" y="126"/>
                      </a:cubicBezTo>
                      <a:cubicBezTo>
                        <a:pt x="52" y="116"/>
                        <a:pt x="52" y="116"/>
                        <a:pt x="52" y="116"/>
                      </a:cubicBezTo>
                      <a:cubicBezTo>
                        <a:pt x="47" y="114"/>
                        <a:pt x="42" y="112"/>
                        <a:pt x="37" y="110"/>
                      </a:cubicBezTo>
                      <a:cubicBezTo>
                        <a:pt x="30" y="117"/>
                        <a:pt x="30" y="117"/>
                        <a:pt x="30" y="117"/>
                      </a:cubicBezTo>
                      <a:cubicBezTo>
                        <a:pt x="28" y="118"/>
                        <a:pt x="26" y="118"/>
                        <a:pt x="25" y="117"/>
                      </a:cubicBezTo>
                      <a:cubicBezTo>
                        <a:pt x="12" y="104"/>
                        <a:pt x="12" y="104"/>
                        <a:pt x="12" y="104"/>
                      </a:cubicBezTo>
                      <a:cubicBezTo>
                        <a:pt x="11" y="103"/>
                        <a:pt x="11" y="101"/>
                        <a:pt x="12" y="100"/>
                      </a:cubicBezTo>
                      <a:cubicBezTo>
                        <a:pt x="20" y="92"/>
                        <a:pt x="20" y="92"/>
                        <a:pt x="20" y="92"/>
                      </a:cubicBezTo>
                      <a:cubicBezTo>
                        <a:pt x="17" y="88"/>
                        <a:pt x="15" y="83"/>
                        <a:pt x="14" y="77"/>
                      </a:cubicBezTo>
                      <a:cubicBezTo>
                        <a:pt x="3" y="77"/>
                        <a:pt x="3" y="77"/>
                        <a:pt x="3" y="77"/>
                      </a:cubicBezTo>
                      <a:cubicBezTo>
                        <a:pt x="1" y="77"/>
                        <a:pt x="0" y="76"/>
                        <a:pt x="0" y="74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cubicBezTo>
                        <a:pt x="1" y="54"/>
                        <a:pt x="1" y="54"/>
                        <a:pt x="1" y="53"/>
                      </a:cubicBezTo>
                      <a:cubicBezTo>
                        <a:pt x="2" y="53"/>
                        <a:pt x="2" y="53"/>
                        <a:pt x="3" y="53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15" y="47"/>
                        <a:pt x="17" y="42"/>
                        <a:pt x="20" y="38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1" y="29"/>
                        <a:pt x="11" y="27"/>
                        <a:pt x="12" y="26"/>
                      </a:cubicBezTo>
                      <a:cubicBezTo>
                        <a:pt x="25" y="13"/>
                        <a:pt x="25" y="13"/>
                        <a:pt x="25" y="13"/>
                      </a:cubicBezTo>
                      <a:cubicBezTo>
                        <a:pt x="26" y="11"/>
                        <a:pt x="28" y="11"/>
                        <a:pt x="30" y="13"/>
                      </a:cubicBezTo>
                      <a:cubicBezTo>
                        <a:pt x="37" y="20"/>
                        <a:pt x="37" y="20"/>
                        <a:pt x="37" y="20"/>
                      </a:cubicBezTo>
                      <a:cubicBezTo>
                        <a:pt x="42" y="17"/>
                        <a:pt x="47" y="15"/>
                        <a:pt x="52" y="14"/>
                      </a:cubicBezTo>
                      <a:cubicBezTo>
                        <a:pt x="52" y="3"/>
                        <a:pt x="52" y="3"/>
                        <a:pt x="52" y="3"/>
                      </a:cubicBezTo>
                      <a:cubicBezTo>
                        <a:pt x="52" y="2"/>
                        <a:pt x="54" y="0"/>
                        <a:pt x="55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5" y="0"/>
                        <a:pt x="77" y="2"/>
                        <a:pt x="77" y="3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82" y="15"/>
                        <a:pt x="87" y="17"/>
                        <a:pt x="92" y="20"/>
                      </a:cubicBezTo>
                      <a:cubicBezTo>
                        <a:pt x="99" y="13"/>
                        <a:pt x="99" y="13"/>
                        <a:pt x="99" y="13"/>
                      </a:cubicBezTo>
                      <a:cubicBezTo>
                        <a:pt x="101" y="11"/>
                        <a:pt x="103" y="11"/>
                        <a:pt x="104" y="13"/>
                      </a:cubicBezTo>
                      <a:cubicBezTo>
                        <a:pt x="117" y="26"/>
                        <a:pt x="117" y="26"/>
                        <a:pt x="117" y="26"/>
                      </a:cubicBezTo>
                      <a:cubicBezTo>
                        <a:pt x="118" y="27"/>
                        <a:pt x="118" y="29"/>
                        <a:pt x="117" y="30"/>
                      </a:cubicBezTo>
                      <a:cubicBezTo>
                        <a:pt x="109" y="38"/>
                        <a:pt x="109" y="38"/>
                        <a:pt x="109" y="38"/>
                      </a:cubicBezTo>
                      <a:cubicBezTo>
                        <a:pt x="112" y="42"/>
                        <a:pt x="114" y="47"/>
                        <a:pt x="115" y="53"/>
                      </a:cubicBezTo>
                      <a:cubicBezTo>
                        <a:pt x="126" y="53"/>
                        <a:pt x="126" y="53"/>
                        <a:pt x="126" y="53"/>
                      </a:cubicBezTo>
                      <a:cubicBezTo>
                        <a:pt x="128" y="53"/>
                        <a:pt x="129" y="54"/>
                        <a:pt x="129" y="56"/>
                      </a:cubicBezTo>
                      <a:close/>
                      <a:moveTo>
                        <a:pt x="94" y="65"/>
                      </a:moveTo>
                      <a:cubicBezTo>
                        <a:pt x="94" y="49"/>
                        <a:pt x="81" y="35"/>
                        <a:pt x="65" y="35"/>
                      </a:cubicBezTo>
                      <a:cubicBezTo>
                        <a:pt x="48" y="35"/>
                        <a:pt x="35" y="49"/>
                        <a:pt x="35" y="65"/>
                      </a:cubicBezTo>
                      <a:cubicBezTo>
                        <a:pt x="35" y="81"/>
                        <a:pt x="48" y="94"/>
                        <a:pt x="65" y="94"/>
                      </a:cubicBezTo>
                      <a:cubicBezTo>
                        <a:pt x="81" y="94"/>
                        <a:pt x="94" y="81"/>
                        <a:pt x="94" y="6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38">
                  <a:extLst>
                    <a:ext uri="{FF2B5EF4-FFF2-40B4-BE49-F238E27FC236}">
                      <a16:creationId xmlns:a16="http://schemas.microsoft.com/office/drawing/2014/main" xmlns="" id="{6D715F90-20FC-4D31-9120-AC88238F96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09000" y="1374775"/>
                  <a:ext cx="357187" cy="165100"/>
                </a:xfrm>
                <a:custGeom>
                  <a:avLst/>
                  <a:gdLst>
                    <a:gd name="T0" fmla="*/ 225 w 225"/>
                    <a:gd name="T1" fmla="*/ 0 h 104"/>
                    <a:gd name="T2" fmla="*/ 225 w 225"/>
                    <a:gd name="T3" fmla="*/ 104 h 104"/>
                    <a:gd name="T4" fmla="*/ 214 w 225"/>
                    <a:gd name="T5" fmla="*/ 100 h 104"/>
                    <a:gd name="T6" fmla="*/ 214 w 225"/>
                    <a:gd name="T7" fmla="*/ 10 h 104"/>
                    <a:gd name="T8" fmla="*/ 12 w 225"/>
                    <a:gd name="T9" fmla="*/ 10 h 104"/>
                    <a:gd name="T10" fmla="*/ 12 w 225"/>
                    <a:gd name="T11" fmla="*/ 37 h 104"/>
                    <a:gd name="T12" fmla="*/ 0 w 225"/>
                    <a:gd name="T13" fmla="*/ 33 h 104"/>
                    <a:gd name="T14" fmla="*/ 0 w 225"/>
                    <a:gd name="T15" fmla="*/ 0 h 104"/>
                    <a:gd name="T16" fmla="*/ 225 w 225"/>
                    <a:gd name="T17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5" h="104">
                      <a:moveTo>
                        <a:pt x="225" y="0"/>
                      </a:moveTo>
                      <a:lnTo>
                        <a:pt x="225" y="104"/>
                      </a:lnTo>
                      <a:lnTo>
                        <a:pt x="214" y="100"/>
                      </a:lnTo>
                      <a:lnTo>
                        <a:pt x="214" y="10"/>
                      </a:lnTo>
                      <a:lnTo>
                        <a:pt x="12" y="10"/>
                      </a:lnTo>
                      <a:lnTo>
                        <a:pt x="12" y="37"/>
                      </a:lnTo>
                      <a:lnTo>
                        <a:pt x="0" y="33"/>
                      </a:lnTo>
                      <a:lnTo>
                        <a:pt x="0" y="0"/>
                      </a:lnTo>
                      <a:lnTo>
                        <a:pt x="22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 39">
                  <a:extLst>
                    <a:ext uri="{FF2B5EF4-FFF2-40B4-BE49-F238E27FC236}">
                      <a16:creationId xmlns:a16="http://schemas.microsoft.com/office/drawing/2014/main" xmlns="" id="{7FF3CC86-BDC6-4C74-BFCE-A9E7D5E611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670925" y="1484313"/>
                  <a:ext cx="160337" cy="158750"/>
                </a:xfrm>
                <a:custGeom>
                  <a:avLst/>
                  <a:gdLst>
                    <a:gd name="T0" fmla="*/ 57 w 57"/>
                    <a:gd name="T1" fmla="*/ 24 h 57"/>
                    <a:gd name="T2" fmla="*/ 57 w 57"/>
                    <a:gd name="T3" fmla="*/ 33 h 57"/>
                    <a:gd name="T4" fmla="*/ 56 w 57"/>
                    <a:gd name="T5" fmla="*/ 34 h 57"/>
                    <a:gd name="T6" fmla="*/ 51 w 57"/>
                    <a:gd name="T7" fmla="*/ 34 h 57"/>
                    <a:gd name="T8" fmla="*/ 48 w 57"/>
                    <a:gd name="T9" fmla="*/ 41 h 57"/>
                    <a:gd name="T10" fmla="*/ 51 w 57"/>
                    <a:gd name="T11" fmla="*/ 44 h 57"/>
                    <a:gd name="T12" fmla="*/ 51 w 57"/>
                    <a:gd name="T13" fmla="*/ 46 h 57"/>
                    <a:gd name="T14" fmla="*/ 46 w 57"/>
                    <a:gd name="T15" fmla="*/ 52 h 57"/>
                    <a:gd name="T16" fmla="*/ 44 w 57"/>
                    <a:gd name="T17" fmla="*/ 52 h 57"/>
                    <a:gd name="T18" fmla="*/ 40 w 57"/>
                    <a:gd name="T19" fmla="*/ 48 h 57"/>
                    <a:gd name="T20" fmla="*/ 34 w 57"/>
                    <a:gd name="T21" fmla="*/ 51 h 57"/>
                    <a:gd name="T22" fmla="*/ 34 w 57"/>
                    <a:gd name="T23" fmla="*/ 56 h 57"/>
                    <a:gd name="T24" fmla="*/ 32 w 57"/>
                    <a:gd name="T25" fmla="*/ 57 h 57"/>
                    <a:gd name="T26" fmla="*/ 24 w 57"/>
                    <a:gd name="T27" fmla="*/ 57 h 57"/>
                    <a:gd name="T28" fmla="*/ 23 w 57"/>
                    <a:gd name="T29" fmla="*/ 56 h 57"/>
                    <a:gd name="T30" fmla="*/ 23 w 57"/>
                    <a:gd name="T31" fmla="*/ 51 h 57"/>
                    <a:gd name="T32" fmla="*/ 16 w 57"/>
                    <a:gd name="T33" fmla="*/ 48 h 57"/>
                    <a:gd name="T34" fmla="*/ 13 w 57"/>
                    <a:gd name="T35" fmla="*/ 52 h 57"/>
                    <a:gd name="T36" fmla="*/ 11 w 57"/>
                    <a:gd name="T37" fmla="*/ 52 h 57"/>
                    <a:gd name="T38" fmla="*/ 5 w 57"/>
                    <a:gd name="T39" fmla="*/ 46 h 57"/>
                    <a:gd name="T40" fmla="*/ 5 w 57"/>
                    <a:gd name="T41" fmla="*/ 44 h 57"/>
                    <a:gd name="T42" fmla="*/ 9 w 57"/>
                    <a:gd name="T43" fmla="*/ 41 h 57"/>
                    <a:gd name="T44" fmla="*/ 6 w 57"/>
                    <a:gd name="T45" fmla="*/ 34 h 57"/>
                    <a:gd name="T46" fmla="*/ 1 w 57"/>
                    <a:gd name="T47" fmla="*/ 34 h 57"/>
                    <a:gd name="T48" fmla="*/ 0 w 57"/>
                    <a:gd name="T49" fmla="*/ 33 h 57"/>
                    <a:gd name="T50" fmla="*/ 0 w 57"/>
                    <a:gd name="T51" fmla="*/ 24 h 57"/>
                    <a:gd name="T52" fmla="*/ 1 w 57"/>
                    <a:gd name="T53" fmla="*/ 23 h 57"/>
                    <a:gd name="T54" fmla="*/ 6 w 57"/>
                    <a:gd name="T55" fmla="*/ 23 h 57"/>
                    <a:gd name="T56" fmla="*/ 9 w 57"/>
                    <a:gd name="T57" fmla="*/ 16 h 57"/>
                    <a:gd name="T58" fmla="*/ 5 w 57"/>
                    <a:gd name="T59" fmla="*/ 13 h 57"/>
                    <a:gd name="T60" fmla="*/ 5 w 57"/>
                    <a:gd name="T61" fmla="*/ 11 h 57"/>
                    <a:gd name="T62" fmla="*/ 11 w 57"/>
                    <a:gd name="T63" fmla="*/ 6 h 57"/>
                    <a:gd name="T64" fmla="*/ 13 w 57"/>
                    <a:gd name="T65" fmla="*/ 6 h 57"/>
                    <a:gd name="T66" fmla="*/ 16 w 57"/>
                    <a:gd name="T67" fmla="*/ 9 h 57"/>
                    <a:gd name="T68" fmla="*/ 23 w 57"/>
                    <a:gd name="T69" fmla="*/ 6 h 57"/>
                    <a:gd name="T70" fmla="*/ 23 w 57"/>
                    <a:gd name="T71" fmla="*/ 1 h 57"/>
                    <a:gd name="T72" fmla="*/ 24 w 57"/>
                    <a:gd name="T73" fmla="*/ 0 h 57"/>
                    <a:gd name="T74" fmla="*/ 32 w 57"/>
                    <a:gd name="T75" fmla="*/ 0 h 57"/>
                    <a:gd name="T76" fmla="*/ 34 w 57"/>
                    <a:gd name="T77" fmla="*/ 1 h 57"/>
                    <a:gd name="T78" fmla="*/ 34 w 57"/>
                    <a:gd name="T79" fmla="*/ 6 h 57"/>
                    <a:gd name="T80" fmla="*/ 40 w 57"/>
                    <a:gd name="T81" fmla="*/ 9 h 57"/>
                    <a:gd name="T82" fmla="*/ 44 w 57"/>
                    <a:gd name="T83" fmla="*/ 6 h 57"/>
                    <a:gd name="T84" fmla="*/ 46 w 57"/>
                    <a:gd name="T85" fmla="*/ 6 h 57"/>
                    <a:gd name="T86" fmla="*/ 51 w 57"/>
                    <a:gd name="T87" fmla="*/ 11 h 57"/>
                    <a:gd name="T88" fmla="*/ 51 w 57"/>
                    <a:gd name="T89" fmla="*/ 13 h 57"/>
                    <a:gd name="T90" fmla="*/ 48 w 57"/>
                    <a:gd name="T91" fmla="*/ 16 h 57"/>
                    <a:gd name="T92" fmla="*/ 51 w 57"/>
                    <a:gd name="T93" fmla="*/ 23 h 57"/>
                    <a:gd name="T94" fmla="*/ 56 w 57"/>
                    <a:gd name="T95" fmla="*/ 23 h 57"/>
                    <a:gd name="T96" fmla="*/ 57 w 57"/>
                    <a:gd name="T97" fmla="*/ 24 h 57"/>
                    <a:gd name="T98" fmla="*/ 41 w 57"/>
                    <a:gd name="T99" fmla="*/ 29 h 57"/>
                    <a:gd name="T100" fmla="*/ 28 w 57"/>
                    <a:gd name="T101" fmla="*/ 16 h 57"/>
                    <a:gd name="T102" fmla="*/ 15 w 57"/>
                    <a:gd name="T103" fmla="*/ 29 h 57"/>
                    <a:gd name="T104" fmla="*/ 28 w 57"/>
                    <a:gd name="T105" fmla="*/ 42 h 57"/>
                    <a:gd name="T106" fmla="*/ 41 w 57"/>
                    <a:gd name="T107" fmla="*/ 29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57" h="57">
                      <a:moveTo>
                        <a:pt x="57" y="24"/>
                      </a:moveTo>
                      <a:cubicBezTo>
                        <a:pt x="57" y="33"/>
                        <a:pt x="57" y="33"/>
                        <a:pt x="57" y="33"/>
                      </a:cubicBezTo>
                      <a:cubicBezTo>
                        <a:pt x="57" y="33"/>
                        <a:pt x="56" y="34"/>
                        <a:pt x="56" y="34"/>
                      </a:cubicBezTo>
                      <a:cubicBezTo>
                        <a:pt x="51" y="34"/>
                        <a:pt x="51" y="34"/>
                        <a:pt x="51" y="34"/>
                      </a:cubicBezTo>
                      <a:cubicBezTo>
                        <a:pt x="50" y="36"/>
                        <a:pt x="49" y="39"/>
                        <a:pt x="48" y="41"/>
                      </a:cubicBezTo>
                      <a:cubicBezTo>
                        <a:pt x="51" y="44"/>
                        <a:pt x="51" y="44"/>
                        <a:pt x="51" y="44"/>
                      </a:cubicBezTo>
                      <a:cubicBezTo>
                        <a:pt x="52" y="44"/>
                        <a:pt x="52" y="45"/>
                        <a:pt x="51" y="46"/>
                      </a:cubicBezTo>
                      <a:cubicBezTo>
                        <a:pt x="46" y="52"/>
                        <a:pt x="46" y="52"/>
                        <a:pt x="46" y="52"/>
                      </a:cubicBezTo>
                      <a:cubicBezTo>
                        <a:pt x="45" y="52"/>
                        <a:pt x="44" y="52"/>
                        <a:pt x="44" y="52"/>
                      </a:cubicBezTo>
                      <a:cubicBezTo>
                        <a:pt x="40" y="48"/>
                        <a:pt x="40" y="48"/>
                        <a:pt x="40" y="48"/>
                      </a:cubicBezTo>
                      <a:cubicBezTo>
                        <a:pt x="38" y="50"/>
                        <a:pt x="36" y="50"/>
                        <a:pt x="34" y="51"/>
                      </a:cubicBezTo>
                      <a:cubicBezTo>
                        <a:pt x="34" y="56"/>
                        <a:pt x="34" y="56"/>
                        <a:pt x="34" y="56"/>
                      </a:cubicBezTo>
                      <a:cubicBezTo>
                        <a:pt x="34" y="56"/>
                        <a:pt x="33" y="57"/>
                        <a:pt x="32" y="57"/>
                      </a:cubicBezTo>
                      <a:cubicBezTo>
                        <a:pt x="24" y="57"/>
                        <a:pt x="24" y="57"/>
                        <a:pt x="24" y="57"/>
                      </a:cubicBezTo>
                      <a:cubicBezTo>
                        <a:pt x="24" y="57"/>
                        <a:pt x="23" y="56"/>
                        <a:pt x="23" y="56"/>
                      </a:cubicBezTo>
                      <a:cubicBezTo>
                        <a:pt x="23" y="51"/>
                        <a:pt x="23" y="51"/>
                        <a:pt x="23" y="51"/>
                      </a:cubicBezTo>
                      <a:cubicBezTo>
                        <a:pt x="21" y="50"/>
                        <a:pt x="18" y="50"/>
                        <a:pt x="16" y="48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12" y="52"/>
                        <a:pt x="12" y="52"/>
                        <a:pt x="11" y="52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5" y="45"/>
                        <a:pt x="5" y="44"/>
                        <a:pt x="5" y="44"/>
                      </a:cubicBezTo>
                      <a:cubicBezTo>
                        <a:pt x="9" y="41"/>
                        <a:pt x="9" y="41"/>
                        <a:pt x="9" y="41"/>
                      </a:cubicBezTo>
                      <a:cubicBezTo>
                        <a:pt x="7" y="39"/>
                        <a:pt x="6" y="36"/>
                        <a:pt x="6" y="34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0" y="34"/>
                        <a:pt x="0" y="33"/>
                        <a:pt x="0" y="33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3"/>
                        <a:pt x="1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1"/>
                        <a:pt x="7" y="18"/>
                        <a:pt x="9" y="16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5" y="13"/>
                        <a:pt x="5" y="12"/>
                        <a:pt x="5" y="11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2" y="5"/>
                        <a:pt x="12" y="5"/>
                        <a:pt x="13" y="6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8" y="8"/>
                        <a:pt x="21" y="7"/>
                        <a:pt x="23" y="6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3" y="1"/>
                        <a:pt x="24" y="0"/>
                        <a:pt x="24" y="0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33" y="0"/>
                        <a:pt x="34" y="1"/>
                        <a:pt x="34" y="1"/>
                      </a:cubicBezTo>
                      <a:cubicBezTo>
                        <a:pt x="34" y="6"/>
                        <a:pt x="34" y="6"/>
                        <a:pt x="34" y="6"/>
                      </a:cubicBezTo>
                      <a:cubicBezTo>
                        <a:pt x="36" y="7"/>
                        <a:pt x="38" y="8"/>
                        <a:pt x="40" y="9"/>
                      </a:cubicBezTo>
                      <a:cubicBezTo>
                        <a:pt x="44" y="6"/>
                        <a:pt x="44" y="6"/>
                        <a:pt x="44" y="6"/>
                      </a:cubicBezTo>
                      <a:cubicBezTo>
                        <a:pt x="44" y="5"/>
                        <a:pt x="45" y="5"/>
                        <a:pt x="46" y="6"/>
                      </a:cubicBezTo>
                      <a:cubicBezTo>
                        <a:pt x="51" y="11"/>
                        <a:pt x="51" y="11"/>
                        <a:pt x="51" y="11"/>
                      </a:cubicBezTo>
                      <a:cubicBezTo>
                        <a:pt x="52" y="12"/>
                        <a:pt x="52" y="13"/>
                        <a:pt x="51" y="13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49" y="18"/>
                        <a:pt x="50" y="21"/>
                        <a:pt x="51" y="23"/>
                      </a:cubicBezTo>
                      <a:cubicBezTo>
                        <a:pt x="56" y="23"/>
                        <a:pt x="56" y="23"/>
                        <a:pt x="56" y="23"/>
                      </a:cubicBezTo>
                      <a:cubicBezTo>
                        <a:pt x="56" y="23"/>
                        <a:pt x="57" y="24"/>
                        <a:pt x="57" y="24"/>
                      </a:cubicBezTo>
                      <a:close/>
                      <a:moveTo>
                        <a:pt x="41" y="29"/>
                      </a:moveTo>
                      <a:cubicBezTo>
                        <a:pt x="41" y="21"/>
                        <a:pt x="36" y="16"/>
                        <a:pt x="28" y="16"/>
                      </a:cubicBezTo>
                      <a:cubicBezTo>
                        <a:pt x="21" y="16"/>
                        <a:pt x="15" y="21"/>
                        <a:pt x="15" y="29"/>
                      </a:cubicBezTo>
                      <a:cubicBezTo>
                        <a:pt x="15" y="36"/>
                        <a:pt x="21" y="42"/>
                        <a:pt x="28" y="42"/>
                      </a:cubicBezTo>
                      <a:cubicBezTo>
                        <a:pt x="36" y="42"/>
                        <a:pt x="41" y="36"/>
                        <a:pt x="41" y="2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Rectangle 40">
                  <a:extLst>
                    <a:ext uri="{FF2B5EF4-FFF2-40B4-BE49-F238E27FC236}">
                      <a16:creationId xmlns:a16="http://schemas.microsoft.com/office/drawing/2014/main" xmlns="" id="{2877E2D7-D96E-496A-BF01-2EB2A122B8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32837" y="1447800"/>
                  <a:ext cx="90487" cy="127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Rectangle 41">
                  <a:extLst>
                    <a:ext uri="{FF2B5EF4-FFF2-40B4-BE49-F238E27FC236}">
                      <a16:creationId xmlns:a16="http://schemas.microsoft.com/office/drawing/2014/main" xmlns="" id="{C1CD5191-4C83-44E2-8D5B-5B45A036C0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91562" y="1416050"/>
                  <a:ext cx="131762" cy="142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42">
                  <a:extLst>
                    <a:ext uri="{FF2B5EF4-FFF2-40B4-BE49-F238E27FC236}">
                      <a16:creationId xmlns:a16="http://schemas.microsoft.com/office/drawing/2014/main" xmlns="" id="{6E6842DF-9AFB-4164-A419-B0C62F78E4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58225" y="1712913"/>
                  <a:ext cx="19050" cy="61913"/>
                </a:xfrm>
                <a:custGeom>
                  <a:avLst/>
                  <a:gdLst>
                    <a:gd name="T0" fmla="*/ 7 w 7"/>
                    <a:gd name="T1" fmla="*/ 3 h 22"/>
                    <a:gd name="T2" fmla="*/ 7 w 7"/>
                    <a:gd name="T3" fmla="*/ 18 h 22"/>
                    <a:gd name="T4" fmla="*/ 6 w 7"/>
                    <a:gd name="T5" fmla="*/ 20 h 22"/>
                    <a:gd name="T6" fmla="*/ 5 w 7"/>
                    <a:gd name="T7" fmla="*/ 21 h 22"/>
                    <a:gd name="T8" fmla="*/ 4 w 7"/>
                    <a:gd name="T9" fmla="*/ 22 h 22"/>
                    <a:gd name="T10" fmla="*/ 2 w 7"/>
                    <a:gd name="T11" fmla="*/ 22 h 22"/>
                    <a:gd name="T12" fmla="*/ 0 w 7"/>
                    <a:gd name="T13" fmla="*/ 18 h 22"/>
                    <a:gd name="T14" fmla="*/ 0 w 7"/>
                    <a:gd name="T15" fmla="*/ 3 h 22"/>
                    <a:gd name="T16" fmla="*/ 2 w 7"/>
                    <a:gd name="T17" fmla="*/ 0 h 22"/>
                    <a:gd name="T18" fmla="*/ 4 w 7"/>
                    <a:gd name="T19" fmla="*/ 0 h 22"/>
                    <a:gd name="T20" fmla="*/ 7 w 7"/>
                    <a:gd name="T21" fmla="*/ 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" h="22">
                      <a:moveTo>
                        <a:pt x="7" y="3"/>
                      </a:move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7" y="19"/>
                        <a:pt x="6" y="20"/>
                        <a:pt x="6" y="20"/>
                      </a:cubicBezTo>
                      <a:cubicBezTo>
                        <a:pt x="6" y="20"/>
                        <a:pt x="5" y="21"/>
                        <a:pt x="5" y="21"/>
                      </a:cubicBezTo>
                      <a:cubicBezTo>
                        <a:pt x="5" y="22"/>
                        <a:pt x="4" y="22"/>
                        <a:pt x="4" y="22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1" y="22"/>
                        <a:pt x="0" y="20"/>
                        <a:pt x="0" y="18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5" y="0"/>
                        <a:pt x="7" y="1"/>
                        <a:pt x="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 43">
                  <a:extLst>
                    <a:ext uri="{FF2B5EF4-FFF2-40B4-BE49-F238E27FC236}">
                      <a16:creationId xmlns:a16="http://schemas.microsoft.com/office/drawing/2014/main" xmlns="" id="{84B044D8-9F2A-44F9-BF0F-BA64E1AB92B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58200" y="1419225"/>
                  <a:ext cx="215900" cy="215900"/>
                </a:xfrm>
                <a:custGeom>
                  <a:avLst/>
                  <a:gdLst>
                    <a:gd name="T0" fmla="*/ 77 w 77"/>
                    <a:gd name="T1" fmla="*/ 33 h 77"/>
                    <a:gd name="T2" fmla="*/ 77 w 77"/>
                    <a:gd name="T3" fmla="*/ 44 h 77"/>
                    <a:gd name="T4" fmla="*/ 75 w 77"/>
                    <a:gd name="T5" fmla="*/ 46 h 77"/>
                    <a:gd name="T6" fmla="*/ 69 w 77"/>
                    <a:gd name="T7" fmla="*/ 46 h 77"/>
                    <a:gd name="T8" fmla="*/ 65 w 77"/>
                    <a:gd name="T9" fmla="*/ 55 h 77"/>
                    <a:gd name="T10" fmla="*/ 69 w 77"/>
                    <a:gd name="T11" fmla="*/ 59 h 77"/>
                    <a:gd name="T12" fmla="*/ 69 w 77"/>
                    <a:gd name="T13" fmla="*/ 62 h 77"/>
                    <a:gd name="T14" fmla="*/ 62 w 77"/>
                    <a:gd name="T15" fmla="*/ 70 h 77"/>
                    <a:gd name="T16" fmla="*/ 59 w 77"/>
                    <a:gd name="T17" fmla="*/ 70 h 77"/>
                    <a:gd name="T18" fmla="*/ 54 w 77"/>
                    <a:gd name="T19" fmla="*/ 65 h 77"/>
                    <a:gd name="T20" fmla="*/ 45 w 77"/>
                    <a:gd name="T21" fmla="*/ 69 h 77"/>
                    <a:gd name="T22" fmla="*/ 45 w 77"/>
                    <a:gd name="T23" fmla="*/ 75 h 77"/>
                    <a:gd name="T24" fmla="*/ 44 w 77"/>
                    <a:gd name="T25" fmla="*/ 77 h 77"/>
                    <a:gd name="T26" fmla="*/ 33 w 77"/>
                    <a:gd name="T27" fmla="*/ 77 h 77"/>
                    <a:gd name="T28" fmla="*/ 31 w 77"/>
                    <a:gd name="T29" fmla="*/ 75 h 77"/>
                    <a:gd name="T30" fmla="*/ 31 w 77"/>
                    <a:gd name="T31" fmla="*/ 69 h 77"/>
                    <a:gd name="T32" fmla="*/ 22 w 77"/>
                    <a:gd name="T33" fmla="*/ 65 h 77"/>
                    <a:gd name="T34" fmla="*/ 17 w 77"/>
                    <a:gd name="T35" fmla="*/ 70 h 77"/>
                    <a:gd name="T36" fmla="*/ 15 w 77"/>
                    <a:gd name="T37" fmla="*/ 70 h 77"/>
                    <a:gd name="T38" fmla="*/ 7 w 77"/>
                    <a:gd name="T39" fmla="*/ 62 h 77"/>
                    <a:gd name="T40" fmla="*/ 7 w 77"/>
                    <a:gd name="T41" fmla="*/ 59 h 77"/>
                    <a:gd name="T42" fmla="*/ 12 w 77"/>
                    <a:gd name="T43" fmla="*/ 55 h 77"/>
                    <a:gd name="T44" fmla="*/ 8 w 77"/>
                    <a:gd name="T45" fmla="*/ 46 h 77"/>
                    <a:gd name="T46" fmla="*/ 2 w 77"/>
                    <a:gd name="T47" fmla="*/ 46 h 77"/>
                    <a:gd name="T48" fmla="*/ 0 w 77"/>
                    <a:gd name="T49" fmla="*/ 44 h 77"/>
                    <a:gd name="T50" fmla="*/ 0 w 77"/>
                    <a:gd name="T51" fmla="*/ 33 h 77"/>
                    <a:gd name="T52" fmla="*/ 2 w 77"/>
                    <a:gd name="T53" fmla="*/ 31 h 77"/>
                    <a:gd name="T54" fmla="*/ 8 w 77"/>
                    <a:gd name="T55" fmla="*/ 31 h 77"/>
                    <a:gd name="T56" fmla="*/ 12 w 77"/>
                    <a:gd name="T57" fmla="*/ 22 h 77"/>
                    <a:gd name="T58" fmla="*/ 7 w 77"/>
                    <a:gd name="T59" fmla="*/ 18 h 77"/>
                    <a:gd name="T60" fmla="*/ 7 w 77"/>
                    <a:gd name="T61" fmla="*/ 15 h 77"/>
                    <a:gd name="T62" fmla="*/ 15 w 77"/>
                    <a:gd name="T63" fmla="*/ 7 h 77"/>
                    <a:gd name="T64" fmla="*/ 17 w 77"/>
                    <a:gd name="T65" fmla="*/ 7 h 77"/>
                    <a:gd name="T66" fmla="*/ 22 w 77"/>
                    <a:gd name="T67" fmla="*/ 12 h 77"/>
                    <a:gd name="T68" fmla="*/ 31 w 77"/>
                    <a:gd name="T69" fmla="*/ 8 h 77"/>
                    <a:gd name="T70" fmla="*/ 31 w 77"/>
                    <a:gd name="T71" fmla="*/ 2 h 77"/>
                    <a:gd name="T72" fmla="*/ 33 w 77"/>
                    <a:gd name="T73" fmla="*/ 0 h 77"/>
                    <a:gd name="T74" fmla="*/ 44 w 77"/>
                    <a:gd name="T75" fmla="*/ 0 h 77"/>
                    <a:gd name="T76" fmla="*/ 45 w 77"/>
                    <a:gd name="T77" fmla="*/ 2 h 77"/>
                    <a:gd name="T78" fmla="*/ 45 w 77"/>
                    <a:gd name="T79" fmla="*/ 8 h 77"/>
                    <a:gd name="T80" fmla="*/ 54 w 77"/>
                    <a:gd name="T81" fmla="*/ 12 h 77"/>
                    <a:gd name="T82" fmla="*/ 59 w 77"/>
                    <a:gd name="T83" fmla="*/ 7 h 77"/>
                    <a:gd name="T84" fmla="*/ 62 w 77"/>
                    <a:gd name="T85" fmla="*/ 7 h 77"/>
                    <a:gd name="T86" fmla="*/ 69 w 77"/>
                    <a:gd name="T87" fmla="*/ 15 h 77"/>
                    <a:gd name="T88" fmla="*/ 69 w 77"/>
                    <a:gd name="T89" fmla="*/ 18 h 77"/>
                    <a:gd name="T90" fmla="*/ 65 w 77"/>
                    <a:gd name="T91" fmla="*/ 22 h 77"/>
                    <a:gd name="T92" fmla="*/ 69 w 77"/>
                    <a:gd name="T93" fmla="*/ 31 h 77"/>
                    <a:gd name="T94" fmla="*/ 75 w 77"/>
                    <a:gd name="T95" fmla="*/ 31 h 77"/>
                    <a:gd name="T96" fmla="*/ 77 w 77"/>
                    <a:gd name="T97" fmla="*/ 33 h 77"/>
                    <a:gd name="T98" fmla="*/ 56 w 77"/>
                    <a:gd name="T99" fmla="*/ 39 h 77"/>
                    <a:gd name="T100" fmla="*/ 38 w 77"/>
                    <a:gd name="T101" fmla="*/ 21 h 77"/>
                    <a:gd name="T102" fmla="*/ 21 w 77"/>
                    <a:gd name="T103" fmla="*/ 39 h 77"/>
                    <a:gd name="T104" fmla="*/ 38 w 77"/>
                    <a:gd name="T105" fmla="*/ 56 h 77"/>
                    <a:gd name="T106" fmla="*/ 56 w 77"/>
                    <a:gd name="T107" fmla="*/ 39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77" h="77">
                      <a:moveTo>
                        <a:pt x="77" y="33"/>
                      </a:moveTo>
                      <a:cubicBezTo>
                        <a:pt x="77" y="44"/>
                        <a:pt x="77" y="44"/>
                        <a:pt x="77" y="44"/>
                      </a:cubicBezTo>
                      <a:cubicBezTo>
                        <a:pt x="77" y="45"/>
                        <a:pt x="76" y="46"/>
                        <a:pt x="75" y="46"/>
                      </a:cubicBezTo>
                      <a:cubicBezTo>
                        <a:pt x="69" y="46"/>
                        <a:pt x="69" y="46"/>
                        <a:pt x="69" y="46"/>
                      </a:cubicBezTo>
                      <a:cubicBezTo>
                        <a:pt x="68" y="49"/>
                        <a:pt x="66" y="52"/>
                        <a:pt x="65" y="55"/>
                      </a:cubicBezTo>
                      <a:cubicBezTo>
                        <a:pt x="69" y="59"/>
                        <a:pt x="69" y="59"/>
                        <a:pt x="69" y="59"/>
                      </a:cubicBezTo>
                      <a:cubicBezTo>
                        <a:pt x="70" y="60"/>
                        <a:pt x="70" y="61"/>
                        <a:pt x="69" y="62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1" y="70"/>
                        <a:pt x="60" y="70"/>
                        <a:pt x="59" y="70"/>
                      </a:cubicBezTo>
                      <a:cubicBezTo>
                        <a:pt x="54" y="65"/>
                        <a:pt x="54" y="65"/>
                        <a:pt x="54" y="65"/>
                      </a:cubicBezTo>
                      <a:cubicBezTo>
                        <a:pt x="52" y="67"/>
                        <a:pt x="49" y="68"/>
                        <a:pt x="45" y="69"/>
                      </a:cubicBezTo>
                      <a:cubicBezTo>
                        <a:pt x="45" y="75"/>
                        <a:pt x="45" y="75"/>
                        <a:pt x="45" y="75"/>
                      </a:cubicBezTo>
                      <a:cubicBezTo>
                        <a:pt x="45" y="76"/>
                        <a:pt x="45" y="77"/>
                        <a:pt x="44" y="77"/>
                      </a:cubicBezTo>
                      <a:cubicBezTo>
                        <a:pt x="33" y="77"/>
                        <a:pt x="33" y="77"/>
                        <a:pt x="33" y="77"/>
                      </a:cubicBezTo>
                      <a:cubicBezTo>
                        <a:pt x="32" y="77"/>
                        <a:pt x="31" y="76"/>
                        <a:pt x="31" y="75"/>
                      </a:cubicBezTo>
                      <a:cubicBezTo>
                        <a:pt x="31" y="69"/>
                        <a:pt x="31" y="69"/>
                        <a:pt x="31" y="69"/>
                      </a:cubicBezTo>
                      <a:cubicBezTo>
                        <a:pt x="28" y="68"/>
                        <a:pt x="25" y="67"/>
                        <a:pt x="22" y="65"/>
                      </a:cubicBezTo>
                      <a:cubicBezTo>
                        <a:pt x="17" y="70"/>
                        <a:pt x="17" y="70"/>
                        <a:pt x="17" y="70"/>
                      </a:cubicBezTo>
                      <a:cubicBezTo>
                        <a:pt x="17" y="70"/>
                        <a:pt x="16" y="70"/>
                        <a:pt x="15" y="70"/>
                      </a:cubicBezTo>
                      <a:cubicBezTo>
                        <a:pt x="7" y="62"/>
                        <a:pt x="7" y="62"/>
                        <a:pt x="7" y="62"/>
                      </a:cubicBezTo>
                      <a:cubicBezTo>
                        <a:pt x="6" y="61"/>
                        <a:pt x="6" y="60"/>
                        <a:pt x="7" y="59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0" y="52"/>
                        <a:pt x="9" y="49"/>
                        <a:pt x="8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1" y="46"/>
                        <a:pt x="0" y="45"/>
                        <a:pt x="0" y="44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2"/>
                        <a:pt x="1" y="31"/>
                        <a:pt x="2" y="31"/>
                      </a:cubicBezTo>
                      <a:cubicBezTo>
                        <a:pt x="8" y="31"/>
                        <a:pt x="8" y="31"/>
                        <a:pt x="8" y="31"/>
                      </a:cubicBezTo>
                      <a:cubicBezTo>
                        <a:pt x="9" y="28"/>
                        <a:pt x="10" y="25"/>
                        <a:pt x="12" y="22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6" y="17"/>
                        <a:pt x="6" y="16"/>
                        <a:pt x="7" y="15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6" y="7"/>
                        <a:pt x="17" y="7"/>
                        <a:pt x="17" y="7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5" y="10"/>
                        <a:pt x="28" y="9"/>
                        <a:pt x="31" y="8"/>
                      </a:cubicBezTo>
                      <a:cubicBezTo>
                        <a:pt x="31" y="2"/>
                        <a:pt x="31" y="2"/>
                        <a:pt x="31" y="2"/>
                      </a:cubicBezTo>
                      <a:cubicBezTo>
                        <a:pt x="31" y="1"/>
                        <a:pt x="32" y="0"/>
                        <a:pt x="33" y="0"/>
                      </a:cubicBezTo>
                      <a:cubicBezTo>
                        <a:pt x="44" y="0"/>
                        <a:pt x="44" y="0"/>
                        <a:pt x="44" y="0"/>
                      </a:cubicBezTo>
                      <a:cubicBezTo>
                        <a:pt x="45" y="0"/>
                        <a:pt x="45" y="1"/>
                        <a:pt x="45" y="2"/>
                      </a:cubicBezTo>
                      <a:cubicBezTo>
                        <a:pt x="45" y="8"/>
                        <a:pt x="45" y="8"/>
                        <a:pt x="45" y="8"/>
                      </a:cubicBezTo>
                      <a:cubicBezTo>
                        <a:pt x="49" y="9"/>
                        <a:pt x="52" y="10"/>
                        <a:pt x="54" y="12"/>
                      </a:cubicBezTo>
                      <a:cubicBezTo>
                        <a:pt x="59" y="7"/>
                        <a:pt x="59" y="7"/>
                        <a:pt x="59" y="7"/>
                      </a:cubicBezTo>
                      <a:cubicBezTo>
                        <a:pt x="60" y="7"/>
                        <a:pt x="61" y="7"/>
                        <a:pt x="62" y="7"/>
                      </a:cubicBezTo>
                      <a:cubicBezTo>
                        <a:pt x="69" y="15"/>
                        <a:pt x="69" y="15"/>
                        <a:pt x="69" y="15"/>
                      </a:cubicBezTo>
                      <a:cubicBezTo>
                        <a:pt x="70" y="16"/>
                        <a:pt x="70" y="17"/>
                        <a:pt x="69" y="18"/>
                      </a:cubicBezTo>
                      <a:cubicBezTo>
                        <a:pt x="65" y="22"/>
                        <a:pt x="65" y="22"/>
                        <a:pt x="65" y="22"/>
                      </a:cubicBezTo>
                      <a:cubicBezTo>
                        <a:pt x="66" y="25"/>
                        <a:pt x="68" y="28"/>
                        <a:pt x="69" y="31"/>
                      </a:cubicBezTo>
                      <a:cubicBezTo>
                        <a:pt x="75" y="31"/>
                        <a:pt x="75" y="31"/>
                        <a:pt x="75" y="31"/>
                      </a:cubicBezTo>
                      <a:cubicBezTo>
                        <a:pt x="76" y="31"/>
                        <a:pt x="77" y="32"/>
                        <a:pt x="77" y="33"/>
                      </a:cubicBezTo>
                      <a:close/>
                      <a:moveTo>
                        <a:pt x="56" y="39"/>
                      </a:moveTo>
                      <a:cubicBezTo>
                        <a:pt x="56" y="29"/>
                        <a:pt x="48" y="21"/>
                        <a:pt x="38" y="21"/>
                      </a:cubicBezTo>
                      <a:cubicBezTo>
                        <a:pt x="29" y="21"/>
                        <a:pt x="21" y="29"/>
                        <a:pt x="21" y="39"/>
                      </a:cubicBezTo>
                      <a:cubicBezTo>
                        <a:pt x="21" y="48"/>
                        <a:pt x="29" y="56"/>
                        <a:pt x="38" y="56"/>
                      </a:cubicBezTo>
                      <a:cubicBezTo>
                        <a:pt x="48" y="56"/>
                        <a:pt x="56" y="48"/>
                        <a:pt x="56" y="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 44">
                  <a:extLst>
                    <a:ext uri="{FF2B5EF4-FFF2-40B4-BE49-F238E27FC236}">
                      <a16:creationId xmlns:a16="http://schemas.microsoft.com/office/drawing/2014/main" xmlns="" id="{E1B626FA-4283-430A-A9C5-82F349D2EE5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596312" y="1709738"/>
                  <a:ext cx="41275" cy="68263"/>
                </a:xfrm>
                <a:custGeom>
                  <a:avLst/>
                  <a:gdLst>
                    <a:gd name="T0" fmla="*/ 15 w 15"/>
                    <a:gd name="T1" fmla="*/ 7 h 24"/>
                    <a:gd name="T2" fmla="*/ 15 w 15"/>
                    <a:gd name="T3" fmla="*/ 17 h 24"/>
                    <a:gd name="T4" fmla="*/ 8 w 15"/>
                    <a:gd name="T5" fmla="*/ 24 h 24"/>
                    <a:gd name="T6" fmla="*/ 8 w 15"/>
                    <a:gd name="T7" fmla="*/ 24 h 24"/>
                    <a:gd name="T8" fmla="*/ 0 w 15"/>
                    <a:gd name="T9" fmla="*/ 17 h 24"/>
                    <a:gd name="T10" fmla="*/ 0 w 15"/>
                    <a:gd name="T11" fmla="*/ 7 h 24"/>
                    <a:gd name="T12" fmla="*/ 8 w 15"/>
                    <a:gd name="T13" fmla="*/ 0 h 24"/>
                    <a:gd name="T14" fmla="*/ 8 w 15"/>
                    <a:gd name="T15" fmla="*/ 0 h 24"/>
                    <a:gd name="T16" fmla="*/ 15 w 15"/>
                    <a:gd name="T17" fmla="*/ 7 h 24"/>
                    <a:gd name="T18" fmla="*/ 11 w 15"/>
                    <a:gd name="T19" fmla="*/ 15 h 24"/>
                    <a:gd name="T20" fmla="*/ 11 w 15"/>
                    <a:gd name="T21" fmla="*/ 9 h 24"/>
                    <a:gd name="T22" fmla="*/ 8 w 15"/>
                    <a:gd name="T23" fmla="*/ 5 h 24"/>
                    <a:gd name="T24" fmla="*/ 8 w 15"/>
                    <a:gd name="T25" fmla="*/ 5 h 24"/>
                    <a:gd name="T26" fmla="*/ 5 w 15"/>
                    <a:gd name="T27" fmla="*/ 9 h 24"/>
                    <a:gd name="T28" fmla="*/ 5 w 15"/>
                    <a:gd name="T29" fmla="*/ 15 h 24"/>
                    <a:gd name="T30" fmla="*/ 8 w 15"/>
                    <a:gd name="T31" fmla="*/ 19 h 24"/>
                    <a:gd name="T32" fmla="*/ 8 w 15"/>
                    <a:gd name="T33" fmla="*/ 19 h 24"/>
                    <a:gd name="T34" fmla="*/ 11 w 15"/>
                    <a:gd name="T35" fmla="*/ 15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4">
                      <a:moveTo>
                        <a:pt x="15" y="7"/>
                      </a:moveTo>
                      <a:cubicBezTo>
                        <a:pt x="15" y="17"/>
                        <a:pt x="15" y="17"/>
                        <a:pt x="15" y="17"/>
                      </a:cubicBezTo>
                      <a:cubicBezTo>
                        <a:pt x="15" y="21"/>
                        <a:pt x="12" y="24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4" y="24"/>
                        <a:pt x="0" y="21"/>
                        <a:pt x="0" y="1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2" y="0"/>
                        <a:pt x="15" y="3"/>
                        <a:pt x="15" y="7"/>
                      </a:cubicBezTo>
                      <a:close/>
                      <a:moveTo>
                        <a:pt x="11" y="15"/>
                      </a:moveTo>
                      <a:cubicBezTo>
                        <a:pt x="11" y="9"/>
                        <a:pt x="11" y="9"/>
                        <a:pt x="11" y="9"/>
                      </a:cubicBezTo>
                      <a:cubicBezTo>
                        <a:pt x="11" y="7"/>
                        <a:pt x="10" y="5"/>
                        <a:pt x="8" y="5"/>
                      </a:cubicBezTo>
                      <a:cubicBezTo>
                        <a:pt x="8" y="5"/>
                        <a:pt x="8" y="5"/>
                        <a:pt x="8" y="5"/>
                      </a:cubicBezTo>
                      <a:cubicBezTo>
                        <a:pt x="6" y="5"/>
                        <a:pt x="5" y="7"/>
                        <a:pt x="5" y="9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5" y="17"/>
                        <a:pt x="6" y="19"/>
                        <a:pt x="8" y="19"/>
                      </a:cubicBezTo>
                      <a:cubicBezTo>
                        <a:pt x="8" y="19"/>
                        <a:pt x="8" y="19"/>
                        <a:pt x="8" y="19"/>
                      </a:cubicBezTo>
                      <a:cubicBezTo>
                        <a:pt x="10" y="19"/>
                        <a:pt x="11" y="17"/>
                        <a:pt x="11" y="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 45">
                  <a:extLst>
                    <a:ext uri="{FF2B5EF4-FFF2-40B4-BE49-F238E27FC236}">
                      <a16:creationId xmlns:a16="http://schemas.microsoft.com/office/drawing/2014/main" xmlns="" id="{46C237A1-45B9-4D6D-AE41-58542ABEFC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553450" y="1790700"/>
                  <a:ext cx="42862" cy="68263"/>
                </a:xfrm>
                <a:custGeom>
                  <a:avLst/>
                  <a:gdLst>
                    <a:gd name="T0" fmla="*/ 15 w 15"/>
                    <a:gd name="T1" fmla="*/ 7 h 24"/>
                    <a:gd name="T2" fmla="*/ 15 w 15"/>
                    <a:gd name="T3" fmla="*/ 16 h 24"/>
                    <a:gd name="T4" fmla="*/ 8 w 15"/>
                    <a:gd name="T5" fmla="*/ 24 h 24"/>
                    <a:gd name="T6" fmla="*/ 7 w 15"/>
                    <a:gd name="T7" fmla="*/ 24 h 24"/>
                    <a:gd name="T8" fmla="*/ 0 w 15"/>
                    <a:gd name="T9" fmla="*/ 16 h 24"/>
                    <a:gd name="T10" fmla="*/ 0 w 15"/>
                    <a:gd name="T11" fmla="*/ 7 h 24"/>
                    <a:gd name="T12" fmla="*/ 7 w 15"/>
                    <a:gd name="T13" fmla="*/ 0 h 24"/>
                    <a:gd name="T14" fmla="*/ 8 w 15"/>
                    <a:gd name="T15" fmla="*/ 0 h 24"/>
                    <a:gd name="T16" fmla="*/ 15 w 15"/>
                    <a:gd name="T17" fmla="*/ 7 h 24"/>
                    <a:gd name="T18" fmla="*/ 11 w 15"/>
                    <a:gd name="T19" fmla="*/ 14 h 24"/>
                    <a:gd name="T20" fmla="*/ 11 w 15"/>
                    <a:gd name="T21" fmla="*/ 9 h 24"/>
                    <a:gd name="T22" fmla="*/ 8 w 15"/>
                    <a:gd name="T23" fmla="*/ 5 h 24"/>
                    <a:gd name="T24" fmla="*/ 8 w 15"/>
                    <a:gd name="T25" fmla="*/ 5 h 24"/>
                    <a:gd name="T26" fmla="*/ 5 w 15"/>
                    <a:gd name="T27" fmla="*/ 9 h 24"/>
                    <a:gd name="T28" fmla="*/ 5 w 15"/>
                    <a:gd name="T29" fmla="*/ 14 h 24"/>
                    <a:gd name="T30" fmla="*/ 8 w 15"/>
                    <a:gd name="T31" fmla="*/ 18 h 24"/>
                    <a:gd name="T32" fmla="*/ 8 w 15"/>
                    <a:gd name="T33" fmla="*/ 18 h 24"/>
                    <a:gd name="T34" fmla="*/ 11 w 15"/>
                    <a:gd name="T35" fmla="*/ 1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4">
                      <a:moveTo>
                        <a:pt x="15" y="7"/>
                      </a:move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15" y="20"/>
                        <a:pt x="12" y="24"/>
                        <a:pt x="8" y="24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4" y="24"/>
                        <a:pt x="0" y="20"/>
                        <a:pt x="0" y="1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7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2" y="0"/>
                        <a:pt x="15" y="3"/>
                        <a:pt x="15" y="7"/>
                      </a:cubicBezTo>
                      <a:close/>
                      <a:moveTo>
                        <a:pt x="11" y="14"/>
                      </a:moveTo>
                      <a:cubicBezTo>
                        <a:pt x="11" y="9"/>
                        <a:pt x="11" y="9"/>
                        <a:pt x="11" y="9"/>
                      </a:cubicBezTo>
                      <a:cubicBezTo>
                        <a:pt x="11" y="7"/>
                        <a:pt x="10" y="5"/>
                        <a:pt x="8" y="5"/>
                      </a:cubicBezTo>
                      <a:cubicBezTo>
                        <a:pt x="8" y="5"/>
                        <a:pt x="8" y="5"/>
                        <a:pt x="8" y="5"/>
                      </a:cubicBezTo>
                      <a:cubicBezTo>
                        <a:pt x="6" y="5"/>
                        <a:pt x="5" y="7"/>
                        <a:pt x="5" y="9"/>
                      </a:cubicBezTo>
                      <a:cubicBezTo>
                        <a:pt x="5" y="14"/>
                        <a:pt x="5" y="14"/>
                        <a:pt x="5" y="14"/>
                      </a:cubicBezTo>
                      <a:cubicBezTo>
                        <a:pt x="5" y="17"/>
                        <a:pt x="6" y="18"/>
                        <a:pt x="8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10" y="18"/>
                        <a:pt x="11" y="17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46">
                  <a:extLst>
                    <a:ext uri="{FF2B5EF4-FFF2-40B4-BE49-F238E27FC236}">
                      <a16:creationId xmlns:a16="http://schemas.microsoft.com/office/drawing/2014/main" xmlns="" id="{BCE1A988-709C-4763-9B6A-202BC60099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61387" y="1712913"/>
                  <a:ext cx="20637" cy="61913"/>
                </a:xfrm>
                <a:custGeom>
                  <a:avLst/>
                  <a:gdLst>
                    <a:gd name="T0" fmla="*/ 7 w 7"/>
                    <a:gd name="T1" fmla="*/ 3 h 22"/>
                    <a:gd name="T2" fmla="*/ 7 w 7"/>
                    <a:gd name="T3" fmla="*/ 18 h 22"/>
                    <a:gd name="T4" fmla="*/ 4 w 7"/>
                    <a:gd name="T5" fmla="*/ 22 h 22"/>
                    <a:gd name="T6" fmla="*/ 3 w 7"/>
                    <a:gd name="T7" fmla="*/ 22 h 22"/>
                    <a:gd name="T8" fmla="*/ 0 w 7"/>
                    <a:gd name="T9" fmla="*/ 18 h 22"/>
                    <a:gd name="T10" fmla="*/ 0 w 7"/>
                    <a:gd name="T11" fmla="*/ 3 h 22"/>
                    <a:gd name="T12" fmla="*/ 3 w 7"/>
                    <a:gd name="T13" fmla="*/ 0 h 22"/>
                    <a:gd name="T14" fmla="*/ 4 w 7"/>
                    <a:gd name="T15" fmla="*/ 0 h 22"/>
                    <a:gd name="T16" fmla="*/ 7 w 7"/>
                    <a:gd name="T17" fmla="*/ 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22">
                      <a:moveTo>
                        <a:pt x="7" y="3"/>
                      </a:move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7" y="20"/>
                        <a:pt x="6" y="22"/>
                        <a:pt x="4" y="22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1" y="22"/>
                        <a:pt x="0" y="20"/>
                        <a:pt x="0" y="18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0"/>
                        <a:pt x="7" y="1"/>
                        <a:pt x="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47">
                  <a:extLst>
                    <a:ext uri="{FF2B5EF4-FFF2-40B4-BE49-F238E27FC236}">
                      <a16:creationId xmlns:a16="http://schemas.microsoft.com/office/drawing/2014/main" xmlns="" id="{7F168C26-E85F-4B31-8B64-B9442B4143D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502650" y="1635125"/>
                  <a:ext cx="42862" cy="63500"/>
                </a:xfrm>
                <a:custGeom>
                  <a:avLst/>
                  <a:gdLst>
                    <a:gd name="T0" fmla="*/ 15 w 15"/>
                    <a:gd name="T1" fmla="*/ 7 h 23"/>
                    <a:gd name="T2" fmla="*/ 15 w 15"/>
                    <a:gd name="T3" fmla="*/ 16 h 23"/>
                    <a:gd name="T4" fmla="*/ 8 w 15"/>
                    <a:gd name="T5" fmla="*/ 23 h 23"/>
                    <a:gd name="T6" fmla="*/ 7 w 15"/>
                    <a:gd name="T7" fmla="*/ 23 h 23"/>
                    <a:gd name="T8" fmla="*/ 0 w 15"/>
                    <a:gd name="T9" fmla="*/ 16 h 23"/>
                    <a:gd name="T10" fmla="*/ 0 w 15"/>
                    <a:gd name="T11" fmla="*/ 7 h 23"/>
                    <a:gd name="T12" fmla="*/ 7 w 15"/>
                    <a:gd name="T13" fmla="*/ 0 h 23"/>
                    <a:gd name="T14" fmla="*/ 8 w 15"/>
                    <a:gd name="T15" fmla="*/ 0 h 23"/>
                    <a:gd name="T16" fmla="*/ 15 w 15"/>
                    <a:gd name="T17" fmla="*/ 7 h 23"/>
                    <a:gd name="T18" fmla="*/ 11 w 15"/>
                    <a:gd name="T19" fmla="*/ 14 h 23"/>
                    <a:gd name="T20" fmla="*/ 11 w 15"/>
                    <a:gd name="T21" fmla="*/ 9 h 23"/>
                    <a:gd name="T22" fmla="*/ 8 w 15"/>
                    <a:gd name="T23" fmla="*/ 5 h 23"/>
                    <a:gd name="T24" fmla="*/ 7 w 15"/>
                    <a:gd name="T25" fmla="*/ 5 h 23"/>
                    <a:gd name="T26" fmla="*/ 4 w 15"/>
                    <a:gd name="T27" fmla="*/ 9 h 23"/>
                    <a:gd name="T28" fmla="*/ 4 w 15"/>
                    <a:gd name="T29" fmla="*/ 14 h 23"/>
                    <a:gd name="T30" fmla="*/ 7 w 15"/>
                    <a:gd name="T31" fmla="*/ 18 h 23"/>
                    <a:gd name="T32" fmla="*/ 8 w 15"/>
                    <a:gd name="T33" fmla="*/ 18 h 23"/>
                    <a:gd name="T34" fmla="*/ 11 w 15"/>
                    <a:gd name="T35" fmla="*/ 14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3">
                      <a:moveTo>
                        <a:pt x="15" y="7"/>
                      </a:move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15" y="20"/>
                        <a:pt x="12" y="23"/>
                        <a:pt x="8" y="2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3" y="23"/>
                        <a:pt x="0" y="20"/>
                        <a:pt x="0" y="1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2" y="0"/>
                        <a:pt x="15" y="3"/>
                        <a:pt x="15" y="7"/>
                      </a:cubicBezTo>
                      <a:close/>
                      <a:moveTo>
                        <a:pt x="11" y="14"/>
                      </a:moveTo>
                      <a:cubicBezTo>
                        <a:pt x="11" y="9"/>
                        <a:pt x="11" y="9"/>
                        <a:pt x="11" y="9"/>
                      </a:cubicBezTo>
                      <a:cubicBezTo>
                        <a:pt x="11" y="7"/>
                        <a:pt x="9" y="5"/>
                        <a:pt x="8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5"/>
                        <a:pt x="4" y="7"/>
                        <a:pt x="4" y="9"/>
                      </a:cubicBezTo>
                      <a:cubicBezTo>
                        <a:pt x="4" y="14"/>
                        <a:pt x="4" y="14"/>
                        <a:pt x="4" y="14"/>
                      </a:cubicBezTo>
                      <a:cubicBezTo>
                        <a:pt x="4" y="16"/>
                        <a:pt x="6" y="18"/>
                        <a:pt x="7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9" y="18"/>
                        <a:pt x="11" y="16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48">
                  <a:extLst>
                    <a:ext uri="{FF2B5EF4-FFF2-40B4-BE49-F238E27FC236}">
                      <a16:creationId xmlns:a16="http://schemas.microsoft.com/office/drawing/2014/main" xmlns="" id="{9935F404-8A00-4DCC-9446-012EDDF291C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502650" y="1709738"/>
                  <a:ext cx="42862" cy="68263"/>
                </a:xfrm>
                <a:custGeom>
                  <a:avLst/>
                  <a:gdLst>
                    <a:gd name="T0" fmla="*/ 15 w 15"/>
                    <a:gd name="T1" fmla="*/ 7 h 24"/>
                    <a:gd name="T2" fmla="*/ 15 w 15"/>
                    <a:gd name="T3" fmla="*/ 17 h 24"/>
                    <a:gd name="T4" fmla="*/ 8 w 15"/>
                    <a:gd name="T5" fmla="*/ 24 h 24"/>
                    <a:gd name="T6" fmla="*/ 7 w 15"/>
                    <a:gd name="T7" fmla="*/ 24 h 24"/>
                    <a:gd name="T8" fmla="*/ 0 w 15"/>
                    <a:gd name="T9" fmla="*/ 17 h 24"/>
                    <a:gd name="T10" fmla="*/ 0 w 15"/>
                    <a:gd name="T11" fmla="*/ 7 h 24"/>
                    <a:gd name="T12" fmla="*/ 7 w 15"/>
                    <a:gd name="T13" fmla="*/ 0 h 24"/>
                    <a:gd name="T14" fmla="*/ 8 w 15"/>
                    <a:gd name="T15" fmla="*/ 0 h 24"/>
                    <a:gd name="T16" fmla="*/ 15 w 15"/>
                    <a:gd name="T17" fmla="*/ 7 h 24"/>
                    <a:gd name="T18" fmla="*/ 11 w 15"/>
                    <a:gd name="T19" fmla="*/ 15 h 24"/>
                    <a:gd name="T20" fmla="*/ 11 w 15"/>
                    <a:gd name="T21" fmla="*/ 9 h 24"/>
                    <a:gd name="T22" fmla="*/ 8 w 15"/>
                    <a:gd name="T23" fmla="*/ 5 h 24"/>
                    <a:gd name="T24" fmla="*/ 7 w 15"/>
                    <a:gd name="T25" fmla="*/ 5 h 24"/>
                    <a:gd name="T26" fmla="*/ 4 w 15"/>
                    <a:gd name="T27" fmla="*/ 9 h 24"/>
                    <a:gd name="T28" fmla="*/ 4 w 15"/>
                    <a:gd name="T29" fmla="*/ 15 h 24"/>
                    <a:gd name="T30" fmla="*/ 7 w 15"/>
                    <a:gd name="T31" fmla="*/ 19 h 24"/>
                    <a:gd name="T32" fmla="*/ 8 w 15"/>
                    <a:gd name="T33" fmla="*/ 19 h 24"/>
                    <a:gd name="T34" fmla="*/ 11 w 15"/>
                    <a:gd name="T35" fmla="*/ 15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4">
                      <a:moveTo>
                        <a:pt x="15" y="7"/>
                      </a:moveTo>
                      <a:cubicBezTo>
                        <a:pt x="15" y="17"/>
                        <a:pt x="15" y="17"/>
                        <a:pt x="15" y="17"/>
                      </a:cubicBezTo>
                      <a:cubicBezTo>
                        <a:pt x="15" y="21"/>
                        <a:pt x="12" y="24"/>
                        <a:pt x="8" y="24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3" y="24"/>
                        <a:pt x="0" y="21"/>
                        <a:pt x="0" y="1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2" y="0"/>
                        <a:pt x="15" y="3"/>
                        <a:pt x="15" y="7"/>
                      </a:cubicBezTo>
                      <a:close/>
                      <a:moveTo>
                        <a:pt x="11" y="15"/>
                      </a:moveTo>
                      <a:cubicBezTo>
                        <a:pt x="11" y="9"/>
                        <a:pt x="11" y="9"/>
                        <a:pt x="11" y="9"/>
                      </a:cubicBezTo>
                      <a:cubicBezTo>
                        <a:pt x="11" y="7"/>
                        <a:pt x="9" y="5"/>
                        <a:pt x="8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5"/>
                        <a:pt x="4" y="7"/>
                        <a:pt x="4" y="9"/>
                      </a:cubicBezTo>
                      <a:cubicBezTo>
                        <a:pt x="4" y="15"/>
                        <a:pt x="4" y="15"/>
                        <a:pt x="4" y="15"/>
                      </a:cubicBezTo>
                      <a:cubicBezTo>
                        <a:pt x="4" y="17"/>
                        <a:pt x="6" y="19"/>
                        <a:pt x="7" y="19"/>
                      </a:cubicBezTo>
                      <a:cubicBezTo>
                        <a:pt x="8" y="19"/>
                        <a:pt x="8" y="19"/>
                        <a:pt x="8" y="19"/>
                      </a:cubicBezTo>
                      <a:cubicBezTo>
                        <a:pt x="9" y="19"/>
                        <a:pt x="11" y="17"/>
                        <a:pt x="11" y="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49">
                  <a:extLst>
                    <a:ext uri="{FF2B5EF4-FFF2-40B4-BE49-F238E27FC236}">
                      <a16:creationId xmlns:a16="http://schemas.microsoft.com/office/drawing/2014/main" xmlns="" id="{168043A1-E591-4DA3-AE2E-A98828F439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16937" y="1793875"/>
                  <a:ext cx="20637" cy="61913"/>
                </a:xfrm>
                <a:custGeom>
                  <a:avLst/>
                  <a:gdLst>
                    <a:gd name="T0" fmla="*/ 7 w 7"/>
                    <a:gd name="T1" fmla="*/ 3 h 22"/>
                    <a:gd name="T2" fmla="*/ 7 w 7"/>
                    <a:gd name="T3" fmla="*/ 19 h 22"/>
                    <a:gd name="T4" fmla="*/ 5 w 7"/>
                    <a:gd name="T5" fmla="*/ 22 h 22"/>
                    <a:gd name="T6" fmla="*/ 3 w 7"/>
                    <a:gd name="T7" fmla="*/ 22 h 22"/>
                    <a:gd name="T8" fmla="*/ 0 w 7"/>
                    <a:gd name="T9" fmla="*/ 19 h 22"/>
                    <a:gd name="T10" fmla="*/ 0 w 7"/>
                    <a:gd name="T11" fmla="*/ 3 h 22"/>
                    <a:gd name="T12" fmla="*/ 3 w 7"/>
                    <a:gd name="T13" fmla="*/ 0 h 22"/>
                    <a:gd name="T14" fmla="*/ 5 w 7"/>
                    <a:gd name="T15" fmla="*/ 0 h 22"/>
                    <a:gd name="T16" fmla="*/ 7 w 7"/>
                    <a:gd name="T17" fmla="*/ 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22">
                      <a:moveTo>
                        <a:pt x="7" y="3"/>
                      </a:move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0"/>
                        <a:pt x="6" y="22"/>
                        <a:pt x="5" y="22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2" y="22"/>
                        <a:pt x="0" y="20"/>
                        <a:pt x="0" y="19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2" y="0"/>
                        <a:pt x="3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0"/>
                        <a:pt x="7" y="1"/>
                        <a:pt x="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50">
                  <a:extLst>
                    <a:ext uri="{FF2B5EF4-FFF2-40B4-BE49-F238E27FC236}">
                      <a16:creationId xmlns:a16="http://schemas.microsoft.com/office/drawing/2014/main" xmlns="" id="{CD02E4E6-B2DD-484C-AAF8-0F56D9B656A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58200" y="1790700"/>
                  <a:ext cx="42862" cy="65088"/>
                </a:xfrm>
                <a:custGeom>
                  <a:avLst/>
                  <a:gdLst>
                    <a:gd name="T0" fmla="*/ 15 w 15"/>
                    <a:gd name="T1" fmla="*/ 7 h 23"/>
                    <a:gd name="T2" fmla="*/ 15 w 15"/>
                    <a:gd name="T3" fmla="*/ 16 h 23"/>
                    <a:gd name="T4" fmla="*/ 8 w 15"/>
                    <a:gd name="T5" fmla="*/ 23 h 23"/>
                    <a:gd name="T6" fmla="*/ 7 w 15"/>
                    <a:gd name="T7" fmla="*/ 23 h 23"/>
                    <a:gd name="T8" fmla="*/ 0 w 15"/>
                    <a:gd name="T9" fmla="*/ 16 h 23"/>
                    <a:gd name="T10" fmla="*/ 0 w 15"/>
                    <a:gd name="T11" fmla="*/ 7 h 23"/>
                    <a:gd name="T12" fmla="*/ 7 w 15"/>
                    <a:gd name="T13" fmla="*/ 0 h 23"/>
                    <a:gd name="T14" fmla="*/ 8 w 15"/>
                    <a:gd name="T15" fmla="*/ 0 h 23"/>
                    <a:gd name="T16" fmla="*/ 15 w 15"/>
                    <a:gd name="T17" fmla="*/ 7 h 23"/>
                    <a:gd name="T18" fmla="*/ 11 w 15"/>
                    <a:gd name="T19" fmla="*/ 14 h 23"/>
                    <a:gd name="T20" fmla="*/ 11 w 15"/>
                    <a:gd name="T21" fmla="*/ 9 h 23"/>
                    <a:gd name="T22" fmla="*/ 8 w 15"/>
                    <a:gd name="T23" fmla="*/ 5 h 23"/>
                    <a:gd name="T24" fmla="*/ 7 w 15"/>
                    <a:gd name="T25" fmla="*/ 5 h 23"/>
                    <a:gd name="T26" fmla="*/ 4 w 15"/>
                    <a:gd name="T27" fmla="*/ 9 h 23"/>
                    <a:gd name="T28" fmla="*/ 4 w 15"/>
                    <a:gd name="T29" fmla="*/ 14 h 23"/>
                    <a:gd name="T30" fmla="*/ 7 w 15"/>
                    <a:gd name="T31" fmla="*/ 18 h 23"/>
                    <a:gd name="T32" fmla="*/ 8 w 15"/>
                    <a:gd name="T33" fmla="*/ 18 h 23"/>
                    <a:gd name="T34" fmla="*/ 11 w 15"/>
                    <a:gd name="T35" fmla="*/ 14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3">
                      <a:moveTo>
                        <a:pt x="15" y="7"/>
                      </a:move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15" y="20"/>
                        <a:pt x="12" y="23"/>
                        <a:pt x="8" y="2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3" y="23"/>
                        <a:pt x="0" y="20"/>
                        <a:pt x="0" y="1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2" y="0"/>
                        <a:pt x="15" y="3"/>
                        <a:pt x="15" y="7"/>
                      </a:cubicBezTo>
                      <a:close/>
                      <a:moveTo>
                        <a:pt x="11" y="14"/>
                      </a:moveTo>
                      <a:cubicBezTo>
                        <a:pt x="11" y="9"/>
                        <a:pt x="11" y="9"/>
                        <a:pt x="11" y="9"/>
                      </a:cubicBezTo>
                      <a:cubicBezTo>
                        <a:pt x="11" y="7"/>
                        <a:pt x="10" y="5"/>
                        <a:pt x="8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5"/>
                        <a:pt x="4" y="7"/>
                        <a:pt x="4" y="9"/>
                      </a:cubicBezTo>
                      <a:cubicBezTo>
                        <a:pt x="4" y="14"/>
                        <a:pt x="4" y="14"/>
                        <a:pt x="4" y="14"/>
                      </a:cubicBezTo>
                      <a:cubicBezTo>
                        <a:pt x="4" y="16"/>
                        <a:pt x="6" y="18"/>
                        <a:pt x="7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10" y="18"/>
                        <a:pt x="11" y="16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51">
                  <a:extLst>
                    <a:ext uri="{FF2B5EF4-FFF2-40B4-BE49-F238E27FC236}">
                      <a16:creationId xmlns:a16="http://schemas.microsoft.com/office/drawing/2014/main" xmlns="" id="{3CAC32B7-83A4-4841-B8A8-5AE9E78930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6137" y="1635125"/>
                  <a:ext cx="20637" cy="60325"/>
                </a:xfrm>
                <a:custGeom>
                  <a:avLst/>
                  <a:gdLst>
                    <a:gd name="T0" fmla="*/ 7 w 7"/>
                    <a:gd name="T1" fmla="*/ 4 h 22"/>
                    <a:gd name="T2" fmla="*/ 7 w 7"/>
                    <a:gd name="T3" fmla="*/ 19 h 22"/>
                    <a:gd name="T4" fmla="*/ 4 w 7"/>
                    <a:gd name="T5" fmla="*/ 22 h 22"/>
                    <a:gd name="T6" fmla="*/ 3 w 7"/>
                    <a:gd name="T7" fmla="*/ 22 h 22"/>
                    <a:gd name="T8" fmla="*/ 0 w 7"/>
                    <a:gd name="T9" fmla="*/ 19 h 22"/>
                    <a:gd name="T10" fmla="*/ 0 w 7"/>
                    <a:gd name="T11" fmla="*/ 4 h 22"/>
                    <a:gd name="T12" fmla="*/ 3 w 7"/>
                    <a:gd name="T13" fmla="*/ 0 h 22"/>
                    <a:gd name="T14" fmla="*/ 4 w 7"/>
                    <a:gd name="T15" fmla="*/ 0 h 22"/>
                    <a:gd name="T16" fmla="*/ 7 w 7"/>
                    <a:gd name="T17" fmla="*/ 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22">
                      <a:moveTo>
                        <a:pt x="7" y="4"/>
                      </a:move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1"/>
                        <a:pt x="6" y="22"/>
                        <a:pt x="4" y="22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1" y="22"/>
                        <a:pt x="0" y="21"/>
                        <a:pt x="0" y="19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0"/>
                        <a:pt x="7" y="2"/>
                        <a:pt x="7" y="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52">
                  <a:extLst>
                    <a:ext uri="{FF2B5EF4-FFF2-40B4-BE49-F238E27FC236}">
                      <a16:creationId xmlns:a16="http://schemas.microsoft.com/office/drawing/2014/main" xmlns="" id="{A2075222-7600-4F31-9FA6-70A630F2F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6137" y="1712913"/>
                  <a:ext cx="20637" cy="61913"/>
                </a:xfrm>
                <a:custGeom>
                  <a:avLst/>
                  <a:gdLst>
                    <a:gd name="T0" fmla="*/ 7 w 7"/>
                    <a:gd name="T1" fmla="*/ 3 h 22"/>
                    <a:gd name="T2" fmla="*/ 7 w 7"/>
                    <a:gd name="T3" fmla="*/ 19 h 22"/>
                    <a:gd name="T4" fmla="*/ 4 w 7"/>
                    <a:gd name="T5" fmla="*/ 22 h 22"/>
                    <a:gd name="T6" fmla="*/ 3 w 7"/>
                    <a:gd name="T7" fmla="*/ 22 h 22"/>
                    <a:gd name="T8" fmla="*/ 0 w 7"/>
                    <a:gd name="T9" fmla="*/ 19 h 22"/>
                    <a:gd name="T10" fmla="*/ 0 w 7"/>
                    <a:gd name="T11" fmla="*/ 3 h 22"/>
                    <a:gd name="T12" fmla="*/ 3 w 7"/>
                    <a:gd name="T13" fmla="*/ 0 h 22"/>
                    <a:gd name="T14" fmla="*/ 4 w 7"/>
                    <a:gd name="T15" fmla="*/ 0 h 22"/>
                    <a:gd name="T16" fmla="*/ 7 w 7"/>
                    <a:gd name="T17" fmla="*/ 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22">
                      <a:moveTo>
                        <a:pt x="7" y="3"/>
                      </a:move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1"/>
                        <a:pt x="6" y="22"/>
                        <a:pt x="4" y="22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1" y="22"/>
                        <a:pt x="0" y="21"/>
                        <a:pt x="0" y="19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0"/>
                        <a:pt x="7" y="1"/>
                        <a:pt x="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050B8826-DEAD-4523-862B-4384C823E936}"/>
              </a:ext>
            </a:extLst>
          </p:cNvPr>
          <p:cNvSpPr/>
          <p:nvPr/>
        </p:nvSpPr>
        <p:spPr>
          <a:xfrm>
            <a:off x="2362200" y="1929565"/>
            <a:ext cx="2835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GI Council Principle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9CD828A8-4D0A-4377-9540-EBBD135AD990}"/>
              </a:ext>
            </a:extLst>
          </p:cNvPr>
          <p:cNvSpPr/>
          <p:nvPr/>
        </p:nvSpPr>
        <p:spPr>
          <a:xfrm>
            <a:off x="1859654" y="2411656"/>
            <a:ext cx="4195283" cy="1113371"/>
          </a:xfrm>
          <a:prstGeom prst="rect">
            <a:avLst/>
          </a:prstGeom>
          <a:noFill/>
          <a:ln w="28575">
            <a:solidFill>
              <a:srgbClr val="00A3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54610" rIns="365760" bIns="5461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Each member company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will send data through the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designated integration protocols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in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pre-specified format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9003C428-B7E1-4266-8EA9-A96FDA0A713B}"/>
              </a:ext>
            </a:extLst>
          </p:cNvPr>
          <p:cNvSpPr/>
          <p:nvPr/>
        </p:nvSpPr>
        <p:spPr>
          <a:xfrm>
            <a:off x="1859654" y="3750546"/>
            <a:ext cx="4195283" cy="1113371"/>
          </a:xfrm>
          <a:prstGeom prst="rect">
            <a:avLst/>
          </a:prstGeom>
          <a:noFill/>
          <a:ln w="28575">
            <a:solidFill>
              <a:srgbClr val="6D20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4D6A7341-BE81-4AD8-8B0B-37650017E7F1}"/>
              </a:ext>
            </a:extLst>
          </p:cNvPr>
          <p:cNvSpPr/>
          <p:nvPr/>
        </p:nvSpPr>
        <p:spPr>
          <a:xfrm>
            <a:off x="1863313" y="5084366"/>
            <a:ext cx="4215344" cy="1367530"/>
          </a:xfrm>
          <a:prstGeom prst="rect">
            <a:avLst/>
          </a:prstGeom>
          <a:noFill/>
          <a:ln w="28575">
            <a:solidFill>
              <a:srgbClr val="005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54610" rIns="365760" bIns="5461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Users of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each member company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will have the provision to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update their own data in the repository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and will be able to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view respective Data, relevant Reports and Dashboards</a:t>
            </a:r>
          </a:p>
        </p:txBody>
      </p:sp>
      <p:sp>
        <p:nvSpPr>
          <p:cNvPr id="68" name="Rounded Rectangle 95">
            <a:extLst>
              <a:ext uri="{FF2B5EF4-FFF2-40B4-BE49-F238E27FC236}">
                <a16:creationId xmlns:a16="http://schemas.microsoft.com/office/drawing/2014/main" xmlns="" id="{1DAD9D00-2285-447A-91AC-BD911236B1F2}"/>
              </a:ext>
            </a:extLst>
          </p:cNvPr>
          <p:cNvSpPr/>
          <p:nvPr/>
        </p:nvSpPr>
        <p:spPr>
          <a:xfrm>
            <a:off x="5908728" y="2442708"/>
            <a:ext cx="6250613" cy="1053276"/>
          </a:xfrm>
          <a:prstGeom prst="roundRect">
            <a:avLst/>
          </a:prstGeom>
          <a:solidFill>
            <a:srgbClr val="00A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54610" rIns="274320" bIns="54610" rtlCol="0" anchor="ctr"/>
          <a:lstStyle/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 suitable and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uniform Data format, Integration Protocols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Loading Frequency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will be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finalized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in consultation with GI Council  for the Member Companies and TPAs to push data. </a:t>
            </a:r>
          </a:p>
        </p:txBody>
      </p:sp>
      <p:sp>
        <p:nvSpPr>
          <p:cNvPr id="69" name="Rounded Rectangle 96">
            <a:extLst>
              <a:ext uri="{FF2B5EF4-FFF2-40B4-BE49-F238E27FC236}">
                <a16:creationId xmlns:a16="http://schemas.microsoft.com/office/drawing/2014/main" xmlns="" id="{05F373FA-66FC-4A8D-BBB2-D1E6075BD11F}"/>
              </a:ext>
            </a:extLst>
          </p:cNvPr>
          <p:cNvSpPr/>
          <p:nvPr/>
        </p:nvSpPr>
        <p:spPr>
          <a:xfrm>
            <a:off x="5908729" y="3780593"/>
            <a:ext cx="6250614" cy="10532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54610" rIns="274320" bIns="54610" rtlCol="0" anchor="ctr"/>
          <a:lstStyle/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The Data Warehouse will be situated at GI Council’s network.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GI Council members will be given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technical knowledge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to manage and monitor the EDW.</a:t>
            </a:r>
          </a:p>
        </p:txBody>
      </p:sp>
      <p:sp>
        <p:nvSpPr>
          <p:cNvPr id="70" name="Rounded Rectangle 97">
            <a:extLst>
              <a:ext uri="{FF2B5EF4-FFF2-40B4-BE49-F238E27FC236}">
                <a16:creationId xmlns:a16="http://schemas.microsoft.com/office/drawing/2014/main" xmlns="" id="{EAB28D3E-37F4-4DAC-9E91-150FEA61A86C}"/>
              </a:ext>
            </a:extLst>
          </p:cNvPr>
          <p:cNvSpPr/>
          <p:nvPr/>
        </p:nvSpPr>
        <p:spPr>
          <a:xfrm>
            <a:off x="5908728" y="5108620"/>
            <a:ext cx="6250615" cy="1345990"/>
          </a:xfrm>
          <a:prstGeom prst="round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54610" rIns="274320" bIns="54610" rtlCol="0" anchor="ctr"/>
          <a:lstStyle/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The Data Warehouse will have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restricted access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. 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Member Companies / TPAs will be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notified for errors / anomalies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to which they can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respond and send the correct data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.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They will be able to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view respective Data and errors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upload corrected files through UI.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909BA3F0-F251-479B-8B0D-931574397FFF}"/>
              </a:ext>
            </a:extLst>
          </p:cNvPr>
          <p:cNvSpPr/>
          <p:nvPr/>
        </p:nvSpPr>
        <p:spPr>
          <a:xfrm>
            <a:off x="1924824" y="3993855"/>
            <a:ext cx="39642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The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ownership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of the proposed Centralized Data Repository will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reside with GI Council</a:t>
            </a:r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xmlns="" id="{65B8D9F0-E163-4AF2-A633-C8DE56014D51}"/>
              </a:ext>
            </a:extLst>
          </p:cNvPr>
          <p:cNvSpPr txBox="1">
            <a:spLocks noChangeArrowheads="1"/>
          </p:cNvSpPr>
          <p:nvPr/>
        </p:nvSpPr>
        <p:spPr>
          <a:xfrm>
            <a:off x="1761873" y="178676"/>
            <a:ext cx="9601200" cy="67575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kern="0" dirty="0">
                <a:solidFill>
                  <a:schemeClr val="tx1"/>
                </a:solidFill>
              </a:rPr>
              <a:t>Leveraging Analytics and Developing a Repository</a:t>
            </a:r>
          </a:p>
        </p:txBody>
      </p:sp>
    </p:spTree>
    <p:extLst>
      <p:ext uri="{BB962C8B-B14F-4D97-AF65-F5344CB8AC3E}">
        <p14:creationId xmlns:p14="http://schemas.microsoft.com/office/powerpoint/2010/main" val="2998135544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333</Words>
  <Application>Microsoft Office PowerPoint</Application>
  <PresentationFormat>Widescreen</PresentationFormat>
  <Paragraphs>34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Bahamas</vt:lpstr>
      <vt:lpstr>Calibri</vt:lpstr>
      <vt:lpstr>Garamond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Swetha Jain</cp:lastModifiedBy>
  <cp:revision>127</cp:revision>
  <dcterms:created xsi:type="dcterms:W3CDTF">2011-07-20T12:11:57Z</dcterms:created>
  <dcterms:modified xsi:type="dcterms:W3CDTF">2021-06-18T05:58:24Z</dcterms:modified>
</cp:coreProperties>
</file>