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9332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520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1BDC9D8-5F6A-4317-912F-0AABEF9AA67C}" type="datetimeFigureOut">
              <a:rPr lang="en-US"/>
              <a:pPr>
                <a:defRPr/>
              </a:pPr>
              <a:t>12/11/2012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F2482F3-3D39-4CC9-9FB4-FCD94474D0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9BEA405-D1C2-42A2-8BD8-E0B395B514FD}" type="datetimeFigureOut">
              <a:rPr lang="en-US"/>
              <a:pPr>
                <a:defRPr/>
              </a:pPr>
              <a:t>12/11/2012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6AA4D06-A077-4AF5-A412-37725086058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13407CF-78B4-492C-8E0B-FF00ECBD3D7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11CE8A-AE85-4E18-B74A-69E697AB075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2EDBF62-4C32-4FF8-95E7-4B069D3D179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B8BB99F-4983-4D98-A662-08C985AFE08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348C85-2BCA-47BA-8BB3-230CA027268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C5E3CCD-C16B-4422-B0B5-44FED68D456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EB9CCD2-E04A-4AA2-A47C-1DC720590DD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5F86514-5C45-47EB-9D28-ED9C069BDD5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CBE23FB-4338-42E0-B1F0-EC1509E4C78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EEE7AE4-4FF5-4AB9-9B7A-6E86FBFAA4E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609A4F-7756-4E08-B517-228B01FA52E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3E74B87-4C31-4ACD-AE95-68BD8826324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0423AF-D85D-47C0-99EB-B54FBC323E2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4058BEA-BA33-4CA6-B222-4FC8D82C115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F857152-0C8B-4ECA-A49B-C20E1D5545D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CEDD30-2DEC-402B-BBC3-576D5FB799F1}" type="datetime1">
              <a:rPr lang="en-US"/>
              <a:pPr>
                <a:defRPr/>
              </a:pPr>
              <a:t>12/11/2012</a:t>
            </a:fld>
            <a:endParaRPr lang="en-US" dirty="0"/>
          </a:p>
        </p:txBody>
      </p:sp>
      <p:sp>
        <p:nvSpPr>
          <p:cNvPr id="5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54D83-36C7-4D29-8AFE-34252EC67D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0E619-EA75-4152-A69C-D8B10877F986}" type="datetime1">
              <a:rPr lang="en-US"/>
              <a:pPr>
                <a:defRPr/>
              </a:pPr>
              <a:t>12/11/2012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EB6FC6-3675-4B0F-9495-BEB99A7D1C6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AFC9F-311D-40B2-8FA1-604A90A5E65B}" type="datetime1">
              <a:rPr lang="en-US"/>
              <a:pPr>
                <a:defRPr/>
              </a:pPr>
              <a:t>12/11/2012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390F51-1753-41DE-8471-7CBCCE6D4B0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F5F40-FE2D-4C01-BF15-5836EB7498A3}" type="datetime1">
              <a:rPr lang="en-US"/>
              <a:pPr>
                <a:defRPr/>
              </a:pPr>
              <a:t>12/11/2012</a:t>
            </a:fld>
            <a:endParaRPr lang="en-US" dirty="0"/>
          </a:p>
        </p:txBody>
      </p:sp>
      <p:sp>
        <p:nvSpPr>
          <p:cNvPr id="5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CA565-F4AD-4262-8AA6-75F0EDC9F8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4B0B5F-B50E-41A4-A1A1-B730E9262C38}" type="datetime1">
              <a:rPr lang="en-US"/>
              <a:pPr>
                <a:defRPr/>
              </a:pPr>
              <a:t>12/11/2012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3774D-2135-436F-B111-01954807B0D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15E07-64D2-4379-8E24-200B78A1DD22}" type="datetime1">
              <a:rPr lang="en-US"/>
              <a:pPr>
                <a:defRPr/>
              </a:pPr>
              <a:t>12/11/2012</a:t>
            </a:fld>
            <a:endParaRPr lang="en-US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E0DE7-D43B-498F-AAD0-3CA0C89B563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12529-8077-4C40-823F-65BB05CA5A3E}" type="datetime1">
              <a:rPr lang="en-US"/>
              <a:pPr>
                <a:defRPr/>
              </a:pPr>
              <a:t>12/11/2012</a:t>
            </a:fld>
            <a:endParaRPr lang="en-US" dirty="0"/>
          </a:p>
        </p:txBody>
      </p:sp>
      <p:sp>
        <p:nvSpPr>
          <p:cNvPr id="8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C4AE1E-8600-42BD-BAB5-FC91573ABE6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FF04EC-D23C-42EF-AFC8-938DEB6061E8}" type="datetime1">
              <a:rPr lang="en-US"/>
              <a:pPr>
                <a:defRPr/>
              </a:pPr>
              <a:t>12/11/2012</a:t>
            </a:fld>
            <a:endParaRPr lang="en-US" dirty="0"/>
          </a:p>
        </p:txBody>
      </p:sp>
      <p:sp>
        <p:nvSpPr>
          <p:cNvPr id="4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7F642-5A35-4AFC-A5F8-ABF3A182FA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E77A0-02B8-4DE7-8CF7-B8F588FA86D7}" type="datetime1">
              <a:rPr lang="en-US"/>
              <a:pPr>
                <a:defRPr/>
              </a:pPr>
              <a:t>12/11/2012</a:t>
            </a:fld>
            <a:endParaRPr lang="en-US" dirty="0"/>
          </a:p>
        </p:txBody>
      </p:sp>
      <p:sp>
        <p:nvSpPr>
          <p:cNvPr id="3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FB0490-BF22-40BD-84D2-35B0D29A2CC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897FF-DA78-48D3-913C-57D9543153B4}" type="datetime1">
              <a:rPr lang="en-US"/>
              <a:pPr>
                <a:defRPr/>
              </a:pPr>
              <a:t>12/11/2012</a:t>
            </a:fld>
            <a:endParaRPr lang="en-US" dirty="0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D82CA-641C-4A6F-8B92-66F126C8327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nip and Round Single Corner Rectangle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ight Triangle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9A4DE-FCB9-455F-BDFE-2587AAF2434B}" type="datetime1">
              <a:rPr lang="en-US"/>
              <a:pPr>
                <a:defRPr/>
              </a:pPr>
              <a:t>12/11/2012</a:t>
            </a:fld>
            <a:endParaRPr lang="en-US" dirty="0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C5BFC3-0E25-4598-A7A4-2124B9D60E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28" name="Title Placeholder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E275CB3-8356-4B65-9318-D0316C950660}" type="datetime1">
              <a:rPr lang="en-US"/>
              <a:pPr>
                <a:defRPr/>
              </a:pPr>
              <a:t>12/11/2012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CBF66C4-AF3E-4E11-853D-5A3648C807F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grpSp>
        <p:nvGrpSpPr>
          <p:cNvPr id="1033" name="Group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dirty="0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5" r:id="rId2"/>
    <p:sldLayoutId id="2147483937" r:id="rId3"/>
    <p:sldLayoutId id="2147483934" r:id="rId4"/>
    <p:sldLayoutId id="2147483933" r:id="rId5"/>
    <p:sldLayoutId id="2147483932" r:id="rId6"/>
    <p:sldLayoutId id="2147483931" r:id="rId7"/>
    <p:sldLayoutId id="2147483930" r:id="rId8"/>
    <p:sldLayoutId id="2147483938" r:id="rId9"/>
    <p:sldLayoutId id="2147483929" r:id="rId10"/>
    <p:sldLayoutId id="2147483928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914400"/>
            <a:ext cx="7851648" cy="1828800"/>
          </a:xfrm>
        </p:spPr>
        <p:txBody>
          <a:bodyPr/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dirty="0" smtClean="0"/>
              <a:t>Pensions Case Study: Effects of poor investment</a:t>
            </a:r>
            <a:endParaRPr lang="en-US" dirty="0"/>
          </a:p>
        </p:txBody>
      </p:sp>
      <p:sp>
        <p:nvSpPr>
          <p:cNvPr id="15362" name="Subtitle 2"/>
          <p:cNvSpPr>
            <a:spLocks noGrp="1"/>
          </p:cNvSpPr>
          <p:nvPr>
            <p:ph type="subTitle" idx="1"/>
          </p:nvPr>
        </p:nvSpPr>
        <p:spPr>
          <a:xfrm>
            <a:off x="533400" y="3048000"/>
            <a:ext cx="7924800" cy="3352800"/>
          </a:xfrm>
        </p:spPr>
        <p:txBody>
          <a:bodyPr/>
          <a:lstStyle/>
          <a:p>
            <a:pPr marR="0" algn="l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en-US" sz="2400" baseline="3000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 IFS - December 2012</a:t>
            </a:r>
          </a:p>
          <a:p>
            <a:pPr marR="0" eaLnBrk="1" hangingPunct="1"/>
            <a:endParaRPr lang="en-US" smtClean="0"/>
          </a:p>
          <a:p>
            <a:pPr marR="0" eaLnBrk="1" hangingPunct="1"/>
            <a:r>
              <a:rPr lang="en-US" sz="2000" smtClean="0"/>
              <a:t>Presenters: </a:t>
            </a:r>
          </a:p>
          <a:p>
            <a:pPr marR="0" eaLnBrk="1" hangingPunct="1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Shuchi Jindal (Lead)</a:t>
            </a:r>
          </a:p>
          <a:p>
            <a:pPr marR="0" eaLnBrk="1" hangingPunct="1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Madhura Maheshwari</a:t>
            </a:r>
          </a:p>
          <a:p>
            <a:pPr marR="0" eaLnBrk="1" hangingPunct="1"/>
            <a:endParaRPr lang="en-US" sz="2000" smtClean="0">
              <a:latin typeface="Times New Roman" pitchFamily="18" charset="0"/>
              <a:cs typeface="Times New Roman" pitchFamily="18" charset="0"/>
            </a:endParaRPr>
          </a:p>
          <a:p>
            <a:pPr marR="0" eaLnBrk="1" hangingPunct="1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Guide: </a:t>
            </a:r>
          </a:p>
          <a:p>
            <a:pPr marR="0" eaLnBrk="1" hangingPunct="1"/>
            <a:r>
              <a:rPr lang="en-US" sz="2000" smtClean="0">
                <a:latin typeface="Times New Roman" pitchFamily="18" charset="0"/>
                <a:cs typeface="Times New Roman" pitchFamily="18" charset="0"/>
              </a:rPr>
              <a:t>Richa Gupta </a:t>
            </a:r>
          </a:p>
          <a:p>
            <a:pPr marR="0" eaLnBrk="1" hangingPunct="1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C33F183-04CC-4BDE-856F-17E0AB03E24D}" type="slidenum">
              <a:rPr lang="en-US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430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cs typeface="Times New Roman" pitchFamily="18" charset="0"/>
              </a:rPr>
              <a:t> Issue: </a:t>
            </a:r>
            <a:r>
              <a:rPr lang="en-US" dirty="0" smtClean="0"/>
              <a:t>Conflict of Interest</a:t>
            </a:r>
            <a:endParaRPr lang="en-US" dirty="0"/>
          </a:p>
        </p:txBody>
      </p:sp>
      <p:sp>
        <p:nvSpPr>
          <p:cNvPr id="3277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Interests: actuary’s employer versus actuary’s client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Managing conflicts: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ensure that it is clear who the client is &amp; to whom advice will be directed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do the work necessary to identify whether there are any conflicts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seek to avoid giving advice in a conflict situation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manage conflicts carefully where they are unavoidable (most can be managed)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always disclose the conflict(s)</a:t>
            </a:r>
          </a:p>
          <a:p>
            <a:pPr eaLnBrk="1" hangingPunct="1">
              <a:buFont typeface="Wingdings 2" pitchFamily="18" charset="2"/>
              <a:buNone/>
            </a:pPr>
            <a:endParaRPr lang="en-US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8C4489-9A7A-4DD1-918D-04AB07FBD6B7}" type="slidenum">
              <a:rPr lang="en-US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430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cs typeface="Times New Roman" pitchFamily="18" charset="0"/>
              </a:rPr>
              <a:t> Issue: </a:t>
            </a:r>
            <a:r>
              <a:rPr lang="en-US" dirty="0" smtClean="0"/>
              <a:t>Others </a:t>
            </a:r>
            <a:endParaRPr lang="en-US" dirty="0"/>
          </a:p>
        </p:txBody>
      </p:sp>
      <p:sp>
        <p:nvSpPr>
          <p:cNvPr id="3481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Insider Trading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Dispute with another actuary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Communication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Disclosure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Integrity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A4314DF-3A23-4CC7-935E-BA558301265B}" type="slidenum">
              <a:rPr lang="en-US"/>
              <a:pPr>
                <a:defRPr/>
              </a:pPr>
              <a:t>11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430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Professional Conduct Standards</a:t>
            </a:r>
            <a:endParaRPr lang="en-US" dirty="0"/>
          </a:p>
        </p:txBody>
      </p:sp>
      <p:sp>
        <p:nvSpPr>
          <p:cNvPr id="36866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00600"/>
          </a:xfrm>
        </p:spPr>
        <p:txBody>
          <a:bodyPr/>
          <a:lstStyle/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PCS provide a statement on the principles to which the profession expects all its members to conform.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Section 1 - General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Section 2 – Professional Conduct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Section 3 — Standards for Actuarial Advice 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Section 4 — Breach of Professional Guidance 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Section 5 — Conflict of Interest 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Section 7 — Appointment of New Adviser 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Section 8 — Relations with other Members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Section 9 - Publicity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Other formal guidance: Guidance Notes (GNs), CPD, Disciplinary Scheme, Regulation etc.</a:t>
            </a:r>
          </a:p>
          <a:p>
            <a:pPr eaLnBrk="1" hangingPunct="1">
              <a:buFont typeface="Wingdings 2" pitchFamily="18" charset="2"/>
              <a:buNone/>
            </a:pPr>
            <a:endParaRPr lang="en-US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2C5EFC-7A38-4CB4-A381-79F42DCF6C6F}" type="slidenum">
              <a:rPr lang="en-US"/>
              <a:pPr>
                <a:defRPr/>
              </a:pPr>
              <a:t>12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4305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> </a:t>
            </a:r>
            <a:br>
              <a:rPr lang="en-US" sz="4500" smtClean="0"/>
            </a:br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> Dealing with the situation</a:t>
            </a:r>
          </a:p>
        </p:txBody>
      </p:sp>
      <p:sp>
        <p:nvSpPr>
          <p:cNvPr id="38914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</p:spPr>
        <p:txBody>
          <a:bodyPr/>
          <a:lstStyle/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Get a clear picture of the overall damage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Value of company’s shares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Past versus current funding levels of the scheme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How much is the deficit on various basis e.g. wind up basis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Sponsor Covenant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Seek advice from a senior actuary in company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Seek advice from Profession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Seek legal advice: Professional indemnity cover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…..Avoid such situations in future</a:t>
            </a:r>
          </a:p>
          <a:p>
            <a:pPr eaLnBrk="1" hangingPunct="1">
              <a:buFont typeface="Wingdings 2" pitchFamily="18" charset="2"/>
              <a:buNone/>
            </a:pPr>
            <a:endParaRPr lang="en-US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F7FA77-C744-4B44-9CA2-F6EB1197634D}" type="slidenum">
              <a:rPr lang="en-US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4305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> </a:t>
            </a:r>
            <a:br>
              <a:rPr lang="en-US" sz="4500" smtClean="0"/>
            </a:br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>Avoiding professional issues</a:t>
            </a:r>
          </a:p>
        </p:txBody>
      </p:sp>
      <p:sp>
        <p:nvSpPr>
          <p:cNvPr id="409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Keep yourself updated with professional requirements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Communicate well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Adhere to the PCS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Adhere to Guidance Notes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Continuing Professional Development (CPD)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Keep up-to-date with professional matters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Keep up-to-date with regulation and adhere to it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….Be Careful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5AF235E-E26A-4428-9F17-8A408F5F7E4B}" type="slidenum">
              <a:rPr lang="en-US"/>
              <a:pPr>
                <a:defRPr/>
              </a:pPr>
              <a:t>14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4305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> </a:t>
            </a:r>
            <a:br>
              <a:rPr lang="en-US" sz="4500" smtClean="0"/>
            </a:br>
            <a:r>
              <a:rPr lang="en-US" sz="4500" smtClean="0"/>
              <a:t>Alternate scenarios</a:t>
            </a:r>
          </a:p>
        </p:txBody>
      </p:sp>
      <p:sp>
        <p:nvSpPr>
          <p:cNvPr id="4301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endParaRPr lang="en-US" sz="2400" smtClean="0"/>
          </a:p>
          <a:p>
            <a:pPr algn="just" eaLnBrk="1" hangingPunct="1"/>
            <a:r>
              <a:rPr lang="en-US" sz="2400" smtClean="0"/>
              <a:t>What if Chief Executive was a trustee…</a:t>
            </a:r>
          </a:p>
          <a:p>
            <a:pPr algn="just" eaLnBrk="1" hangingPunct="1"/>
            <a:endParaRPr lang="en-US" sz="2400" smtClean="0"/>
          </a:p>
          <a:p>
            <a:pPr algn="just" eaLnBrk="1" hangingPunct="1"/>
            <a:r>
              <a:rPr lang="en-US" sz="2400" smtClean="0"/>
              <a:t>How would you react to similar situation in future</a:t>
            </a:r>
          </a:p>
          <a:p>
            <a:pPr eaLnBrk="1" hangingPunct="1"/>
            <a:endParaRPr lang="en-US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6B92338-FD38-4033-843C-9DC05A3904B2}" type="slidenum">
              <a:rPr lang="en-US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0"/>
            <a:ext cx="8229600" cy="154305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Questions…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133438-0757-439A-8A2B-531D71CD8F59}" type="slidenum">
              <a:rPr lang="en-US"/>
              <a:pPr>
                <a:defRPr/>
              </a:pPr>
              <a:t>16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430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Agenda</a:t>
            </a:r>
            <a:endParaRPr lang="en-US" dirty="0"/>
          </a:p>
        </p:txBody>
      </p:sp>
      <p:sp>
        <p:nvSpPr>
          <p:cNvPr id="1638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Background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Professional Issues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Why actuaries are at risk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Relevant professional standards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Dealing with the situation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Avoiding professional issues in future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Alternate scenarios</a:t>
            </a:r>
          </a:p>
          <a:p>
            <a:pPr algn="just" eaLnBrk="1" hangingPunct="1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2E2481E-F8D2-497A-AB33-C93B6013DCE9}" type="slidenum">
              <a:rPr lang="en-US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430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Background</a:t>
            </a:r>
            <a:endParaRPr lang="en-US" dirty="0"/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Recently qualified actuary working as a Fund Manager 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Client: pension fund belonging to a medium sized company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Company's Chief Executive’s says: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remarkably promising business projections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company’s shares: a very good buy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invest 5% of the pension fund monies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Analysts’ view  - not so promising option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Actuary still goes ahead &amp; invests</a:t>
            </a:r>
          </a:p>
          <a:p>
            <a:pPr eaLnBrk="1" hangingPunct="1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08D8DC-715E-4AAA-8A2E-2498FC011DCB}" type="slidenum">
              <a:rPr lang="en-US"/>
              <a:pPr>
                <a:defRPr/>
              </a:pPr>
              <a:t>3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478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Background (contd.)</a:t>
            </a:r>
            <a:endParaRPr lang="en-US" dirty="0"/>
          </a:p>
        </p:txBody>
      </p:sp>
      <p:sp>
        <p:nvSpPr>
          <p:cNvPr id="20482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648200"/>
          </a:xfrm>
        </p:spPr>
        <p:txBody>
          <a:bodyPr/>
          <a:lstStyle/>
          <a:p>
            <a:pPr algn="just" eaLnBrk="1" hangingPunct="1">
              <a:buFont typeface="Wingdings 2" pitchFamily="18" charset="2"/>
              <a:buNone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Few weeks later…the trustees call the actuary for a crisis meeting 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Trustees:</a:t>
            </a:r>
          </a:p>
          <a:p>
            <a:pPr lvl="1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Insolvency</a:t>
            </a:r>
            <a:endParaRPr lang="en-US" sz="2200" i="1" smtClean="0">
              <a:latin typeface="Times New Roman" pitchFamily="18" charset="0"/>
              <a:cs typeface="Times New Roman" pitchFamily="18" charset="0"/>
            </a:endParaRPr>
          </a:p>
          <a:p>
            <a:pPr lvl="1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Ill-advised self-investment</a:t>
            </a:r>
          </a:p>
          <a:p>
            <a:pPr lvl="1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No trustees’ approval</a:t>
            </a:r>
          </a:p>
          <a:p>
            <a:pPr lvl="1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Report to profession</a:t>
            </a:r>
          </a:p>
          <a:p>
            <a:pPr lvl="1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Sue for damages</a:t>
            </a:r>
          </a:p>
          <a:p>
            <a:pPr algn="just" eaLnBrk="1" hangingPunct="1"/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Scheme Actuary:</a:t>
            </a:r>
          </a:p>
          <a:p>
            <a:pPr lvl="1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Severe criticism of the investment decision</a:t>
            </a:r>
          </a:p>
          <a:p>
            <a:pPr lvl="1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Scheme’s risk profile ignored</a:t>
            </a:r>
          </a:p>
          <a:p>
            <a:pPr eaLnBrk="1" hangingPunct="1"/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1B9131-345C-4C8B-B0EB-8DCA4AB62EE5}" type="slidenum">
              <a:rPr lang="en-US"/>
              <a:pPr>
                <a:defRPr/>
              </a:pPr>
              <a:t>4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4305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> </a:t>
            </a:r>
            <a:br>
              <a:rPr lang="en-US" sz="4500" smtClean="0"/>
            </a:br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> Professional Issues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Who is your client?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Conflict of roles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Terms of Employment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Conflict of Interests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Others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66400D2-E7A7-4AE8-BA7B-CE9A0C2D19ED}" type="slidenum">
              <a:rPr lang="en-US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4305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> </a:t>
            </a:r>
            <a:br>
              <a:rPr lang="en-US" sz="4500" smtClean="0"/>
            </a:br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/>
            </a:r>
            <a:br>
              <a:rPr lang="en-US" sz="4500" smtClean="0"/>
            </a:br>
            <a:r>
              <a:rPr lang="en-US" sz="4500" smtClean="0"/>
              <a:t> Why actuaries are at risk</a:t>
            </a:r>
          </a:p>
        </p:txBody>
      </p:sp>
      <p:sp>
        <p:nvSpPr>
          <p:cNvPr id="2457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Risk: Basis of our existence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Complexity of Matters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Actuarial advice: No right or wrong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External influences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Highly regulated environment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Expectations as Professionals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BE12445-FA31-4358-8D4C-B6E9BFDD4332}" type="slidenum">
              <a:rPr lang="en-US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430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cs typeface="Times New Roman" pitchFamily="18" charset="0"/>
              </a:rPr>
              <a:t> Issue: Who is your client?</a:t>
            </a:r>
            <a:endParaRPr lang="en-US" dirty="0"/>
          </a:p>
        </p:txBody>
      </p:sp>
      <p:sp>
        <p:nvSpPr>
          <p:cNvPr id="26626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Trustee or Company (Chief Executive)?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Invalid instructions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Client – not necessarily the person paying your fee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Further complications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en-US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96132BC-D16D-4361-BABA-94DF0E6554FD}" type="slidenum">
              <a:rPr lang="en-US"/>
              <a:pPr>
                <a:defRPr/>
              </a:pPr>
              <a:t>7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430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cs typeface="Times New Roman" pitchFamily="18" charset="0"/>
              </a:rPr>
              <a:t> Issue: </a:t>
            </a:r>
            <a:r>
              <a:rPr lang="en-US" dirty="0" smtClean="0"/>
              <a:t>Conflict of roles</a:t>
            </a:r>
            <a:endParaRPr lang="en-US" dirty="0"/>
          </a:p>
        </p:txBody>
      </p:sp>
      <p:sp>
        <p:nvSpPr>
          <p:cNvPr id="2867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An actuary performing role of a Fund Manager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Multiple faces of actuaries: Common situation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Inadequate expertise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Looked upon as actuary – PCS is applicable</a:t>
            </a:r>
          </a:p>
          <a:p>
            <a:pPr eaLnBrk="1" hangingPunct="1"/>
            <a:endParaRPr lang="en-US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buFont typeface="Wingdings 2" pitchFamily="18" charset="2"/>
              <a:buNone/>
            </a:pPr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en-US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F24767-5E12-4F80-BFE3-7D73399A1F13}" type="slidenum">
              <a:rPr lang="en-US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430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>
                <a:cs typeface="Times New Roman" pitchFamily="18" charset="0"/>
              </a:rPr>
              <a:t> Issue: </a:t>
            </a:r>
            <a:r>
              <a:rPr lang="en-US" dirty="0" smtClean="0"/>
              <a:t>Terms of Employment</a:t>
            </a:r>
            <a:endParaRPr lang="en-US" dirty="0"/>
          </a:p>
        </p:txBody>
      </p:sp>
      <p:sp>
        <p:nvSpPr>
          <p:cNvPr id="3072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Pension schemes’ seek advice from multiple actuaries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Scheme Actuary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Actuary advising employer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Actuary advising on investments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Actuary advising trustees on non-statutory matters etc.</a:t>
            </a:r>
          </a:p>
          <a:p>
            <a:pPr algn="just" eaLnBrk="1" hangingPunct="1"/>
            <a:r>
              <a:rPr lang="en-US" sz="2400" smtClean="0">
                <a:latin typeface="Times New Roman" pitchFamily="18" charset="0"/>
                <a:cs typeface="Times New Roman" pitchFamily="18" charset="0"/>
              </a:rPr>
              <a:t>Client agreement: Most important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Who is your client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What are your powers</a:t>
            </a:r>
          </a:p>
          <a:p>
            <a:pPr lvl="2" algn="just" eaLnBrk="1" hangingPunct="1">
              <a:buFont typeface="Wingdings" pitchFamily="2" charset="2"/>
              <a:buChar char="Ø"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Guidance on separation &amp; identification of roles</a:t>
            </a:r>
          </a:p>
          <a:p>
            <a:pPr algn="just" eaLnBrk="1" hangingPunct="1">
              <a:buFont typeface="Wingdings 2" pitchFamily="18" charset="2"/>
              <a:buNone/>
            </a:pPr>
            <a:r>
              <a:rPr lang="en-US" sz="220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/>
            <a:endParaRPr lang="en-US" sz="240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3D00C6C-F1E2-445D-8181-3CA967D168A9}" type="slidenum">
              <a:rPr lang="en-US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ow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222</TotalTime>
  <Words>573</Words>
  <Application>Microsoft Office PowerPoint</Application>
  <PresentationFormat>On-screen Show (4:3)</PresentationFormat>
  <Paragraphs>158</Paragraphs>
  <Slides>16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Flow</vt:lpstr>
      <vt:lpstr>Pensions Case Study: Effects of poor investment</vt:lpstr>
      <vt:lpstr>        Agenda</vt:lpstr>
      <vt:lpstr>        Background</vt:lpstr>
      <vt:lpstr>        Background (contd.)</vt:lpstr>
      <vt:lpstr>        Professional Issues</vt:lpstr>
      <vt:lpstr>        Why actuaries are at risk</vt:lpstr>
      <vt:lpstr>        Issue: Who is your client?</vt:lpstr>
      <vt:lpstr>        Issue: Conflict of roles</vt:lpstr>
      <vt:lpstr>        Issue: Terms of Employment</vt:lpstr>
      <vt:lpstr>        Issue: Conflict of Interest</vt:lpstr>
      <vt:lpstr>        Issue: Others </vt:lpstr>
      <vt:lpstr>        Professional Conduct Standards</vt:lpstr>
      <vt:lpstr>        Dealing with the situation</vt:lpstr>
      <vt:lpstr>      Avoiding professional issues</vt:lpstr>
      <vt:lpstr>   Alternate scenarios</vt:lpstr>
      <vt:lpstr>      Questions…</vt:lpstr>
    </vt:vector>
  </TitlesOfParts>
  <Company>Deftones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Quintus</cp:lastModifiedBy>
  <cp:revision>74</cp:revision>
  <dcterms:created xsi:type="dcterms:W3CDTF">2012-12-30T15:13:44Z</dcterms:created>
  <dcterms:modified xsi:type="dcterms:W3CDTF">2012-12-11T11:53:05Z</dcterms:modified>
</cp:coreProperties>
</file>