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90" r:id="rId3"/>
    <p:sldId id="257" r:id="rId4"/>
    <p:sldId id="292" r:id="rId5"/>
    <p:sldId id="258" r:id="rId6"/>
    <p:sldId id="274" r:id="rId7"/>
    <p:sldId id="293" r:id="rId8"/>
    <p:sldId id="265" r:id="rId9"/>
    <p:sldId id="266" r:id="rId10"/>
    <p:sldId id="267" r:id="rId11"/>
    <p:sldId id="268" r:id="rId12"/>
    <p:sldId id="269" r:id="rId13"/>
    <p:sldId id="270" r:id="rId14"/>
    <p:sldId id="279" r:id="rId15"/>
    <p:sldId id="281" r:id="rId16"/>
    <p:sldId id="282" r:id="rId17"/>
    <p:sldId id="272" r:id="rId18"/>
    <p:sldId id="283" r:id="rId19"/>
    <p:sldId id="284" r:id="rId20"/>
    <p:sldId id="286" r:id="rId21"/>
    <p:sldId id="273" r:id="rId22"/>
    <p:sldId id="288" r:id="rId23"/>
    <p:sldId id="280" r:id="rId24"/>
    <p:sldId id="291" r:id="rId25"/>
    <p:sldId id="289" r:id="rId2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50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9B2F2A1-DF51-4C69-888E-4C3DF0B377D4}" type="datetimeFigureOut">
              <a:rPr lang="en-US" smtClean="0"/>
              <a:pPr/>
              <a:t>12/14/2012</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0BF5FCB-A74A-4726-B985-54D35E55B43F}"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12/14/2012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12/14/2012</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3600" dirty="0" smtClean="0"/>
              <a:t>Investments : Hedging Options for Life Insurance business</a:t>
            </a:r>
            <a:endParaRPr lang="en-US" sz="3600" dirty="0"/>
          </a:p>
        </p:txBody>
      </p:sp>
      <p:sp>
        <p:nvSpPr>
          <p:cNvPr id="4" name="TextBox 3"/>
          <p:cNvSpPr txBox="1"/>
          <p:nvPr/>
        </p:nvSpPr>
        <p:spPr>
          <a:xfrm>
            <a:off x="1066800" y="1219200"/>
            <a:ext cx="7315200" cy="461665"/>
          </a:xfrm>
          <a:prstGeom prst="rect">
            <a:avLst/>
          </a:prstGeom>
          <a:noFill/>
        </p:spPr>
        <p:txBody>
          <a:bodyPr wrap="square" rtlCol="0">
            <a:spAutoFit/>
          </a:bodyPr>
          <a:lstStyle/>
          <a:p>
            <a:r>
              <a:rPr lang="en-US" sz="2400" dirty="0" smtClean="0"/>
              <a:t>	18</a:t>
            </a:r>
            <a:r>
              <a:rPr lang="en-US" sz="2400" baseline="30000" dirty="0" smtClean="0"/>
              <a:t>th</a:t>
            </a:r>
            <a:r>
              <a:rPr lang="en-US" sz="2400" dirty="0" smtClean="0"/>
              <a:t> India Fellowship Seminar, Mumbai</a:t>
            </a:r>
            <a:endParaRPr lang="en-US" sz="2400" dirty="0"/>
          </a:p>
        </p:txBody>
      </p:sp>
      <p:sp>
        <p:nvSpPr>
          <p:cNvPr id="5" name="TextBox 4"/>
          <p:cNvSpPr txBox="1"/>
          <p:nvPr/>
        </p:nvSpPr>
        <p:spPr>
          <a:xfrm>
            <a:off x="3048000" y="4114800"/>
            <a:ext cx="3276600" cy="1200329"/>
          </a:xfrm>
          <a:prstGeom prst="rect">
            <a:avLst/>
          </a:prstGeom>
          <a:noFill/>
        </p:spPr>
        <p:txBody>
          <a:bodyPr wrap="square" rtlCol="0">
            <a:spAutoFit/>
          </a:bodyPr>
          <a:lstStyle/>
          <a:p>
            <a:r>
              <a:rPr lang="en-US" dirty="0" smtClean="0"/>
              <a:t>Key Presenter : Jatin Arora</a:t>
            </a:r>
          </a:p>
          <a:p>
            <a:r>
              <a:rPr lang="en-US" dirty="0" smtClean="0"/>
              <a:t>Assisted by : </a:t>
            </a:r>
            <a:r>
              <a:rPr lang="en-US" dirty="0" err="1" smtClean="0"/>
              <a:t>Yogita</a:t>
            </a:r>
            <a:r>
              <a:rPr lang="en-US" dirty="0" smtClean="0"/>
              <a:t> Arora</a:t>
            </a:r>
          </a:p>
          <a:p>
            <a:r>
              <a:rPr lang="en-US" dirty="0" smtClean="0"/>
              <a:t>Guide : </a:t>
            </a:r>
            <a:r>
              <a:rPr lang="en-US" dirty="0" err="1" smtClean="0"/>
              <a:t>Satyan</a:t>
            </a:r>
            <a:r>
              <a:rPr lang="en-US" dirty="0" smtClean="0"/>
              <a:t> </a:t>
            </a:r>
            <a:r>
              <a:rPr lang="en-US" dirty="0" err="1" smtClean="0"/>
              <a:t>Jambunathan</a:t>
            </a:r>
            <a:endParaRPr lang="en-US" dirty="0" smtClean="0"/>
          </a:p>
          <a:p>
            <a:r>
              <a:rPr lang="en-US" dirty="0" smtClean="0"/>
              <a:t>Date : 14</a:t>
            </a:r>
            <a:r>
              <a:rPr lang="en-US" baseline="30000" dirty="0" smtClean="0"/>
              <a:t>th</a:t>
            </a:r>
            <a:r>
              <a:rPr lang="en-US" dirty="0" smtClean="0"/>
              <a:t> December 2012</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85800" y="641152"/>
            <a:ext cx="7696200" cy="4616648"/>
          </a:xfrm>
          <a:prstGeom prst="rect">
            <a:avLst/>
          </a:prstGeom>
          <a:noFill/>
        </p:spPr>
        <p:txBody>
          <a:bodyPr wrap="square" rtlCol="0">
            <a:spAutoFit/>
          </a:bodyPr>
          <a:lstStyle/>
          <a:p>
            <a:r>
              <a:rPr lang="en-US" sz="1400" b="1" dirty="0" smtClean="0"/>
              <a:t>Exposure to Swap Spreads</a:t>
            </a:r>
          </a:p>
          <a:p>
            <a:r>
              <a:rPr lang="en-US" sz="1400" dirty="0" smtClean="0"/>
              <a:t>Swap Spreads (%) = Swap Rate - Gilt Yield</a:t>
            </a:r>
          </a:p>
          <a:p>
            <a:endParaRPr lang="en-US" sz="1400" dirty="0" smtClean="0"/>
          </a:p>
          <a:p>
            <a:r>
              <a:rPr lang="en-US" sz="1400" dirty="0" smtClean="0"/>
              <a:t>Since August 2007, swap spreads have become considerably more volatile.</a:t>
            </a:r>
          </a:p>
          <a:p>
            <a:endParaRPr lang="en-US" sz="1400" dirty="0" smtClean="0"/>
          </a:p>
          <a:p>
            <a:r>
              <a:rPr lang="en-US" sz="1400" b="1" dirty="0" smtClean="0"/>
              <a:t>Example</a:t>
            </a:r>
          </a:p>
          <a:p>
            <a:r>
              <a:rPr lang="en-US" sz="1400" dirty="0" smtClean="0"/>
              <a:t>Under peak 2 of Pillar 1 and for the ICA many life insurers discount their liabilities using the “risk-free rate” of gilts + [x]bps (e.g. 10bps addition for liquidity). At the same time, they may hold interest rate swaps on the balance sheet to hedge liabilities. This exposes the Balance Sheet to volatility in spreads.</a:t>
            </a:r>
          </a:p>
          <a:p>
            <a:r>
              <a:rPr lang="en-US" sz="1400" dirty="0" smtClean="0">
                <a:solidFill>
                  <a:srgbClr val="FF0000"/>
                </a:solidFill>
              </a:rPr>
              <a:t>Hedging actually increased risk during this period.</a:t>
            </a:r>
          </a:p>
          <a:p>
            <a:endParaRPr lang="en-US" sz="1400" b="1" dirty="0" smtClean="0">
              <a:solidFill>
                <a:srgbClr val="FF0000"/>
              </a:solidFill>
            </a:endParaRPr>
          </a:p>
          <a:p>
            <a:r>
              <a:rPr lang="en-US" sz="1400" b="1" dirty="0" smtClean="0">
                <a:solidFill>
                  <a:srgbClr val="0070C0"/>
                </a:solidFill>
              </a:rPr>
              <a:t>Common Strategy – to avoid effect of spreads widening</a:t>
            </a:r>
          </a:p>
          <a:p>
            <a:pPr marL="342900" indent="-342900">
              <a:buAutoNum type="arabicParenR"/>
            </a:pPr>
            <a:r>
              <a:rPr lang="en-US" sz="1400" dirty="0" smtClean="0"/>
              <a:t>Entering a contract to purchase a gilt one year from now </a:t>
            </a:r>
          </a:p>
          <a:p>
            <a:pPr marL="342900" indent="-342900"/>
            <a:r>
              <a:rPr lang="en-US" sz="1400" dirty="0" smtClean="0"/>
              <a:t>          and</a:t>
            </a:r>
          </a:p>
          <a:p>
            <a:pPr marL="342900" indent="-342900">
              <a:buAutoNum type="arabicParenR" startAt="2"/>
            </a:pPr>
            <a:r>
              <a:rPr lang="en-US" sz="1400" dirty="0" smtClean="0"/>
              <a:t>Simultaneously entering a swap starting in one year – with the same maturity as the gilt – under </a:t>
            </a:r>
          </a:p>
          <a:p>
            <a:pPr marL="342900" indent="-342900"/>
            <a:r>
              <a:rPr lang="en-US" sz="1400" dirty="0" smtClean="0"/>
              <a:t>          which the insurer pays fixed and receives floating</a:t>
            </a:r>
          </a:p>
          <a:p>
            <a:endParaRPr lang="en-US" sz="1400" dirty="0" smtClean="0"/>
          </a:p>
          <a:p>
            <a:r>
              <a:rPr lang="en-US" sz="1400" dirty="0" smtClean="0"/>
              <a:t>If Swap spreads widen then this hedging trade will deliver a profit which can be used to (partly) offset the loss experienced on the insurer’s balance sheet.</a:t>
            </a:r>
            <a:endParaRPr lang="en-US" sz="1400" b="1" dirty="0" smtClean="0">
              <a:solidFill>
                <a:srgbClr val="FF0000"/>
              </a:solidFill>
            </a:endParaRPr>
          </a:p>
          <a:p>
            <a:endParaRPr lang="en-US" sz="1400" b="1" dirty="0" smtClean="0">
              <a:solidFill>
                <a:srgbClr val="FF0000"/>
              </a:solidFill>
            </a:endParaRPr>
          </a:p>
          <a:p>
            <a:endParaRPr lang="en-US" sz="1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381000"/>
            <a:ext cx="8001000" cy="4955203"/>
          </a:xfrm>
          <a:prstGeom prst="rect">
            <a:avLst/>
          </a:prstGeom>
          <a:noFill/>
        </p:spPr>
        <p:txBody>
          <a:bodyPr wrap="square" rtlCol="0">
            <a:spAutoFit/>
          </a:bodyPr>
          <a:lstStyle/>
          <a:p>
            <a:r>
              <a:rPr lang="en-US" b="1" dirty="0" smtClean="0">
                <a:solidFill>
                  <a:srgbClr val="0070C0"/>
                </a:solidFill>
              </a:rPr>
              <a:t>Interest Rate Swaption</a:t>
            </a:r>
          </a:p>
          <a:p>
            <a:endParaRPr lang="en-US" b="1" dirty="0" smtClean="0">
              <a:solidFill>
                <a:srgbClr val="0070C0"/>
              </a:solidFill>
            </a:endParaRPr>
          </a:p>
          <a:p>
            <a:r>
              <a:rPr lang="en-US" sz="1400" b="1" dirty="0" smtClean="0"/>
              <a:t>Def</a:t>
            </a:r>
            <a:r>
              <a:rPr lang="en-US" sz="1400" dirty="0" smtClean="0"/>
              <a:t> -  Gives the holder the right, but not the obligation, to enter into an interest rate swap at some future date. The terms of the contract (eg. fixed rate) are agreed at the outset.</a:t>
            </a:r>
          </a:p>
          <a:p>
            <a:endParaRPr lang="en-US" sz="1400" dirty="0" smtClean="0"/>
          </a:p>
          <a:p>
            <a:r>
              <a:rPr lang="en-US" sz="1400" dirty="0" smtClean="0"/>
              <a:t>Interest rate swaptions can be used to hedge against interest rates falling/rising over the term of the option.</a:t>
            </a:r>
          </a:p>
          <a:p>
            <a:endParaRPr lang="en-US" sz="1400" dirty="0" smtClean="0"/>
          </a:p>
          <a:p>
            <a:r>
              <a:rPr lang="en-US" sz="1400" b="1" dirty="0" smtClean="0"/>
              <a:t>Types </a:t>
            </a:r>
            <a:r>
              <a:rPr lang="en-US" sz="1400" dirty="0" smtClean="0"/>
              <a:t>- There are 2 types of contracts:</a:t>
            </a:r>
          </a:p>
          <a:p>
            <a:pPr marL="342900" indent="-342900">
              <a:buAutoNum type="arabicParenR"/>
            </a:pPr>
            <a:r>
              <a:rPr lang="en-US" sz="1400" i="1" dirty="0" smtClean="0"/>
              <a:t>Receiver swaptions </a:t>
            </a:r>
            <a:r>
              <a:rPr lang="en-US" sz="1400" dirty="0" smtClean="0"/>
              <a:t>give the holder the right to enter into an interest rate swap where they receive fixed and pay floating</a:t>
            </a:r>
          </a:p>
          <a:p>
            <a:pPr marL="342900" indent="-342900">
              <a:buAutoNum type="arabicParenR"/>
            </a:pPr>
            <a:r>
              <a:rPr lang="en-US" sz="1400" i="1" dirty="0" smtClean="0"/>
              <a:t>Payer swaptions </a:t>
            </a:r>
            <a:r>
              <a:rPr lang="en-US" sz="1400" dirty="0" smtClean="0"/>
              <a:t>give the holder the right to enter into an interest rate swap where they pay fixed and receive floating</a:t>
            </a:r>
          </a:p>
          <a:p>
            <a:pPr marL="342900" indent="-342900"/>
            <a:endParaRPr lang="en-US" sz="1400" dirty="0" smtClean="0"/>
          </a:p>
          <a:p>
            <a:r>
              <a:rPr lang="en-US" sz="1400" b="1" dirty="0" smtClean="0"/>
              <a:t>Guaranteed Annuity Options </a:t>
            </a:r>
            <a:r>
              <a:rPr lang="en-US" sz="1400" dirty="0" smtClean="0"/>
              <a:t>- A guaranteed annuity option (or “GAO”) is the right to convert the sum assured under a life assurance policy into a life annuity at the better of:</a:t>
            </a:r>
          </a:p>
          <a:p>
            <a:r>
              <a:rPr lang="en-US" sz="1400" dirty="0" smtClean="0"/>
              <a:t>Market rate prevailing at the time of conversion </a:t>
            </a:r>
            <a:r>
              <a:rPr lang="en-US" sz="1400" b="1" dirty="0" smtClean="0"/>
              <a:t>AND</a:t>
            </a:r>
            <a:r>
              <a:rPr lang="en-US" sz="1400" dirty="0" smtClean="0"/>
              <a:t> A guaranteed rate.</a:t>
            </a:r>
          </a:p>
          <a:p>
            <a:endParaRPr lang="en-US" sz="1400" dirty="0" smtClean="0"/>
          </a:p>
          <a:p>
            <a:r>
              <a:rPr lang="en-US" sz="1400" dirty="0" smtClean="0"/>
              <a:t>The liability under a GAO is very much like the payoff under a receiver swaption:</a:t>
            </a:r>
          </a:p>
          <a:p>
            <a:pPr lvl="1">
              <a:buFont typeface="Wingdings" pitchFamily="2" charset="2"/>
              <a:buChar char="§"/>
            </a:pPr>
            <a:r>
              <a:rPr lang="en-US" sz="1400" dirty="0" smtClean="0"/>
              <a:t>  Interest rates fall</a:t>
            </a:r>
            <a:r>
              <a:rPr lang="en-US" sz="1400" dirty="0" smtClean="0">
                <a:sym typeface="Wingdings" pitchFamily="2" charset="2"/>
              </a:rPr>
              <a:t></a:t>
            </a:r>
            <a:r>
              <a:rPr lang="en-US" sz="1400" dirty="0" smtClean="0"/>
              <a:t> cost of purchasing an annuity increases </a:t>
            </a:r>
            <a:r>
              <a:rPr lang="en-US" sz="1400" dirty="0" smtClean="0">
                <a:sym typeface="Wingdings" pitchFamily="2" charset="2"/>
              </a:rPr>
              <a:t> </a:t>
            </a:r>
            <a:r>
              <a:rPr lang="en-US" sz="1400" dirty="0" smtClean="0"/>
              <a:t>guarantee will be exercised.</a:t>
            </a:r>
          </a:p>
          <a:p>
            <a:pPr lvl="1">
              <a:buFont typeface="Wingdings" pitchFamily="2" charset="2"/>
              <a:buChar char="§"/>
            </a:pPr>
            <a:r>
              <a:rPr lang="en-US" sz="1400" dirty="0" smtClean="0"/>
              <a:t>  A payer swaption gives an insurer the option to enter into a swap under which it pays fixed and </a:t>
            </a:r>
          </a:p>
          <a:p>
            <a:pPr lvl="1"/>
            <a:r>
              <a:rPr lang="en-US" sz="1400" dirty="0" smtClean="0"/>
              <a:t>    receives floating. </a:t>
            </a:r>
          </a:p>
          <a:p>
            <a:endParaRPr lang="en-US"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381000"/>
            <a:ext cx="8001000" cy="3016210"/>
          </a:xfrm>
          <a:prstGeom prst="rect">
            <a:avLst/>
          </a:prstGeom>
          <a:noFill/>
        </p:spPr>
        <p:txBody>
          <a:bodyPr wrap="square" rtlCol="0">
            <a:spAutoFit/>
          </a:bodyPr>
          <a:lstStyle/>
          <a:p>
            <a:r>
              <a:rPr lang="en-US" b="1" dirty="0" smtClean="0">
                <a:solidFill>
                  <a:srgbClr val="0070C0"/>
                </a:solidFill>
              </a:rPr>
              <a:t>Inflation Swaps</a:t>
            </a:r>
          </a:p>
          <a:p>
            <a:endParaRPr lang="en-US" b="1" dirty="0" smtClean="0">
              <a:solidFill>
                <a:srgbClr val="0070C0"/>
              </a:solidFill>
            </a:endParaRPr>
          </a:p>
          <a:p>
            <a:r>
              <a:rPr lang="en-US" sz="1400" dirty="0" smtClean="0"/>
              <a:t>For life insurance companies with inflation-linked liabilities, matching assets can take the form of either:</a:t>
            </a:r>
          </a:p>
          <a:p>
            <a:pPr marL="342900" indent="-342900">
              <a:buAutoNum type="alphaLcParenR"/>
            </a:pPr>
            <a:r>
              <a:rPr lang="en-US" sz="1400" dirty="0" smtClean="0"/>
              <a:t>inflation-linked government bonds (“linkers);</a:t>
            </a:r>
          </a:p>
          <a:p>
            <a:pPr marL="342900" indent="-342900">
              <a:buAutoNum type="alphaLcParenR"/>
            </a:pPr>
            <a:r>
              <a:rPr lang="en-US" sz="1400" dirty="0" smtClean="0"/>
              <a:t>inflation-linked corporate bonds (“corporate linkers”); or</a:t>
            </a:r>
          </a:p>
          <a:p>
            <a:pPr marL="342900" indent="-342900">
              <a:buAutoNum type="alphaLcParenR" startAt="3"/>
            </a:pPr>
            <a:r>
              <a:rPr lang="en-US" sz="1400" dirty="0" smtClean="0"/>
              <a:t>inflation swaps (“RPI swaps”)</a:t>
            </a:r>
          </a:p>
          <a:p>
            <a:pPr marL="342900" indent="-342900"/>
            <a:r>
              <a:rPr lang="en-US" sz="1400" dirty="0" smtClean="0"/>
              <a:t>“Linkers” and “corporate Linker” are relatively less used due to unavailability and limited tenor availability.</a:t>
            </a:r>
          </a:p>
          <a:p>
            <a:pPr marL="342900" indent="-342900"/>
            <a:endParaRPr lang="en-US" sz="1400" dirty="0" smtClean="0"/>
          </a:p>
          <a:p>
            <a:r>
              <a:rPr lang="en-US" sz="1400" b="1" dirty="0" smtClean="0"/>
              <a:t>Def</a:t>
            </a:r>
            <a:r>
              <a:rPr lang="en-US" sz="1400" dirty="0" smtClean="0"/>
              <a:t> – An agreement between two parties where one stream of future payments is exchanged for another based on an agreed notional amount. Usually linked to the Retail Prices Index (“RPI”).</a:t>
            </a:r>
          </a:p>
          <a:p>
            <a:endParaRPr lang="en-US" sz="1400" dirty="0" smtClean="0"/>
          </a:p>
          <a:p>
            <a:r>
              <a:rPr lang="en-US" sz="1400" b="1" dirty="0" smtClean="0"/>
              <a:t>Modus Operandi </a:t>
            </a:r>
            <a:r>
              <a:rPr lang="en-US" sz="1400" dirty="0" smtClean="0"/>
              <a:t>- Most regularly traded structure is the </a:t>
            </a:r>
            <a:r>
              <a:rPr lang="en-US" sz="1400" i="1" dirty="0" smtClean="0"/>
              <a:t>zero coupon inflation swap</a:t>
            </a:r>
            <a:r>
              <a:rPr lang="en-US" sz="1400" dirty="0" smtClean="0"/>
              <a:t>. Counterparties agrees to pay cumulative percentage increase in RPI vs. compounded fixed rate on maturity.</a:t>
            </a:r>
            <a:endParaRPr lang="en-US" sz="1400" dirty="0"/>
          </a:p>
        </p:txBody>
      </p:sp>
      <p:pic>
        <p:nvPicPr>
          <p:cNvPr id="1026" name="Picture 2"/>
          <p:cNvPicPr>
            <a:picLocks noChangeAspect="1" noChangeArrowheads="1"/>
          </p:cNvPicPr>
          <p:nvPr/>
        </p:nvPicPr>
        <p:blipFill>
          <a:blip r:embed="rId2" cstate="print"/>
          <a:srcRect/>
          <a:stretch>
            <a:fillRect/>
          </a:stretch>
        </p:blipFill>
        <p:spPr bwMode="auto">
          <a:xfrm>
            <a:off x="1447800" y="3657600"/>
            <a:ext cx="5562600" cy="1676400"/>
          </a:xfrm>
          <a:prstGeom prst="rect">
            <a:avLst/>
          </a:prstGeom>
          <a:noFill/>
          <a:ln w="9525">
            <a:noFill/>
            <a:miter lim="800000"/>
            <a:headEnd/>
            <a:tailEnd/>
          </a:ln>
        </p:spPr>
      </p:pic>
      <p:sp>
        <p:nvSpPr>
          <p:cNvPr id="4" name="TextBox 3"/>
          <p:cNvSpPr txBox="1"/>
          <p:nvPr/>
        </p:nvSpPr>
        <p:spPr>
          <a:xfrm>
            <a:off x="381000" y="5562600"/>
            <a:ext cx="7848600" cy="738664"/>
          </a:xfrm>
          <a:prstGeom prst="rect">
            <a:avLst/>
          </a:prstGeom>
          <a:noFill/>
        </p:spPr>
        <p:txBody>
          <a:bodyPr wrap="square" rtlCol="0">
            <a:spAutoFit/>
          </a:bodyPr>
          <a:lstStyle/>
          <a:p>
            <a:r>
              <a:rPr lang="en-US" sz="1400" b="1" dirty="0" smtClean="0"/>
              <a:t>Variant – LPI Swaps </a:t>
            </a:r>
            <a:r>
              <a:rPr lang="en-US" sz="1400" dirty="0" smtClean="0"/>
              <a:t>- a material proportion of an insurer’s index-linked liabilities may have caps (e.g. 5%) and floors (e.g. 0%) on annual indexation – this is referred to as limited price indexation (or “LPI”). The market for LPI swaps is becoming more liquid but still much less liquid than “RPI”.</a:t>
            </a:r>
            <a:endParaRPr lang="en-US" sz="1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533400"/>
            <a:ext cx="7848600" cy="1384995"/>
          </a:xfrm>
          <a:prstGeom prst="rect">
            <a:avLst/>
          </a:prstGeom>
          <a:noFill/>
        </p:spPr>
        <p:txBody>
          <a:bodyPr wrap="square" rtlCol="0">
            <a:spAutoFit/>
          </a:bodyPr>
          <a:lstStyle/>
          <a:p>
            <a:r>
              <a:rPr lang="en-US" sz="1400" b="1" dirty="0" smtClean="0"/>
              <a:t>Breakeven Inflation </a:t>
            </a:r>
            <a:r>
              <a:rPr lang="en-US" sz="1400" dirty="0" smtClean="0"/>
              <a:t> = nominal yield on a fixed rate bond (minus) real yield on an inflation-linked bond</a:t>
            </a:r>
          </a:p>
          <a:p>
            <a:endParaRPr lang="en-US" sz="1400" b="1" dirty="0" smtClean="0"/>
          </a:p>
          <a:p>
            <a:r>
              <a:rPr lang="en-US" sz="1400" b="1" dirty="0" smtClean="0"/>
              <a:t>Mark 2 Market Risks </a:t>
            </a:r>
            <a:r>
              <a:rPr lang="en-US" sz="1400" dirty="0" smtClean="0"/>
              <a:t>- Insurer may value inflation linked liabilities using inflation break-even rates derived from government bonds, but hedge these liabilities using inflation swaps (or vice versa).</a:t>
            </a:r>
          </a:p>
          <a:p>
            <a:r>
              <a:rPr lang="en-US" sz="1400" dirty="0" smtClean="0"/>
              <a:t>Movements in swap rates and break-evens showed a high degree of correlation until Credit Crunch since then they have been more volatile. Hence, M2M risks are lot higher.</a:t>
            </a:r>
          </a:p>
        </p:txBody>
      </p:sp>
      <p:sp>
        <p:nvSpPr>
          <p:cNvPr id="3" name="TextBox 2"/>
          <p:cNvSpPr txBox="1"/>
          <p:nvPr/>
        </p:nvSpPr>
        <p:spPr>
          <a:xfrm>
            <a:off x="381000" y="3352800"/>
            <a:ext cx="7848600" cy="2523768"/>
          </a:xfrm>
          <a:prstGeom prst="rect">
            <a:avLst/>
          </a:prstGeom>
          <a:noFill/>
        </p:spPr>
        <p:txBody>
          <a:bodyPr wrap="square" rtlCol="0">
            <a:spAutoFit/>
          </a:bodyPr>
          <a:lstStyle/>
          <a:p>
            <a:r>
              <a:rPr lang="en-US" b="1" dirty="0" smtClean="0">
                <a:solidFill>
                  <a:srgbClr val="0070C0"/>
                </a:solidFill>
              </a:rPr>
              <a:t>Foreign Currency Forwards &amp; Swaps</a:t>
            </a:r>
          </a:p>
          <a:p>
            <a:endParaRPr lang="en-US" sz="1400" b="1" dirty="0" smtClean="0">
              <a:solidFill>
                <a:srgbClr val="0070C0"/>
              </a:solidFill>
            </a:endParaRPr>
          </a:p>
          <a:p>
            <a:r>
              <a:rPr lang="en-US" sz="1400" dirty="0" smtClean="0"/>
              <a:t>Fx forwards, in conjunction with interest rate swaps, to hedge </a:t>
            </a:r>
            <a:r>
              <a:rPr lang="en-US" sz="1400" dirty="0" err="1" smtClean="0"/>
              <a:t>Fx</a:t>
            </a:r>
            <a:r>
              <a:rPr lang="en-US" sz="1400" dirty="0" smtClean="0"/>
              <a:t> risk arising from: </a:t>
            </a:r>
          </a:p>
          <a:p>
            <a:pPr lvl="1">
              <a:buFont typeface="Wingdings" pitchFamily="2" charset="2"/>
              <a:buChar char="§"/>
            </a:pPr>
            <a:r>
              <a:rPr lang="en-US" sz="1400" dirty="0" smtClean="0"/>
              <a:t> assets denominated in foreign currencies (e.g. USD-denominated corporate bonds);</a:t>
            </a:r>
          </a:p>
          <a:p>
            <a:pPr lvl="1"/>
            <a:endParaRPr lang="en-US" sz="1400" dirty="0" smtClean="0"/>
          </a:p>
          <a:p>
            <a:pPr lvl="1">
              <a:buFont typeface="Wingdings" pitchFamily="2" charset="2"/>
              <a:buChar char="§"/>
            </a:pPr>
            <a:r>
              <a:rPr lang="en-US" sz="1400" dirty="0" smtClean="0"/>
              <a:t> contracts of insurance under which claims are payable in foreign currencies;</a:t>
            </a:r>
          </a:p>
          <a:p>
            <a:pPr lvl="1">
              <a:buFont typeface="Wingdings" pitchFamily="2" charset="2"/>
              <a:buChar char="§"/>
            </a:pPr>
            <a:endParaRPr lang="en-US" sz="1400" dirty="0" smtClean="0"/>
          </a:p>
          <a:p>
            <a:pPr lvl="1">
              <a:buFont typeface="Wingdings" pitchFamily="2" charset="2"/>
              <a:buChar char="§"/>
            </a:pPr>
            <a:r>
              <a:rPr lang="en-US" sz="1400" dirty="0" smtClean="0"/>
              <a:t> surplus capital within and dividends payable from foreign subsidiaries</a:t>
            </a:r>
            <a:endParaRPr lang="en-US" sz="1400" b="1" dirty="0" smtClean="0">
              <a:solidFill>
                <a:srgbClr val="0070C0"/>
              </a:solidFill>
            </a:endParaRPr>
          </a:p>
          <a:p>
            <a:endParaRPr lang="en-US" sz="1400" b="1" dirty="0" smtClean="0">
              <a:solidFill>
                <a:srgbClr val="0070C0"/>
              </a:solidFill>
            </a:endParaRPr>
          </a:p>
          <a:p>
            <a:endParaRPr lang="en-US" sz="1400" b="1" dirty="0" smtClean="0">
              <a:solidFill>
                <a:srgbClr val="0070C0"/>
              </a:solidFill>
            </a:endParaRPr>
          </a:p>
          <a:p>
            <a:endParaRPr lang="en-US" sz="1400" dirty="0" smtClean="0"/>
          </a:p>
        </p:txBody>
      </p:sp>
      <p:sp>
        <p:nvSpPr>
          <p:cNvPr id="5" name="TextBox 4"/>
          <p:cNvSpPr txBox="1"/>
          <p:nvPr/>
        </p:nvSpPr>
        <p:spPr>
          <a:xfrm>
            <a:off x="381000" y="5486400"/>
            <a:ext cx="8153400" cy="307777"/>
          </a:xfrm>
          <a:prstGeom prst="rect">
            <a:avLst/>
          </a:prstGeom>
          <a:noFill/>
        </p:spPr>
        <p:txBody>
          <a:bodyPr wrap="square" rtlCol="0">
            <a:spAutoFit/>
          </a:bodyPr>
          <a:lstStyle/>
          <a:p>
            <a:r>
              <a:rPr lang="en-US" sz="1400" b="1" dirty="0" smtClean="0"/>
              <a:t>India Context </a:t>
            </a:r>
            <a:r>
              <a:rPr lang="en-US" sz="1400" dirty="0" smtClean="0"/>
              <a:t>– Not exposed to </a:t>
            </a:r>
            <a:r>
              <a:rPr lang="en-US" sz="1400" dirty="0" err="1" smtClean="0"/>
              <a:t>Forex</a:t>
            </a:r>
            <a:r>
              <a:rPr lang="en-US" sz="1400" dirty="0" smtClean="0"/>
              <a:t> Risk on policies. May be risk on transfer of capital with Foreign parent?</a:t>
            </a:r>
            <a:endParaRPr lang="en-US" sz="1400" dirty="0"/>
          </a:p>
        </p:txBody>
      </p:sp>
      <p:sp>
        <p:nvSpPr>
          <p:cNvPr id="6" name="TextBox 5"/>
          <p:cNvSpPr txBox="1"/>
          <p:nvPr/>
        </p:nvSpPr>
        <p:spPr>
          <a:xfrm>
            <a:off x="457200" y="2017693"/>
            <a:ext cx="7772400" cy="1169551"/>
          </a:xfrm>
          <a:prstGeom prst="rect">
            <a:avLst/>
          </a:prstGeom>
          <a:noFill/>
        </p:spPr>
        <p:txBody>
          <a:bodyPr wrap="square" rtlCol="0">
            <a:spAutoFit/>
          </a:bodyPr>
          <a:lstStyle/>
          <a:p>
            <a:r>
              <a:rPr lang="en-US" sz="1400" b="1" dirty="0" smtClean="0"/>
              <a:t>India Context </a:t>
            </a:r>
            <a:endParaRPr lang="en-US" sz="1400" dirty="0" smtClean="0"/>
          </a:p>
          <a:p>
            <a:pPr marL="342900" indent="-342900">
              <a:buAutoNum type="alphaLcParenR"/>
            </a:pPr>
            <a:r>
              <a:rPr lang="en-US" sz="1400" dirty="0" smtClean="0"/>
              <a:t>Manage Inflation linked liabilities.</a:t>
            </a:r>
          </a:p>
          <a:p>
            <a:pPr marL="342900" indent="-342900">
              <a:buAutoNum type="alphaLcParenR"/>
            </a:pPr>
            <a:r>
              <a:rPr lang="en-US" sz="1400" dirty="0" smtClean="0"/>
              <a:t>Managing different buckets within With Profit business.</a:t>
            </a:r>
          </a:p>
          <a:p>
            <a:pPr marL="342900" indent="-342900">
              <a:buFontTx/>
              <a:buAutoNum type="alphaLcParenR"/>
            </a:pPr>
            <a:r>
              <a:rPr lang="en-US" sz="1400" dirty="0" smtClean="0"/>
              <a:t>Own account to manage future expense inflation.</a:t>
            </a:r>
          </a:p>
          <a:p>
            <a:pPr marL="342900" indent="-342900">
              <a:buAutoNum type="alphaLcParenR"/>
            </a:pPr>
            <a:endParaRPr lang="en-US" sz="1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09600" y="609600"/>
            <a:ext cx="8229600" cy="338554"/>
          </a:xfrm>
          <a:prstGeom prst="rect">
            <a:avLst/>
          </a:prstGeom>
          <a:noFill/>
        </p:spPr>
        <p:txBody>
          <a:bodyPr wrap="square" rtlCol="0">
            <a:spAutoFit/>
          </a:bodyPr>
          <a:lstStyle/>
          <a:p>
            <a:r>
              <a:rPr lang="en-US" sz="1600" b="1" dirty="0" smtClean="0">
                <a:solidFill>
                  <a:srgbClr val="0070C0"/>
                </a:solidFill>
              </a:rPr>
              <a:t>EQUITY OPTIONS</a:t>
            </a:r>
          </a:p>
        </p:txBody>
      </p:sp>
      <p:sp>
        <p:nvSpPr>
          <p:cNvPr id="7" name="TextBox 6"/>
          <p:cNvSpPr txBox="1"/>
          <p:nvPr/>
        </p:nvSpPr>
        <p:spPr>
          <a:xfrm>
            <a:off x="685800" y="1143000"/>
            <a:ext cx="8077200" cy="1815882"/>
          </a:xfrm>
          <a:prstGeom prst="rect">
            <a:avLst/>
          </a:prstGeom>
          <a:noFill/>
        </p:spPr>
        <p:txBody>
          <a:bodyPr wrap="square" rtlCol="0">
            <a:spAutoFit/>
          </a:bodyPr>
          <a:lstStyle/>
          <a:p>
            <a:r>
              <a:rPr lang="en-US" sz="1400" b="1" dirty="0" smtClean="0"/>
              <a:t>A) Buying vanilla Put Options </a:t>
            </a:r>
          </a:p>
          <a:p>
            <a:r>
              <a:rPr lang="en-US" sz="1400" dirty="0" smtClean="0"/>
              <a:t>     A put is an option to sell equities at a fixed price in a future and hence is designed to guarantee that your </a:t>
            </a:r>
          </a:p>
          <a:p>
            <a:r>
              <a:rPr lang="en-US" sz="1400" dirty="0" smtClean="0"/>
              <a:t>     portfolio doesn’t fall more than a certain amount.</a:t>
            </a:r>
          </a:p>
          <a:p>
            <a:endParaRPr lang="en-US" sz="1400" b="1" dirty="0" smtClean="0"/>
          </a:p>
          <a:p>
            <a:r>
              <a:rPr lang="en-US" sz="1400" b="1" dirty="0" smtClean="0"/>
              <a:t>B) Writing Calls</a:t>
            </a:r>
          </a:p>
          <a:p>
            <a:r>
              <a:rPr lang="en-US" sz="1400" dirty="0" smtClean="0"/>
              <a:t>      A call writer obtains premium by forgoing the upside potential in stocks. This premium can be used to </a:t>
            </a:r>
          </a:p>
          <a:p>
            <a:r>
              <a:rPr lang="en-US" sz="1400" dirty="0" smtClean="0"/>
              <a:t>      fund put option premium.</a:t>
            </a:r>
          </a:p>
          <a:p>
            <a:endParaRPr lang="en-US" sz="1400" dirty="0"/>
          </a:p>
        </p:txBody>
      </p:sp>
      <p:sp>
        <p:nvSpPr>
          <p:cNvPr id="11" name="TextBox 10"/>
          <p:cNvSpPr txBox="1"/>
          <p:nvPr/>
        </p:nvSpPr>
        <p:spPr>
          <a:xfrm>
            <a:off x="685800" y="3047762"/>
            <a:ext cx="7924800" cy="1600438"/>
          </a:xfrm>
          <a:prstGeom prst="rect">
            <a:avLst/>
          </a:prstGeom>
          <a:noFill/>
        </p:spPr>
        <p:txBody>
          <a:bodyPr wrap="square" rtlCol="0">
            <a:spAutoFit/>
          </a:bodyPr>
          <a:lstStyle/>
          <a:p>
            <a:r>
              <a:rPr lang="en-US" sz="1400" b="1" dirty="0" smtClean="0"/>
              <a:t>Key Points</a:t>
            </a:r>
          </a:p>
          <a:p>
            <a:pPr>
              <a:buFont typeface="Wingdings" pitchFamily="2" charset="2"/>
              <a:buChar char="§"/>
            </a:pPr>
            <a:r>
              <a:rPr lang="en-US" sz="1400" dirty="0" smtClean="0"/>
              <a:t>  Usually bought on major indices. Hence, Basis risk.</a:t>
            </a:r>
          </a:p>
          <a:p>
            <a:pPr>
              <a:buFont typeface="Wingdings" pitchFamily="2" charset="2"/>
              <a:buChar char="§"/>
            </a:pPr>
            <a:endParaRPr lang="en-US" sz="1400" dirty="0" smtClean="0"/>
          </a:p>
          <a:p>
            <a:pPr>
              <a:buFont typeface="Wingdings" pitchFamily="2" charset="2"/>
              <a:buChar char="§"/>
            </a:pPr>
            <a:r>
              <a:rPr lang="en-US" sz="1400" dirty="0" smtClean="0"/>
              <a:t>  Usually traded on a price return basis, rather than a total return basis </a:t>
            </a:r>
            <a:r>
              <a:rPr lang="en-US" sz="1400" dirty="0" smtClean="0">
                <a:sym typeface="Wingdings" pitchFamily="2" charset="2"/>
              </a:rPr>
              <a:t> D</a:t>
            </a:r>
            <a:r>
              <a:rPr lang="en-US" sz="1400" dirty="0" smtClean="0"/>
              <a:t>ividend risk. </a:t>
            </a:r>
          </a:p>
          <a:p>
            <a:r>
              <a:rPr lang="en-US" sz="1400" dirty="0" smtClean="0"/>
              <a:t>    Mitigation - Dividend swap</a:t>
            </a:r>
          </a:p>
          <a:p>
            <a:r>
              <a:rPr lang="en-US" sz="1400" dirty="0" smtClean="0"/>
              <a:t>      </a:t>
            </a:r>
          </a:p>
          <a:p>
            <a:pPr>
              <a:buFont typeface="Wingdings" pitchFamily="2" charset="2"/>
              <a:buChar char="§"/>
            </a:pPr>
            <a:r>
              <a:rPr lang="en-US" sz="1400" dirty="0" smtClean="0"/>
              <a:t>  Including overseas equities for diversification. Introduce further basis risk in addition to Forex risks. </a:t>
            </a:r>
            <a:endParaRPr lang="en-US" sz="1400" dirty="0"/>
          </a:p>
        </p:txBody>
      </p:sp>
      <p:sp>
        <p:nvSpPr>
          <p:cNvPr id="5" name="TextBox 4"/>
          <p:cNvSpPr txBox="1"/>
          <p:nvPr/>
        </p:nvSpPr>
        <p:spPr>
          <a:xfrm>
            <a:off x="685800" y="4800600"/>
            <a:ext cx="7772400" cy="1600438"/>
          </a:xfrm>
          <a:prstGeom prst="rect">
            <a:avLst/>
          </a:prstGeom>
          <a:noFill/>
        </p:spPr>
        <p:txBody>
          <a:bodyPr wrap="square" rtlCol="0">
            <a:spAutoFit/>
          </a:bodyPr>
          <a:lstStyle/>
          <a:p>
            <a:r>
              <a:rPr lang="en-US" sz="1400" b="1" dirty="0" smtClean="0"/>
              <a:t>India Context </a:t>
            </a:r>
          </a:p>
          <a:p>
            <a:pPr>
              <a:buFont typeface="Wingdings" pitchFamily="2" charset="2"/>
              <a:buChar char="§"/>
            </a:pPr>
            <a:r>
              <a:rPr lang="en-US" sz="1400" dirty="0" smtClean="0"/>
              <a:t> The market for traded F&amp;O is getting deep. The daily trading average is close to 1,50,000 </a:t>
            </a:r>
            <a:r>
              <a:rPr lang="en-US" sz="1400" dirty="0" err="1" smtClean="0"/>
              <a:t>crores</a:t>
            </a:r>
            <a:r>
              <a:rPr lang="en-US" sz="1400" dirty="0" smtClean="0"/>
              <a:t> per day, with cash market transactions at close to 14,000 </a:t>
            </a:r>
            <a:r>
              <a:rPr lang="en-US" sz="1400" dirty="0" err="1" smtClean="0"/>
              <a:t>crores</a:t>
            </a:r>
            <a:r>
              <a:rPr lang="en-US" sz="1400" dirty="0" smtClean="0"/>
              <a:t> per day.</a:t>
            </a:r>
          </a:p>
          <a:p>
            <a:pPr>
              <a:buFont typeface="Wingdings" pitchFamily="2" charset="2"/>
              <a:buChar char="§"/>
            </a:pPr>
            <a:r>
              <a:rPr lang="en-US" sz="1400" dirty="0" smtClean="0"/>
              <a:t> Volume of Options – India’s options market is the fastest growing market in the world (</a:t>
            </a:r>
            <a:r>
              <a:rPr lang="en-US" sz="1200" dirty="0" smtClean="0"/>
              <a:t>Source : Bloomberg Dec 2012</a:t>
            </a:r>
            <a:r>
              <a:rPr lang="en-US" sz="1400" dirty="0" smtClean="0"/>
              <a:t>).  </a:t>
            </a:r>
          </a:p>
          <a:p>
            <a:pPr>
              <a:buFont typeface="Wingdings" pitchFamily="2" charset="2"/>
              <a:buChar char="§"/>
            </a:pPr>
            <a:r>
              <a:rPr lang="en-US" sz="1400" dirty="0" smtClean="0"/>
              <a:t> Guarantees under Equity ULIPS, Part of WP funds, own funds?</a:t>
            </a:r>
          </a:p>
          <a:p>
            <a:pPr>
              <a:buFont typeface="Wingdings" pitchFamily="2" charset="2"/>
              <a:buChar char="§"/>
            </a:pPr>
            <a:r>
              <a:rPr lang="en-US" sz="1400" dirty="0" smtClean="0"/>
              <a:t> Helpful in portfolio juggle without shifting the market.</a:t>
            </a:r>
            <a:endParaRPr lang="en-US" sz="1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304800" y="381000"/>
            <a:ext cx="7772400" cy="461665"/>
          </a:xfrm>
          <a:prstGeom prst="rect">
            <a:avLst/>
          </a:prstGeom>
          <a:noFill/>
        </p:spPr>
        <p:txBody>
          <a:bodyPr wrap="square" rtlCol="0">
            <a:spAutoFit/>
          </a:bodyPr>
          <a:lstStyle/>
          <a:p>
            <a:r>
              <a:rPr lang="en-US" sz="2400" b="1" dirty="0" smtClean="0">
                <a:solidFill>
                  <a:srgbClr val="0070C0"/>
                </a:solidFill>
              </a:rPr>
              <a:t>	    CASE STUDY – VARIABLE ANNUITIES (US Context)</a:t>
            </a:r>
            <a:endParaRPr lang="en-US" sz="2400" b="1" dirty="0">
              <a:solidFill>
                <a:srgbClr val="0070C0"/>
              </a:solidFill>
            </a:endParaRPr>
          </a:p>
        </p:txBody>
      </p:sp>
      <p:sp>
        <p:nvSpPr>
          <p:cNvPr id="5" name="TextBox 4"/>
          <p:cNvSpPr txBox="1"/>
          <p:nvPr/>
        </p:nvSpPr>
        <p:spPr>
          <a:xfrm>
            <a:off x="381000" y="990600"/>
            <a:ext cx="8305800" cy="307777"/>
          </a:xfrm>
          <a:prstGeom prst="rect">
            <a:avLst/>
          </a:prstGeom>
          <a:noFill/>
        </p:spPr>
        <p:txBody>
          <a:bodyPr wrap="square" rtlCol="0">
            <a:spAutoFit/>
          </a:bodyPr>
          <a:lstStyle/>
          <a:p>
            <a:r>
              <a:rPr lang="en-US" sz="1400" b="1" dirty="0" smtClean="0"/>
              <a:t>Definition (in brief) </a:t>
            </a:r>
            <a:r>
              <a:rPr lang="en-US" sz="1400" dirty="0" smtClean="0"/>
              <a:t>– A unit-linked product with some or all of a range of guaranteed benefits </a:t>
            </a:r>
            <a:endParaRPr lang="en-US" sz="1400" dirty="0"/>
          </a:p>
        </p:txBody>
      </p:sp>
      <p:pic>
        <p:nvPicPr>
          <p:cNvPr id="1026" name="Picture 2"/>
          <p:cNvPicPr>
            <a:picLocks noChangeAspect="1" noChangeArrowheads="1"/>
          </p:cNvPicPr>
          <p:nvPr/>
        </p:nvPicPr>
        <p:blipFill>
          <a:blip r:embed="rId2" cstate="print"/>
          <a:srcRect/>
          <a:stretch>
            <a:fillRect/>
          </a:stretch>
        </p:blipFill>
        <p:spPr bwMode="auto">
          <a:xfrm>
            <a:off x="1524000" y="1371600"/>
            <a:ext cx="5791200" cy="2133600"/>
          </a:xfrm>
          <a:prstGeom prst="rect">
            <a:avLst/>
          </a:prstGeom>
          <a:noFill/>
          <a:ln w="9525">
            <a:noFill/>
            <a:miter lim="800000"/>
            <a:headEnd/>
            <a:tailEnd/>
          </a:ln>
        </p:spPr>
      </p:pic>
      <p:sp>
        <p:nvSpPr>
          <p:cNvPr id="6" name="TextBox 5"/>
          <p:cNvSpPr txBox="1"/>
          <p:nvPr/>
        </p:nvSpPr>
        <p:spPr>
          <a:xfrm>
            <a:off x="381000" y="3581400"/>
            <a:ext cx="8305800" cy="523220"/>
          </a:xfrm>
          <a:prstGeom prst="rect">
            <a:avLst/>
          </a:prstGeom>
          <a:noFill/>
        </p:spPr>
        <p:txBody>
          <a:bodyPr wrap="square" rtlCol="0">
            <a:spAutoFit/>
          </a:bodyPr>
          <a:lstStyle/>
          <a:p>
            <a:r>
              <a:rPr lang="en-US" sz="1400" dirty="0" smtClean="0"/>
              <a:t>A solid </a:t>
            </a:r>
            <a:r>
              <a:rPr lang="en-US" sz="1400" b="1" dirty="0" smtClean="0"/>
              <a:t>dynamic hedging program </a:t>
            </a:r>
            <a:r>
              <a:rPr lang="en-US" sz="1400" dirty="0" smtClean="0"/>
              <a:t>needs to be in place. Buying a liquid portfolio of assets that is expected to match movements in liabilities only over a short period and rebalanced frequently.</a:t>
            </a:r>
            <a:endParaRPr lang="en-US" sz="1400" dirty="0"/>
          </a:p>
        </p:txBody>
      </p:sp>
      <p:sp>
        <p:nvSpPr>
          <p:cNvPr id="7" name="TextBox 6"/>
          <p:cNvSpPr txBox="1"/>
          <p:nvPr/>
        </p:nvSpPr>
        <p:spPr>
          <a:xfrm>
            <a:off x="381000" y="4267200"/>
            <a:ext cx="8229600" cy="2031325"/>
          </a:xfrm>
          <a:prstGeom prst="rect">
            <a:avLst/>
          </a:prstGeom>
          <a:noFill/>
        </p:spPr>
        <p:txBody>
          <a:bodyPr wrap="square" rtlCol="0">
            <a:spAutoFit/>
          </a:bodyPr>
          <a:lstStyle/>
          <a:p>
            <a:r>
              <a:rPr lang="en-US" sz="1400" b="1" dirty="0" smtClean="0"/>
              <a:t>Setting up a Dynamic Hedging program</a:t>
            </a:r>
          </a:p>
          <a:p>
            <a:pPr>
              <a:buFontTx/>
              <a:buChar char="-"/>
            </a:pPr>
            <a:r>
              <a:rPr lang="en-US" sz="1400" dirty="0" smtClean="0"/>
              <a:t>  Based on calculating the sensitivity of the liabilities to changes in  underlying variables (called ‘greeks’).</a:t>
            </a:r>
          </a:p>
          <a:p>
            <a:pPr>
              <a:buFontTx/>
              <a:buChar char="-"/>
            </a:pPr>
            <a:r>
              <a:rPr lang="en-US" sz="1400" dirty="0" smtClean="0"/>
              <a:t>  Delta hedging is the most common hedge. The objective is to ensure that overall delta of the asset </a:t>
            </a:r>
          </a:p>
          <a:p>
            <a:r>
              <a:rPr lang="en-US" sz="1400" dirty="0" smtClean="0"/>
              <a:t>    portfolio with derivatives is ‘ZERO’ with ‘n’ derivatives held.</a:t>
            </a:r>
          </a:p>
          <a:p>
            <a:r>
              <a:rPr lang="en-US" sz="1400" b="1" i="1" dirty="0" smtClean="0"/>
              <a:t>                                      Delta (Portfolio) + u1*Delta1+……. +un*DeltaN = 0</a:t>
            </a:r>
          </a:p>
          <a:p>
            <a:endParaRPr lang="en-US" sz="1400" b="1" i="1" dirty="0" smtClean="0"/>
          </a:p>
          <a:p>
            <a:pPr>
              <a:buFontTx/>
              <a:buChar char="-"/>
            </a:pPr>
            <a:r>
              <a:rPr lang="en-US" sz="1400" dirty="0" smtClean="0"/>
              <a:t> Other greeks may also be hedged depending upon accuracy desired and nature of risks. For instance, GMIB       </a:t>
            </a:r>
          </a:p>
          <a:p>
            <a:r>
              <a:rPr lang="en-US" sz="1400" dirty="0" smtClean="0"/>
              <a:t>  and GMWB may have significant interest rate exposure (rho) </a:t>
            </a:r>
          </a:p>
          <a:p>
            <a:endParaRPr lang="en-US" sz="1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609600" y="381000"/>
            <a:ext cx="7696200" cy="461665"/>
          </a:xfrm>
          <a:prstGeom prst="rect">
            <a:avLst/>
          </a:prstGeom>
          <a:noFill/>
        </p:spPr>
        <p:txBody>
          <a:bodyPr wrap="square" rtlCol="0">
            <a:spAutoFit/>
          </a:bodyPr>
          <a:lstStyle/>
          <a:p>
            <a:r>
              <a:rPr lang="en-US" sz="2400" b="1" dirty="0" smtClean="0">
                <a:solidFill>
                  <a:srgbClr val="0070C0"/>
                </a:solidFill>
              </a:rPr>
              <a:t>CASE STUDY – VARIABLE ANNUITIES (US Context)..contd.</a:t>
            </a:r>
            <a:endParaRPr lang="en-US" sz="2400" b="1" dirty="0">
              <a:solidFill>
                <a:srgbClr val="0070C0"/>
              </a:solidFill>
            </a:endParaRPr>
          </a:p>
        </p:txBody>
      </p:sp>
      <p:sp>
        <p:nvSpPr>
          <p:cNvPr id="5" name="TextBox 4"/>
          <p:cNvSpPr txBox="1"/>
          <p:nvPr/>
        </p:nvSpPr>
        <p:spPr>
          <a:xfrm>
            <a:off x="381000" y="990600"/>
            <a:ext cx="8305800" cy="3108543"/>
          </a:xfrm>
          <a:prstGeom prst="rect">
            <a:avLst/>
          </a:prstGeom>
          <a:noFill/>
        </p:spPr>
        <p:txBody>
          <a:bodyPr wrap="square" rtlCol="0">
            <a:spAutoFit/>
          </a:bodyPr>
          <a:lstStyle/>
          <a:p>
            <a:pPr>
              <a:buFontTx/>
              <a:buChar char="-"/>
            </a:pPr>
            <a:r>
              <a:rPr lang="en-US" sz="1400" dirty="0" smtClean="0"/>
              <a:t> Companies using a longer rebalancing period may want to hedge second-order effects such as gamma risk.</a:t>
            </a:r>
          </a:p>
          <a:p>
            <a:r>
              <a:rPr lang="en-US" sz="1400" dirty="0" smtClean="0"/>
              <a:t> </a:t>
            </a:r>
          </a:p>
          <a:p>
            <a:pPr>
              <a:buFontTx/>
              <a:buChar char="-"/>
            </a:pPr>
            <a:r>
              <a:rPr lang="en-US" sz="1400" dirty="0" smtClean="0"/>
              <a:t> Dynamic trading is exposed to liquidity and ‘gap’ risk (the risk that markets move too quickly to execute the </a:t>
            </a:r>
          </a:p>
          <a:p>
            <a:r>
              <a:rPr lang="en-US" sz="1400" dirty="0" smtClean="0"/>
              <a:t>   necessary trades).</a:t>
            </a:r>
          </a:p>
          <a:p>
            <a:pPr>
              <a:buFontTx/>
              <a:buChar char="-"/>
            </a:pPr>
            <a:endParaRPr lang="en-US" sz="1400" dirty="0" smtClean="0"/>
          </a:p>
          <a:p>
            <a:r>
              <a:rPr lang="en-US" sz="1400" b="1" dirty="0" smtClean="0"/>
              <a:t>Challenges in Modeling </a:t>
            </a:r>
            <a:r>
              <a:rPr lang="en-US" sz="1400" dirty="0" smtClean="0"/>
              <a:t>–</a:t>
            </a:r>
          </a:p>
          <a:p>
            <a:r>
              <a:rPr lang="en-US" sz="1400" dirty="0" smtClean="0"/>
              <a:t>   a) Processes such as extracting, formatting and verifying policy data, and calibrating an economic scenario </a:t>
            </a:r>
          </a:p>
          <a:p>
            <a:r>
              <a:rPr lang="en-US" sz="1400" dirty="0" smtClean="0"/>
              <a:t>        generator (ESG) need to be highly automated.</a:t>
            </a:r>
          </a:p>
          <a:p>
            <a:endParaRPr lang="en-US" sz="1400" dirty="0" smtClean="0"/>
          </a:p>
          <a:p>
            <a:r>
              <a:rPr lang="en-US" sz="1400" dirty="0" smtClean="0"/>
              <a:t>   b) Run times can create difficulties . Solution - Grouping policies into model points might help!</a:t>
            </a:r>
          </a:p>
          <a:p>
            <a:r>
              <a:rPr lang="en-US" sz="1400" dirty="0" smtClean="0"/>
              <a:t> </a:t>
            </a:r>
          </a:p>
          <a:p>
            <a:r>
              <a:rPr lang="en-US" sz="1400" dirty="0" smtClean="0"/>
              <a:t>   c)  Modeling policy holder behavior under different circumstances.</a:t>
            </a:r>
          </a:p>
          <a:p>
            <a:endParaRPr lang="en-US" sz="1400" dirty="0" smtClean="0"/>
          </a:p>
          <a:p>
            <a:r>
              <a:rPr lang="en-US" sz="1400" dirty="0" smtClean="0"/>
              <a:t>   d) Nested stochastic loops may be required. 	 		 	</a:t>
            </a:r>
            <a:endParaRPr lang="en-US" sz="1400" dirty="0"/>
          </a:p>
        </p:txBody>
      </p:sp>
      <p:pic>
        <p:nvPicPr>
          <p:cNvPr id="1027" name="Picture 3"/>
          <p:cNvPicPr>
            <a:picLocks noChangeAspect="1" noChangeArrowheads="1"/>
          </p:cNvPicPr>
          <p:nvPr/>
        </p:nvPicPr>
        <p:blipFill>
          <a:blip r:embed="rId2" cstate="print"/>
          <a:srcRect/>
          <a:stretch>
            <a:fillRect/>
          </a:stretch>
        </p:blipFill>
        <p:spPr bwMode="auto">
          <a:xfrm>
            <a:off x="1981200" y="4495800"/>
            <a:ext cx="4419600" cy="2133600"/>
          </a:xfrm>
          <a:prstGeom prst="rect">
            <a:avLst/>
          </a:prstGeom>
          <a:noFill/>
          <a:ln w="9525">
            <a:noFill/>
            <a:miter lim="800000"/>
            <a:headEnd/>
            <a:tailEnd/>
          </a:ln>
        </p:spPr>
      </p:pic>
      <p:sp>
        <p:nvSpPr>
          <p:cNvPr id="6" name="TextBox 5"/>
          <p:cNvSpPr txBox="1"/>
          <p:nvPr/>
        </p:nvSpPr>
        <p:spPr>
          <a:xfrm>
            <a:off x="2895600" y="4191000"/>
            <a:ext cx="2732116" cy="276999"/>
          </a:xfrm>
          <a:prstGeom prst="rect">
            <a:avLst/>
          </a:prstGeom>
          <a:noFill/>
        </p:spPr>
        <p:txBody>
          <a:bodyPr wrap="square" rtlCol="0">
            <a:spAutoFit/>
          </a:bodyPr>
          <a:lstStyle/>
          <a:p>
            <a:r>
              <a:rPr lang="en-US" sz="1200" b="1" dirty="0" smtClean="0"/>
              <a:t>Typical Example – Nested Stochastic</a:t>
            </a:r>
            <a:endParaRPr lang="en-US" sz="12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1000" y="304800"/>
            <a:ext cx="7848600" cy="461665"/>
          </a:xfrm>
          <a:prstGeom prst="rect">
            <a:avLst/>
          </a:prstGeom>
          <a:noFill/>
        </p:spPr>
        <p:txBody>
          <a:bodyPr wrap="square" rtlCol="0">
            <a:spAutoFit/>
          </a:bodyPr>
          <a:lstStyle/>
          <a:p>
            <a:r>
              <a:rPr lang="en-US" sz="2400" b="1" dirty="0" smtClean="0">
                <a:solidFill>
                  <a:srgbClr val="0070C0"/>
                </a:solidFill>
              </a:rPr>
              <a:t>		 Practical Issues &amp; Risk Management</a:t>
            </a:r>
            <a:endParaRPr lang="en-US" sz="2400" dirty="0" smtClean="0"/>
          </a:p>
        </p:txBody>
      </p:sp>
      <p:sp>
        <p:nvSpPr>
          <p:cNvPr id="3" name="TextBox 2"/>
          <p:cNvSpPr txBox="1"/>
          <p:nvPr/>
        </p:nvSpPr>
        <p:spPr>
          <a:xfrm>
            <a:off x="381000" y="914400"/>
            <a:ext cx="8382000" cy="2492990"/>
          </a:xfrm>
          <a:prstGeom prst="rect">
            <a:avLst/>
          </a:prstGeom>
          <a:noFill/>
        </p:spPr>
        <p:txBody>
          <a:bodyPr wrap="square" rtlCol="0">
            <a:spAutoFit/>
          </a:bodyPr>
          <a:lstStyle/>
          <a:p>
            <a:r>
              <a:rPr lang="en-US" sz="1600" b="1" dirty="0" smtClean="0">
                <a:solidFill>
                  <a:srgbClr val="0070C0"/>
                </a:solidFill>
              </a:rPr>
              <a:t>Counterparty Risk</a:t>
            </a:r>
          </a:p>
          <a:p>
            <a:pPr>
              <a:buFontTx/>
              <a:buChar char="-"/>
            </a:pPr>
            <a:r>
              <a:rPr lang="en-US" sz="1400" dirty="0" smtClean="0"/>
              <a:t> Most contracts are OTC (usually with I- Bankers). Bankruptcy of Lehman Brothers in 2008 highlighted the risks to </a:t>
            </a:r>
          </a:p>
          <a:p>
            <a:r>
              <a:rPr lang="en-US" sz="1400" dirty="0" smtClean="0"/>
              <a:t>  insurers of the failure of hedging counterparties.</a:t>
            </a:r>
          </a:p>
          <a:p>
            <a:endParaRPr lang="en-US" sz="1400" dirty="0" smtClean="0"/>
          </a:p>
          <a:p>
            <a:pPr>
              <a:buFontTx/>
              <a:buChar char="-"/>
            </a:pPr>
            <a:r>
              <a:rPr lang="en-US" sz="1400" dirty="0" smtClean="0"/>
              <a:t> To manage this risk, insurers should look at following aspects–</a:t>
            </a:r>
          </a:p>
          <a:p>
            <a:pPr lvl="1"/>
            <a:r>
              <a:rPr lang="en-US" sz="1400" dirty="0" smtClean="0"/>
              <a:t>   a) Selection and diversification of counterparties</a:t>
            </a:r>
          </a:p>
          <a:p>
            <a:pPr lvl="1"/>
            <a:r>
              <a:rPr lang="en-US" sz="1400" dirty="0" smtClean="0"/>
              <a:t>   b) Correlation of counterparty exposure with the hedged risk</a:t>
            </a:r>
          </a:p>
          <a:p>
            <a:pPr lvl="1"/>
            <a:r>
              <a:rPr lang="en-US" sz="1400" dirty="0" smtClean="0"/>
              <a:t>   c) Legally robust netting arrangements in place</a:t>
            </a:r>
          </a:p>
          <a:p>
            <a:pPr lvl="1"/>
            <a:r>
              <a:rPr lang="en-US" sz="1400" dirty="0" smtClean="0"/>
              <a:t>   d) Credit trigger agreement</a:t>
            </a:r>
          </a:p>
          <a:p>
            <a:pPr lvl="1"/>
            <a:r>
              <a:rPr lang="en-US" sz="1400" dirty="0" smtClean="0"/>
              <a:t>   e) Hedges on counterparty risks</a:t>
            </a:r>
          </a:p>
          <a:p>
            <a:pPr lvl="1"/>
            <a:r>
              <a:rPr lang="en-US" sz="1400" dirty="0" smtClean="0"/>
              <a:t>   f) Collateralisation arrangements</a:t>
            </a:r>
            <a:endParaRPr lang="en-US" sz="1400" dirty="0"/>
          </a:p>
        </p:txBody>
      </p:sp>
      <p:sp>
        <p:nvSpPr>
          <p:cNvPr id="5" name="Rectangle 4"/>
          <p:cNvSpPr/>
          <p:nvPr/>
        </p:nvSpPr>
        <p:spPr>
          <a:xfrm>
            <a:off x="228600" y="3490079"/>
            <a:ext cx="8610600" cy="2492990"/>
          </a:xfrm>
          <a:prstGeom prst="rect">
            <a:avLst/>
          </a:prstGeom>
        </p:spPr>
        <p:txBody>
          <a:bodyPr wrap="square">
            <a:spAutoFit/>
          </a:bodyPr>
          <a:lstStyle/>
          <a:p>
            <a:r>
              <a:rPr lang="en-US" sz="1600" b="1" dirty="0" smtClean="0">
                <a:solidFill>
                  <a:srgbClr val="0070C0"/>
                </a:solidFill>
              </a:rPr>
              <a:t>Collateralisation </a:t>
            </a:r>
          </a:p>
          <a:p>
            <a:pPr>
              <a:buFontTx/>
              <a:buChar char="-"/>
            </a:pPr>
            <a:r>
              <a:rPr lang="en-US" sz="1400" dirty="0" smtClean="0"/>
              <a:t> For periodic M-2-M, the I- Bank may need to post collaterals (typically in the form of cash or government bonds).</a:t>
            </a:r>
          </a:p>
          <a:p>
            <a:pPr>
              <a:buFontTx/>
              <a:buChar char="-"/>
            </a:pPr>
            <a:endParaRPr lang="en-US" sz="1400" dirty="0" smtClean="0"/>
          </a:p>
          <a:p>
            <a:pPr>
              <a:buFontTx/>
              <a:buChar char="-"/>
            </a:pPr>
            <a:r>
              <a:rPr lang="en-US" sz="1400" dirty="0" smtClean="0"/>
              <a:t> Insurer need to look at following aspects of Collateral –</a:t>
            </a:r>
          </a:p>
          <a:p>
            <a:pPr lvl="1"/>
            <a:r>
              <a:rPr lang="en-US" sz="1400" dirty="0" smtClean="0"/>
              <a:t>  a) Frequency of collateral posting, and close-out risk</a:t>
            </a:r>
          </a:p>
          <a:p>
            <a:pPr lvl="1"/>
            <a:r>
              <a:rPr lang="en-US" sz="1400" dirty="0" smtClean="0"/>
              <a:t>  b) Acceptable collateral quality	</a:t>
            </a:r>
          </a:p>
          <a:p>
            <a:pPr lvl="1"/>
            <a:r>
              <a:rPr lang="en-US" sz="1400" dirty="0" smtClean="0"/>
              <a:t>  c) Replacement cost</a:t>
            </a:r>
          </a:p>
          <a:p>
            <a:endParaRPr lang="en-US" sz="1400" dirty="0" smtClean="0"/>
          </a:p>
          <a:p>
            <a:pPr>
              <a:buFontTx/>
              <a:buChar char="-"/>
            </a:pPr>
            <a:r>
              <a:rPr lang="en-US" sz="1400" dirty="0" smtClean="0"/>
              <a:t> It’s a 2 way process &amp; can cause practical issues for insurers. May be forced to post collateral even though the </a:t>
            </a:r>
          </a:p>
          <a:p>
            <a:r>
              <a:rPr lang="en-US" sz="1400" dirty="0" smtClean="0"/>
              <a:t>  underlying hedged positions are illiquid. </a:t>
            </a:r>
          </a:p>
          <a:p>
            <a:r>
              <a:rPr lang="en-US" sz="1400" dirty="0" smtClean="0"/>
              <a:t>  Stress test potential collateral calls to assess the volume of liquid securities needed.</a:t>
            </a:r>
            <a:endParaRPr lang="en-US" sz="14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304800"/>
            <a:ext cx="8153400" cy="4001095"/>
          </a:xfrm>
          <a:prstGeom prst="rect">
            <a:avLst/>
          </a:prstGeom>
          <a:noFill/>
        </p:spPr>
        <p:txBody>
          <a:bodyPr wrap="square" rtlCol="0">
            <a:spAutoFit/>
          </a:bodyPr>
          <a:lstStyle/>
          <a:p>
            <a:r>
              <a:rPr lang="en-US" sz="1400" dirty="0" smtClean="0"/>
              <a:t>		       </a:t>
            </a:r>
            <a:r>
              <a:rPr lang="en-US" sz="2400" b="1" dirty="0" smtClean="0">
                <a:solidFill>
                  <a:srgbClr val="0070C0"/>
                </a:solidFill>
              </a:rPr>
              <a:t>Understanding the Regulations</a:t>
            </a:r>
          </a:p>
          <a:p>
            <a:endParaRPr lang="en-US" sz="1400" dirty="0" smtClean="0"/>
          </a:p>
          <a:p>
            <a:r>
              <a:rPr lang="en-US" b="1" dirty="0" smtClean="0">
                <a:solidFill>
                  <a:srgbClr val="0070C0"/>
                </a:solidFill>
              </a:rPr>
              <a:t>UK Regulations</a:t>
            </a:r>
          </a:p>
          <a:p>
            <a:endParaRPr lang="en-US" sz="1400" dirty="0" smtClean="0"/>
          </a:p>
          <a:p>
            <a:r>
              <a:rPr lang="en-US" sz="1600" b="1" dirty="0" smtClean="0"/>
              <a:t>Pillar 1 – Regulatory Peak 1</a:t>
            </a:r>
            <a:endParaRPr lang="en-US" sz="1600" dirty="0" smtClean="0"/>
          </a:p>
          <a:p>
            <a:r>
              <a:rPr lang="en-US" sz="1400" dirty="0" smtClean="0"/>
              <a:t>Deterministic valuation of liabilities, including margins for prudence, with a non-risk-based solvency margin. Material options – Stochastic approach benchmarked to market asset prices.</a:t>
            </a:r>
          </a:p>
          <a:p>
            <a:endParaRPr lang="en-US" sz="1400" u="sng" dirty="0" smtClean="0"/>
          </a:p>
          <a:p>
            <a:r>
              <a:rPr lang="en-US" sz="1400" u="sng" dirty="0" smtClean="0"/>
              <a:t>Impact of CDS on Disc Rate</a:t>
            </a:r>
            <a:r>
              <a:rPr lang="en-US" sz="1400" dirty="0" smtClean="0"/>
              <a:t> - Depend on the assumed default assumptions in the valuation interest rate versus the CDS premium.</a:t>
            </a:r>
          </a:p>
          <a:p>
            <a:endParaRPr lang="en-US" sz="1400" u="sng" dirty="0" smtClean="0"/>
          </a:p>
          <a:p>
            <a:r>
              <a:rPr lang="en-US" sz="1400" u="sng" dirty="0" smtClean="0"/>
              <a:t>Int Rate Swaps </a:t>
            </a:r>
            <a:r>
              <a:rPr lang="en-US" sz="1400" dirty="0" smtClean="0"/>
              <a:t>- Internal rate of return on the synthetic cashflows.</a:t>
            </a:r>
          </a:p>
          <a:p>
            <a:endParaRPr lang="en-US" sz="1400" dirty="0" smtClean="0"/>
          </a:p>
          <a:p>
            <a:r>
              <a:rPr lang="en-US" sz="1400" u="sng" dirty="0" smtClean="0"/>
              <a:t>Guaranteed Annuity Options (use of Swaptions) </a:t>
            </a:r>
            <a:r>
              <a:rPr lang="en-US" sz="1400" dirty="0" smtClean="0"/>
              <a:t>–Broadly market-consistent basis. Valuation basis still contains elements of prudence, eg. conservative GAO take-up rate. </a:t>
            </a:r>
          </a:p>
          <a:p>
            <a:endParaRPr lang="en-US" sz="1400" dirty="0" smtClean="0"/>
          </a:p>
          <a:p>
            <a:r>
              <a:rPr lang="en-US" sz="1400" dirty="0" smtClean="0"/>
              <a:t>Hedging can use these assumptions. Drawback </a:t>
            </a:r>
            <a:r>
              <a:rPr lang="en-US" sz="1400" dirty="0" smtClean="0">
                <a:sym typeface="Wingdings" pitchFamily="2" charset="2"/>
              </a:rPr>
              <a:t></a:t>
            </a:r>
            <a:r>
              <a:rPr lang="en-US" sz="1400" dirty="0" smtClean="0"/>
              <a:t>  Over hedged if actual experience &lt; assumed.</a:t>
            </a:r>
            <a:endParaRPr lang="en-US" sz="1400" dirty="0"/>
          </a:p>
        </p:txBody>
      </p:sp>
      <p:sp>
        <p:nvSpPr>
          <p:cNvPr id="3" name="TextBox 2"/>
          <p:cNvSpPr txBox="1"/>
          <p:nvPr/>
        </p:nvSpPr>
        <p:spPr>
          <a:xfrm>
            <a:off x="304800" y="4351853"/>
            <a:ext cx="8534400" cy="1815882"/>
          </a:xfrm>
          <a:prstGeom prst="rect">
            <a:avLst/>
          </a:prstGeom>
          <a:noFill/>
        </p:spPr>
        <p:txBody>
          <a:bodyPr wrap="square" rtlCol="0">
            <a:spAutoFit/>
          </a:bodyPr>
          <a:lstStyle/>
          <a:p>
            <a:r>
              <a:rPr lang="en-US" sz="1400" b="1" dirty="0" smtClean="0"/>
              <a:t>Resilience capital requirement (RCR)and matching rules</a:t>
            </a:r>
          </a:p>
          <a:p>
            <a:r>
              <a:rPr lang="en-US" sz="1400" dirty="0" smtClean="0"/>
              <a:t>- Single market risk scenario = Fall in equity &amp; real estate values + fall/rise in fixed interest yields (parallel shift)</a:t>
            </a:r>
          </a:p>
          <a:p>
            <a:pPr>
              <a:buFontTx/>
              <a:buChar char="-"/>
            </a:pPr>
            <a:r>
              <a:rPr lang="en-US" sz="1400" dirty="0" smtClean="0"/>
              <a:t> Hedging that reduces broad equity exposure/reduces mismatch of duration likely to reduce RCR. The RCR </a:t>
            </a:r>
          </a:p>
          <a:p>
            <a:r>
              <a:rPr lang="en-US" sz="1400" dirty="0" smtClean="0"/>
              <a:t>  does not cover credit, currency or inflation risk.</a:t>
            </a:r>
          </a:p>
          <a:p>
            <a:r>
              <a:rPr lang="en-US" sz="1400" dirty="0" smtClean="0"/>
              <a:t>- Other measures –</a:t>
            </a:r>
          </a:p>
          <a:p>
            <a:pPr marL="800100" lvl="1" indent="-342900"/>
            <a:r>
              <a:rPr lang="en-US" sz="1400" dirty="0" smtClean="0"/>
              <a:t>a) Limit counterparty exposures to prudent levels; </a:t>
            </a:r>
          </a:p>
          <a:p>
            <a:pPr marL="800100" lvl="1" indent="-342900"/>
            <a:r>
              <a:rPr lang="en-US" sz="1400" dirty="0" smtClean="0"/>
              <a:t>b) Index/Unit-linked Liab. -  Derivatives to be highly effective + residual mismatches should be over-hedged.</a:t>
            </a:r>
          </a:p>
          <a:p>
            <a:endParaRPr lang="en-US" sz="14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457200" y="276046"/>
            <a:ext cx="8458200" cy="1384995"/>
          </a:xfrm>
          <a:prstGeom prst="rect">
            <a:avLst/>
          </a:prstGeom>
          <a:noFill/>
        </p:spPr>
        <p:txBody>
          <a:bodyPr wrap="square" rtlCol="0">
            <a:spAutoFit/>
          </a:bodyPr>
          <a:lstStyle/>
          <a:p>
            <a:pPr marL="342900" indent="-342900"/>
            <a:endParaRPr lang="en-US" sz="1400" dirty="0" smtClean="0"/>
          </a:p>
          <a:p>
            <a:pPr marL="342900" indent="-342900"/>
            <a:r>
              <a:rPr lang="en-US" sz="1400" b="1" dirty="0" smtClean="0"/>
              <a:t>Rules on Use of Derivatives</a:t>
            </a:r>
          </a:p>
          <a:p>
            <a:pPr>
              <a:buFontTx/>
              <a:buChar char="-"/>
            </a:pPr>
            <a:r>
              <a:rPr lang="en-US" sz="1400" dirty="0" smtClean="0"/>
              <a:t> Any obligations to transfer assets or money arising from derivatives must be covered. Basis Risk?</a:t>
            </a:r>
          </a:p>
          <a:p>
            <a:pPr>
              <a:buFontTx/>
              <a:buChar char="-"/>
            </a:pPr>
            <a:r>
              <a:rPr lang="en-US" sz="1400" dirty="0" smtClean="0"/>
              <a:t> Admissible only if held for efficient portfolio management/</a:t>
            </a:r>
            <a:r>
              <a:rPr lang="en-US" sz="1400" b="1" dirty="0" smtClean="0"/>
              <a:t>reduction in investment risks</a:t>
            </a:r>
            <a:r>
              <a:rPr lang="en-US" sz="1400" dirty="0" smtClean="0"/>
              <a:t>. </a:t>
            </a:r>
          </a:p>
          <a:p>
            <a:endParaRPr lang="en-US" sz="1400" b="1" dirty="0" smtClean="0"/>
          </a:p>
          <a:p>
            <a:r>
              <a:rPr lang="en-US" sz="1400" dirty="0" smtClean="0"/>
              <a:t>Rules can act as a practical barrier to effective hedging. However there is some flexibility in the interpretation.</a:t>
            </a:r>
          </a:p>
        </p:txBody>
      </p:sp>
      <p:sp>
        <p:nvSpPr>
          <p:cNvPr id="3" name="TextBox 2"/>
          <p:cNvSpPr txBox="1"/>
          <p:nvPr/>
        </p:nvSpPr>
        <p:spPr>
          <a:xfrm>
            <a:off x="381000" y="1905000"/>
            <a:ext cx="8458200" cy="3847207"/>
          </a:xfrm>
          <a:prstGeom prst="rect">
            <a:avLst/>
          </a:prstGeom>
          <a:noFill/>
        </p:spPr>
        <p:txBody>
          <a:bodyPr wrap="square" rtlCol="0">
            <a:spAutoFit/>
          </a:bodyPr>
          <a:lstStyle/>
          <a:p>
            <a:r>
              <a:rPr lang="en-US" sz="1600" b="1" dirty="0" smtClean="0"/>
              <a:t>Pillar 1 - Peak 2 – Realistic Balance Sheet (MV of A &amp;L)</a:t>
            </a:r>
          </a:p>
          <a:p>
            <a:pPr>
              <a:buFontTx/>
              <a:buChar char="-"/>
            </a:pPr>
            <a:r>
              <a:rPr lang="en-US" sz="1400" dirty="0" smtClean="0"/>
              <a:t>Hedging has no direct impact on the initial valuation of liabilities unless it has affects on amounts paid to policyholders (eg.  Allocating hedge assets to asset shares). But there is effect on the risk capital margin (RCM).</a:t>
            </a:r>
          </a:p>
          <a:p>
            <a:endParaRPr lang="en-US" sz="1400" dirty="0" smtClean="0"/>
          </a:p>
          <a:p>
            <a:r>
              <a:rPr lang="en-US" sz="1400" dirty="0" smtClean="0"/>
              <a:t>- Under peak 2, all derivatives are taken into account, even when inadmissible under peak 1.</a:t>
            </a:r>
          </a:p>
          <a:p>
            <a:endParaRPr lang="en-US" sz="1400" dirty="0" smtClean="0"/>
          </a:p>
          <a:p>
            <a:r>
              <a:rPr lang="en-US" sz="1600" b="1" dirty="0" smtClean="0"/>
              <a:t>Pillar 2 –Individual Capital Assessment</a:t>
            </a:r>
          </a:p>
          <a:p>
            <a:pPr>
              <a:buFontTx/>
              <a:buChar char="-"/>
            </a:pPr>
            <a:r>
              <a:rPr lang="en-US" sz="1400" dirty="0" smtClean="0"/>
              <a:t> Principles based. </a:t>
            </a:r>
          </a:p>
          <a:p>
            <a:pPr>
              <a:buFontTx/>
              <a:buChar char="-"/>
            </a:pPr>
            <a:r>
              <a:rPr lang="en-US" sz="1400" dirty="0" smtClean="0"/>
              <a:t> No specific guidance on treatment of hedge effectiveness or basis risk.  In practice, approach to basis risk varies. </a:t>
            </a:r>
          </a:p>
          <a:p>
            <a:endParaRPr lang="en-US" sz="1400" dirty="0" smtClean="0"/>
          </a:p>
          <a:p>
            <a:r>
              <a:rPr lang="en-US" sz="1600" b="1" dirty="0" smtClean="0"/>
              <a:t>Under Solvency 2</a:t>
            </a:r>
          </a:p>
          <a:p>
            <a:pPr>
              <a:buFontTx/>
              <a:buChar char="-"/>
            </a:pPr>
            <a:r>
              <a:rPr lang="en-US" sz="1400" dirty="0" smtClean="0"/>
              <a:t>Hedges in force &lt; 12 months </a:t>
            </a:r>
            <a:r>
              <a:rPr lang="en-US" sz="1400" dirty="0" smtClean="0">
                <a:sym typeface="Wingdings" pitchFamily="2" charset="2"/>
              </a:rPr>
              <a:t> </a:t>
            </a:r>
            <a:r>
              <a:rPr lang="en-US" sz="1400" dirty="0" smtClean="0"/>
              <a:t>accounted pro-rata. </a:t>
            </a:r>
          </a:p>
          <a:p>
            <a:r>
              <a:rPr lang="en-US" sz="1400" dirty="0" smtClean="0"/>
              <a:t>  If a programme of rolling short term hedges is in place, full credit is only given if the conditions for renewing the </a:t>
            </a:r>
          </a:p>
          <a:p>
            <a:r>
              <a:rPr lang="en-US" sz="1400" dirty="0" smtClean="0"/>
              <a:t>  hedges are fully committed.</a:t>
            </a:r>
          </a:p>
          <a:p>
            <a:r>
              <a:rPr lang="en-US" sz="1400" dirty="0" smtClean="0"/>
              <a:t>- Covers basis risk </a:t>
            </a:r>
            <a:r>
              <a:rPr lang="en-US" sz="1400" dirty="0" smtClean="0">
                <a:sym typeface="Wingdings" pitchFamily="2" charset="2"/>
              </a:rPr>
              <a:t> C</a:t>
            </a:r>
            <a:r>
              <a:rPr lang="en-US" sz="1400" dirty="0" smtClean="0"/>
              <a:t>redit allowed only if basis risk is not material. </a:t>
            </a:r>
          </a:p>
          <a:p>
            <a:pPr>
              <a:buFontTx/>
              <a:buChar char="-"/>
            </a:pPr>
            <a:endParaRPr lang="en-US" sz="1400" dirty="0" smtClean="0"/>
          </a:p>
          <a:p>
            <a:r>
              <a:rPr lang="en-US" sz="1400" dirty="0" smtClean="0"/>
              <a:t>- If material basis risk </a:t>
            </a:r>
            <a:r>
              <a:rPr lang="en-US" sz="1400" dirty="0" smtClean="0">
                <a:sym typeface="Wingdings" pitchFamily="2" charset="2"/>
              </a:rPr>
              <a:t></a:t>
            </a:r>
            <a:r>
              <a:rPr lang="en-US" sz="1400" dirty="0" smtClean="0"/>
              <a:t> Need to develop partial internal models to capture these risks.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2400" y="376535"/>
            <a:ext cx="4724400" cy="461665"/>
          </a:xfrm>
          <a:prstGeom prst="rect">
            <a:avLst/>
          </a:prstGeom>
          <a:noFill/>
        </p:spPr>
        <p:txBody>
          <a:bodyPr wrap="square" rtlCol="0">
            <a:spAutoFit/>
          </a:bodyPr>
          <a:lstStyle/>
          <a:p>
            <a:r>
              <a:rPr lang="en-US" sz="2400" b="1" dirty="0" smtClean="0">
                <a:solidFill>
                  <a:srgbClr val="0070C0"/>
                </a:solidFill>
              </a:rPr>
              <a:t>	Topics Covered</a:t>
            </a:r>
            <a:endParaRPr lang="en-US" sz="2400" b="1" dirty="0">
              <a:solidFill>
                <a:srgbClr val="0070C0"/>
              </a:solidFill>
            </a:endParaRPr>
          </a:p>
        </p:txBody>
      </p:sp>
      <p:sp>
        <p:nvSpPr>
          <p:cNvPr id="7" name="TextBox 6"/>
          <p:cNvSpPr txBox="1"/>
          <p:nvPr/>
        </p:nvSpPr>
        <p:spPr>
          <a:xfrm>
            <a:off x="838200" y="914400"/>
            <a:ext cx="7696200" cy="5509200"/>
          </a:xfrm>
          <a:prstGeom prst="rect">
            <a:avLst/>
          </a:prstGeom>
          <a:noFill/>
        </p:spPr>
        <p:txBody>
          <a:bodyPr wrap="square" rtlCol="0">
            <a:spAutoFit/>
          </a:bodyPr>
          <a:lstStyle/>
          <a:p>
            <a:pPr>
              <a:buFont typeface="Wingdings" pitchFamily="2" charset="2"/>
              <a:buChar char="§"/>
            </a:pPr>
            <a:r>
              <a:rPr lang="en-US" sz="1600" dirty="0" smtClean="0"/>
              <a:t> Introduction</a:t>
            </a:r>
          </a:p>
          <a:p>
            <a:pPr>
              <a:buFont typeface="Wingdings" pitchFamily="2" charset="2"/>
              <a:buChar char="§"/>
            </a:pPr>
            <a:endParaRPr lang="en-US" sz="1600" dirty="0" smtClean="0"/>
          </a:p>
          <a:p>
            <a:pPr>
              <a:buFont typeface="Wingdings" pitchFamily="2" charset="2"/>
              <a:buChar char="§"/>
            </a:pPr>
            <a:r>
              <a:rPr lang="en-US" sz="1600" dirty="0" smtClean="0"/>
              <a:t> Need for Hedging</a:t>
            </a:r>
          </a:p>
          <a:p>
            <a:pPr>
              <a:buFont typeface="Wingdings" pitchFamily="2" charset="2"/>
              <a:buChar char="§"/>
            </a:pPr>
            <a:endParaRPr lang="en-US" sz="1600" dirty="0" smtClean="0"/>
          </a:p>
          <a:p>
            <a:pPr>
              <a:buFont typeface="Wingdings" pitchFamily="2" charset="2"/>
              <a:buChar char="§"/>
            </a:pPr>
            <a:r>
              <a:rPr lang="en-US" sz="1600" dirty="0" smtClean="0"/>
              <a:t> Pros &amp; Cons</a:t>
            </a:r>
          </a:p>
          <a:p>
            <a:pPr>
              <a:buFont typeface="Wingdings" pitchFamily="2" charset="2"/>
              <a:buChar char="§"/>
            </a:pPr>
            <a:endParaRPr lang="en-US" sz="1600" dirty="0" smtClean="0"/>
          </a:p>
          <a:p>
            <a:pPr>
              <a:buFont typeface="Wingdings" pitchFamily="2" charset="2"/>
              <a:buChar char="§"/>
            </a:pPr>
            <a:r>
              <a:rPr lang="en-US" sz="1600" dirty="0" smtClean="0"/>
              <a:t> Some Key Statistics</a:t>
            </a:r>
          </a:p>
          <a:p>
            <a:pPr>
              <a:buFont typeface="Wingdings" pitchFamily="2" charset="2"/>
              <a:buChar char="§"/>
            </a:pPr>
            <a:endParaRPr lang="en-US" sz="1600" dirty="0" smtClean="0"/>
          </a:p>
          <a:p>
            <a:pPr lvl="0">
              <a:buFont typeface="Wingdings" pitchFamily="2" charset="2"/>
              <a:buChar char="§"/>
            </a:pPr>
            <a:r>
              <a:rPr lang="en-US" sz="1600" dirty="0" smtClean="0"/>
              <a:t> Commonly used Hedging Tools / Techniques</a:t>
            </a:r>
          </a:p>
          <a:p>
            <a:pPr lvl="0">
              <a:buFont typeface="Wingdings" pitchFamily="2" charset="2"/>
              <a:buChar char="§"/>
            </a:pPr>
            <a:endParaRPr lang="en-US" sz="1600" dirty="0" smtClean="0"/>
          </a:p>
          <a:p>
            <a:pPr lvl="0">
              <a:buFont typeface="Wingdings" pitchFamily="2" charset="2"/>
              <a:buChar char="§"/>
            </a:pPr>
            <a:r>
              <a:rPr lang="en-US" sz="1600" dirty="0" smtClean="0"/>
              <a:t> Case Study – Variable Annuities</a:t>
            </a:r>
          </a:p>
          <a:p>
            <a:pPr lvl="0">
              <a:buFont typeface="Wingdings" pitchFamily="2" charset="2"/>
              <a:buChar char="§"/>
            </a:pPr>
            <a:endParaRPr lang="en-US" sz="1600" b="1" dirty="0" smtClean="0">
              <a:solidFill>
                <a:srgbClr val="0070C0"/>
              </a:solidFill>
            </a:endParaRPr>
          </a:p>
          <a:p>
            <a:pPr lvl="0">
              <a:buFont typeface="Wingdings" pitchFamily="2" charset="2"/>
              <a:buChar char="§"/>
            </a:pPr>
            <a:r>
              <a:rPr lang="en-US" sz="1600" dirty="0" smtClean="0"/>
              <a:t> Practical Issues &amp; Risk Management</a:t>
            </a:r>
          </a:p>
          <a:p>
            <a:pPr lvl="0">
              <a:buFont typeface="Wingdings" pitchFamily="2" charset="2"/>
              <a:buChar char="§"/>
            </a:pPr>
            <a:endParaRPr lang="en-US" sz="1600" dirty="0" smtClean="0"/>
          </a:p>
          <a:p>
            <a:pPr>
              <a:buFont typeface="Wingdings" pitchFamily="2" charset="2"/>
              <a:buChar char="§"/>
            </a:pPr>
            <a:r>
              <a:rPr lang="en-US" sz="1600" dirty="0" smtClean="0"/>
              <a:t> Understanding the Regulations</a:t>
            </a:r>
          </a:p>
          <a:p>
            <a:pPr>
              <a:buFont typeface="Wingdings" pitchFamily="2" charset="2"/>
              <a:buChar char="§"/>
            </a:pPr>
            <a:endParaRPr lang="en-US" sz="1600" dirty="0" smtClean="0"/>
          </a:p>
          <a:p>
            <a:pPr>
              <a:buFont typeface="Wingdings" pitchFamily="2" charset="2"/>
              <a:buChar char="§"/>
            </a:pPr>
            <a:r>
              <a:rPr lang="en-US" sz="1600" dirty="0" smtClean="0"/>
              <a:t> Accounting for Hedges</a:t>
            </a:r>
          </a:p>
          <a:p>
            <a:pPr>
              <a:buFont typeface="Wingdings" pitchFamily="2" charset="2"/>
              <a:buChar char="§"/>
            </a:pPr>
            <a:endParaRPr lang="en-US" sz="1600" dirty="0" smtClean="0"/>
          </a:p>
          <a:p>
            <a:pPr>
              <a:buFont typeface="Wingdings" pitchFamily="2" charset="2"/>
              <a:buChar char="§"/>
            </a:pPr>
            <a:r>
              <a:rPr lang="en-US" sz="1600" dirty="0" smtClean="0"/>
              <a:t> New Techniques</a:t>
            </a:r>
          </a:p>
          <a:p>
            <a:pPr>
              <a:buFont typeface="Wingdings" pitchFamily="2" charset="2"/>
              <a:buChar char="§"/>
            </a:pPr>
            <a:endParaRPr lang="en-US" sz="1600" dirty="0" smtClean="0"/>
          </a:p>
          <a:p>
            <a:pPr>
              <a:buFont typeface="Wingdings" pitchFamily="2" charset="2"/>
              <a:buChar char="§"/>
            </a:pPr>
            <a:r>
              <a:rPr lang="en-US" sz="1600" dirty="0" smtClean="0"/>
              <a:t> Test of Bad Times?</a:t>
            </a:r>
          </a:p>
          <a:p>
            <a:pPr>
              <a:buFont typeface="Wingdings" pitchFamily="2" charset="2"/>
              <a:buChar char="§"/>
            </a:pPr>
            <a:endParaRPr lang="en-US" sz="16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81000" y="457200"/>
            <a:ext cx="8077200" cy="2523768"/>
          </a:xfrm>
          <a:prstGeom prst="rect">
            <a:avLst/>
          </a:prstGeom>
          <a:noFill/>
        </p:spPr>
        <p:txBody>
          <a:bodyPr wrap="square" rtlCol="0">
            <a:spAutoFit/>
          </a:bodyPr>
          <a:lstStyle/>
          <a:p>
            <a:r>
              <a:rPr lang="en-US" b="1" dirty="0" smtClean="0">
                <a:solidFill>
                  <a:srgbClr val="0070C0"/>
                </a:solidFill>
              </a:rPr>
              <a:t>US Regulations </a:t>
            </a:r>
          </a:p>
          <a:p>
            <a:endParaRPr lang="en-US" sz="1400" b="1" dirty="0" smtClean="0"/>
          </a:p>
          <a:p>
            <a:r>
              <a:rPr lang="en-US" sz="1400" b="1" dirty="0" smtClean="0"/>
              <a:t>US Variable Annuities Market</a:t>
            </a:r>
          </a:p>
          <a:p>
            <a:endParaRPr lang="en-US" sz="1400" b="1" dirty="0" smtClean="0"/>
          </a:p>
          <a:p>
            <a:pPr>
              <a:buFontTx/>
              <a:buChar char="-"/>
            </a:pPr>
            <a:r>
              <a:rPr lang="en-US" sz="1400" dirty="0" smtClean="0"/>
              <a:t>RBC C3P2 uses a run-off approach, compared with a 1 year standard for Solvency II. Allows credit for dynamic hedging programmes in RBC calculations.</a:t>
            </a:r>
          </a:p>
          <a:p>
            <a:pPr>
              <a:buFontTx/>
              <a:buChar char="-"/>
            </a:pPr>
            <a:endParaRPr lang="en-US" sz="1400" dirty="0" smtClean="0"/>
          </a:p>
          <a:p>
            <a:pPr>
              <a:buFontTx/>
              <a:buChar char="-"/>
            </a:pPr>
            <a:r>
              <a:rPr lang="en-US" sz="1400" dirty="0" smtClean="0"/>
              <a:t>Credit can only be given to a Clearly Defined Hedging Strategy, which must identify both hedged and unhedged risks and the metric(s) and criteria used to measure hedge effectiveness, amongst other things.</a:t>
            </a:r>
          </a:p>
          <a:p>
            <a:pPr>
              <a:buFontTx/>
              <a:buChar char="-"/>
            </a:pPr>
            <a:endParaRPr lang="en-US" sz="1400" dirty="0" smtClean="0"/>
          </a:p>
          <a:p>
            <a:endParaRPr lang="en-US" sz="1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04800" y="4648200"/>
            <a:ext cx="7620000" cy="1524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4" name="TextBox 3"/>
          <p:cNvSpPr txBox="1"/>
          <p:nvPr/>
        </p:nvSpPr>
        <p:spPr>
          <a:xfrm>
            <a:off x="381000" y="228600"/>
            <a:ext cx="7848600" cy="3046988"/>
          </a:xfrm>
          <a:prstGeom prst="rect">
            <a:avLst/>
          </a:prstGeom>
          <a:noFill/>
        </p:spPr>
        <p:txBody>
          <a:bodyPr wrap="square" rtlCol="0">
            <a:spAutoFit/>
          </a:bodyPr>
          <a:lstStyle/>
          <a:p>
            <a:r>
              <a:rPr lang="en-US" sz="2400" b="1" dirty="0" smtClean="0">
                <a:solidFill>
                  <a:srgbClr val="0070C0"/>
                </a:solidFill>
              </a:rPr>
              <a:t>		Regulation – Indian Context</a:t>
            </a:r>
          </a:p>
          <a:p>
            <a:endParaRPr lang="en-US" sz="1400" b="1" dirty="0" smtClean="0">
              <a:solidFill>
                <a:srgbClr val="0070C0"/>
              </a:solidFill>
            </a:endParaRPr>
          </a:p>
          <a:p>
            <a:r>
              <a:rPr lang="en-US" sz="1400" dirty="0" smtClean="0"/>
              <a:t>Currently in India, the insurers can use the following tools to hedge risks-</a:t>
            </a:r>
          </a:p>
          <a:p>
            <a:pPr marL="342900" indent="-342900">
              <a:buAutoNum type="alphaLcParenR"/>
            </a:pPr>
            <a:r>
              <a:rPr lang="en-US" sz="1400" dirty="0" smtClean="0"/>
              <a:t>Interest rate swaps</a:t>
            </a:r>
          </a:p>
          <a:p>
            <a:pPr marL="342900" indent="-342900">
              <a:buAutoNum type="alphaLcParenR"/>
            </a:pPr>
            <a:r>
              <a:rPr lang="en-US" sz="1400" dirty="0" smtClean="0"/>
              <a:t>Interest Futures (upto 1yr term only)</a:t>
            </a:r>
          </a:p>
          <a:p>
            <a:pPr marL="342900" indent="-342900">
              <a:buAutoNum type="alphaLcParenR"/>
            </a:pPr>
            <a:r>
              <a:rPr lang="en-US" sz="1400" dirty="0" smtClean="0"/>
              <a:t>Currency swaps</a:t>
            </a:r>
          </a:p>
          <a:p>
            <a:pPr marL="342900" indent="-342900">
              <a:buAutoNum type="alphaLcParenR"/>
            </a:pPr>
            <a:endParaRPr lang="en-US" sz="1400" dirty="0" smtClean="0"/>
          </a:p>
          <a:p>
            <a:pPr marL="342900" indent="-342900">
              <a:buAutoNum type="alphaLcParenR"/>
            </a:pPr>
            <a:endParaRPr lang="en-US" sz="1400" dirty="0" smtClean="0"/>
          </a:p>
          <a:p>
            <a:endParaRPr lang="en-US" sz="1400" dirty="0" smtClean="0"/>
          </a:p>
          <a:p>
            <a:endParaRPr lang="en-US" sz="1400" dirty="0" smtClean="0"/>
          </a:p>
          <a:p>
            <a:endParaRPr lang="en-US" sz="1400" dirty="0" smtClean="0"/>
          </a:p>
          <a:p>
            <a:endParaRPr lang="en-US" sz="1400" b="1" dirty="0" smtClean="0">
              <a:solidFill>
                <a:srgbClr val="0070C0"/>
              </a:solidFill>
            </a:endParaRPr>
          </a:p>
          <a:p>
            <a:endParaRPr lang="en-US" sz="1400" dirty="0" smtClean="0"/>
          </a:p>
        </p:txBody>
      </p:sp>
      <p:sp>
        <p:nvSpPr>
          <p:cNvPr id="3" name="TextBox 2"/>
          <p:cNvSpPr txBox="1"/>
          <p:nvPr/>
        </p:nvSpPr>
        <p:spPr>
          <a:xfrm>
            <a:off x="304800" y="2020431"/>
            <a:ext cx="8458200" cy="2246769"/>
          </a:xfrm>
          <a:prstGeom prst="rect">
            <a:avLst/>
          </a:prstGeom>
          <a:noFill/>
        </p:spPr>
        <p:txBody>
          <a:bodyPr wrap="square" rtlCol="0">
            <a:spAutoFit/>
          </a:bodyPr>
          <a:lstStyle/>
          <a:p>
            <a:r>
              <a:rPr lang="en-US" sz="1400" b="1" dirty="0" smtClean="0"/>
              <a:t>Way Forward</a:t>
            </a:r>
            <a:endParaRPr lang="en-US" sz="1400" dirty="0" smtClean="0"/>
          </a:p>
          <a:p>
            <a:r>
              <a:rPr lang="en-US" sz="1400" dirty="0" smtClean="0"/>
              <a:t>Some changes in the pipeline from IRDA  - </a:t>
            </a:r>
          </a:p>
          <a:p>
            <a:pPr marL="342900" indent="-342900">
              <a:buAutoNum type="arabicParenR"/>
            </a:pPr>
            <a:r>
              <a:rPr lang="en-US" sz="1400" dirty="0" smtClean="0"/>
              <a:t>Allow participation in CDS for corporate bonds. </a:t>
            </a:r>
          </a:p>
          <a:p>
            <a:pPr marL="342900" indent="-342900">
              <a:buFontTx/>
              <a:buAutoNum type="arabicParenR"/>
            </a:pPr>
            <a:r>
              <a:rPr lang="en-US" sz="1400" dirty="0" smtClean="0"/>
              <a:t>Allow Interest rate futures for terms longer than 1 year.</a:t>
            </a:r>
          </a:p>
          <a:p>
            <a:pPr marL="342900" indent="-342900"/>
            <a:endParaRPr lang="en-US" sz="1400" dirty="0" smtClean="0"/>
          </a:p>
          <a:p>
            <a:pPr marL="342900" indent="-342900"/>
            <a:r>
              <a:rPr lang="en-US" sz="1400" dirty="0" smtClean="0"/>
              <a:t>Others – a) Allow participation as lenders of securities in SLB schemes, and lend up to 10% of their total equity </a:t>
            </a:r>
          </a:p>
          <a:p>
            <a:pPr marL="342900" indent="-342900"/>
            <a:r>
              <a:rPr lang="en-US" sz="1400" dirty="0" smtClean="0"/>
              <a:t>	             holdings. </a:t>
            </a:r>
          </a:p>
          <a:p>
            <a:pPr marL="342900" indent="-342900"/>
            <a:r>
              <a:rPr lang="en-US" sz="1400" dirty="0" smtClean="0"/>
              <a:t>	         b) 	Look at corporate bonds other than AAA rated.	</a:t>
            </a:r>
          </a:p>
          <a:p>
            <a:pPr marL="342900" indent="-342900"/>
            <a:endParaRPr lang="en-US" sz="1400" dirty="0" smtClean="0"/>
          </a:p>
          <a:p>
            <a:pPr marL="342900" indent="-342900"/>
            <a:r>
              <a:rPr lang="en-US" sz="1400" dirty="0" smtClean="0"/>
              <a:t>Objective - Invest for long term and help penetrate the Pensions markets.</a:t>
            </a:r>
            <a:endParaRPr lang="en-US" sz="1400" dirty="0"/>
          </a:p>
        </p:txBody>
      </p:sp>
      <p:sp>
        <p:nvSpPr>
          <p:cNvPr id="5" name="TextBox 4"/>
          <p:cNvSpPr txBox="1"/>
          <p:nvPr/>
        </p:nvSpPr>
        <p:spPr>
          <a:xfrm>
            <a:off x="304800" y="4608493"/>
            <a:ext cx="8229600" cy="1384995"/>
          </a:xfrm>
          <a:prstGeom prst="rect">
            <a:avLst/>
          </a:prstGeom>
          <a:noFill/>
        </p:spPr>
        <p:txBody>
          <a:bodyPr wrap="square" rtlCol="0">
            <a:spAutoFit/>
          </a:bodyPr>
          <a:lstStyle/>
          <a:p>
            <a:r>
              <a:rPr lang="en-US" sz="1400" b="1" dirty="0" smtClean="0"/>
              <a:t>As per IRDA circular No. IRDA/ACTL/CIR/ALM/005/01/2012 on ALM &amp; Stress Testing –</a:t>
            </a:r>
          </a:p>
          <a:p>
            <a:pPr marL="342900" indent="-342900">
              <a:buAutoNum type="alphaLcParenR"/>
            </a:pPr>
            <a:r>
              <a:rPr lang="en-US" sz="1400" dirty="0" smtClean="0"/>
              <a:t>Look at Market risks on a market consistent basis </a:t>
            </a:r>
          </a:p>
          <a:p>
            <a:pPr marL="342900" indent="-342900">
              <a:buAutoNum type="alphaLcParenR"/>
            </a:pPr>
            <a:r>
              <a:rPr lang="en-US" sz="1400" dirty="0" smtClean="0"/>
              <a:t>Do scenario &amp; stress tests for equity decline, fall in yield curve, etc.</a:t>
            </a:r>
          </a:p>
          <a:p>
            <a:pPr marL="342900" indent="-342900"/>
            <a:endParaRPr lang="en-US" sz="1400" dirty="0" smtClean="0"/>
          </a:p>
          <a:p>
            <a:pPr marL="342900" indent="-342900"/>
            <a:r>
              <a:rPr lang="en-US" sz="1400" b="1" dirty="0" smtClean="0"/>
              <a:t>On Hedging </a:t>
            </a:r>
            <a:r>
              <a:rPr lang="en-US" sz="1400" dirty="0" smtClean="0"/>
              <a:t>– This circular also prescribes the extent of Net liabilities that are Hedged by duration.</a:t>
            </a:r>
          </a:p>
          <a:p>
            <a:endParaRPr lang="en-US" sz="14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04800" y="381000"/>
            <a:ext cx="8458200" cy="3570208"/>
          </a:xfrm>
          <a:prstGeom prst="rect">
            <a:avLst/>
          </a:prstGeom>
          <a:noFill/>
        </p:spPr>
        <p:txBody>
          <a:bodyPr wrap="square" rtlCol="0">
            <a:spAutoFit/>
          </a:bodyPr>
          <a:lstStyle/>
          <a:p>
            <a:r>
              <a:rPr lang="en-US" sz="2400" b="1" dirty="0" smtClean="0">
                <a:solidFill>
                  <a:srgbClr val="0070C0"/>
                </a:solidFill>
              </a:rPr>
              <a:t>			Accounting for Hedges</a:t>
            </a:r>
            <a:endParaRPr lang="en-US" sz="1400" b="1" dirty="0" smtClean="0">
              <a:solidFill>
                <a:srgbClr val="0070C0"/>
              </a:solidFill>
            </a:endParaRPr>
          </a:p>
          <a:p>
            <a:r>
              <a:rPr lang="en-US" sz="1600" b="1" dirty="0" smtClean="0">
                <a:solidFill>
                  <a:srgbClr val="0070C0"/>
                </a:solidFill>
              </a:rPr>
              <a:t>Under IFRS</a:t>
            </a:r>
          </a:p>
          <a:p>
            <a:r>
              <a:rPr lang="en-US" sz="1400" dirty="0" smtClean="0"/>
              <a:t>  a) IFRS 4  --  Use  existing accounting policies subject to some restrictions OR remeasure to current market </a:t>
            </a:r>
          </a:p>
          <a:p>
            <a:r>
              <a:rPr lang="en-US" sz="1400" dirty="0" smtClean="0"/>
              <a:t>          interest rates.</a:t>
            </a:r>
          </a:p>
          <a:p>
            <a:r>
              <a:rPr lang="en-US" sz="1400" b="1" dirty="0" smtClean="0">
                <a:solidFill>
                  <a:srgbClr val="0070C0"/>
                </a:solidFill>
              </a:rPr>
              <a:t>  </a:t>
            </a:r>
            <a:r>
              <a:rPr lang="en-US" sz="1400" dirty="0" smtClean="0"/>
              <a:t>b) IAS 39 --  Either fair value or amortised cost. Hedge accounting ensures consistency of valuation.</a:t>
            </a:r>
          </a:p>
          <a:p>
            <a:r>
              <a:rPr lang="en-US" sz="1400" b="1" dirty="0" smtClean="0"/>
              <a:t>Condition for applicability</a:t>
            </a:r>
            <a:r>
              <a:rPr lang="en-US" sz="1400" dirty="0" smtClean="0"/>
              <a:t> – Hedge should be “highly effective” i.e. hedge results between 80-125% . Limits the extent of Basis risk. </a:t>
            </a:r>
            <a:r>
              <a:rPr lang="en-US" sz="1400" i="1" dirty="0" smtClean="0"/>
              <a:t>Companies would like to compare the P&amp;L volatility vs. Hedge effectiveness test?</a:t>
            </a:r>
          </a:p>
          <a:p>
            <a:endParaRPr lang="en-US" sz="1600" b="1" dirty="0" smtClean="0">
              <a:solidFill>
                <a:srgbClr val="0070C0"/>
              </a:solidFill>
            </a:endParaRPr>
          </a:p>
          <a:p>
            <a:r>
              <a:rPr lang="en-US" sz="1600" b="1" dirty="0" smtClean="0">
                <a:solidFill>
                  <a:srgbClr val="0070C0"/>
                </a:solidFill>
              </a:rPr>
              <a:t>UNDER EEV</a:t>
            </a:r>
          </a:p>
          <a:p>
            <a:r>
              <a:rPr lang="en-US" sz="1400" dirty="0" smtClean="0"/>
              <a:t>Discount rate for liabilities  =swaps   </a:t>
            </a:r>
            <a:r>
              <a:rPr lang="en-US" sz="1400" dirty="0" smtClean="0">
                <a:sym typeface="Wingdings" pitchFamily="2" charset="2"/>
              </a:rPr>
              <a:t></a:t>
            </a:r>
            <a:r>
              <a:rPr lang="en-US" sz="1400" dirty="0" smtClean="0"/>
              <a:t> Removes mismatch risk for derivatives based on Swap rate.</a:t>
            </a:r>
          </a:p>
          <a:p>
            <a:r>
              <a:rPr lang="en-US" sz="1400" dirty="0" smtClean="0"/>
              <a:t>Time value of financial options and guarantees (TVFOG) </a:t>
            </a:r>
            <a:r>
              <a:rPr lang="en-US" sz="1400" dirty="0" smtClean="0">
                <a:sym typeface="Wingdings" pitchFamily="2" charset="2"/>
              </a:rPr>
              <a:t></a:t>
            </a:r>
            <a:r>
              <a:rPr lang="en-US" sz="1400" dirty="0" smtClean="0"/>
              <a:t> may not be valued on market consistent basis.</a:t>
            </a:r>
          </a:p>
          <a:p>
            <a:endParaRPr lang="en-US" sz="1400" b="1" dirty="0" smtClean="0">
              <a:solidFill>
                <a:srgbClr val="0070C0"/>
              </a:solidFill>
            </a:endParaRPr>
          </a:p>
          <a:p>
            <a:r>
              <a:rPr lang="en-US" sz="1400" b="1" dirty="0" smtClean="0">
                <a:solidFill>
                  <a:srgbClr val="0070C0"/>
                </a:solidFill>
              </a:rPr>
              <a:t>UNDER MCEV</a:t>
            </a:r>
            <a:endParaRPr lang="en-US" sz="1400" dirty="0" smtClean="0"/>
          </a:p>
          <a:p>
            <a:r>
              <a:rPr lang="en-US" sz="1400" dirty="0" smtClean="0"/>
              <a:t>Allowance for risk should be calibrated to market prices  </a:t>
            </a:r>
            <a:r>
              <a:rPr lang="en-US" sz="1400" dirty="0" smtClean="0">
                <a:sym typeface="Wingdings" pitchFamily="2" charset="2"/>
              </a:rPr>
              <a:t> Consistent Pricing</a:t>
            </a:r>
          </a:p>
          <a:p>
            <a:r>
              <a:rPr lang="en-US" sz="1400" dirty="0" smtClean="0"/>
              <a:t>In October 2009, the CFO Forum decided to permit the inclusion of a liquidity premium.</a:t>
            </a:r>
            <a:endParaRPr lang="en-US" sz="1400" b="1" dirty="0" smtClean="0">
              <a:solidFill>
                <a:srgbClr val="0070C0"/>
              </a:solidFill>
            </a:endParaRPr>
          </a:p>
        </p:txBody>
      </p:sp>
      <p:sp>
        <p:nvSpPr>
          <p:cNvPr id="5" name="TextBox 4"/>
          <p:cNvSpPr txBox="1"/>
          <p:nvPr/>
        </p:nvSpPr>
        <p:spPr>
          <a:xfrm>
            <a:off x="304800" y="3886200"/>
            <a:ext cx="8458200" cy="2739211"/>
          </a:xfrm>
          <a:prstGeom prst="rect">
            <a:avLst/>
          </a:prstGeom>
          <a:noFill/>
        </p:spPr>
        <p:txBody>
          <a:bodyPr wrap="square" rtlCol="0">
            <a:spAutoFit/>
          </a:bodyPr>
          <a:lstStyle/>
          <a:p>
            <a:r>
              <a:rPr lang="en-US" sz="1600" b="1" dirty="0" smtClean="0">
                <a:solidFill>
                  <a:srgbClr val="0070C0"/>
                </a:solidFill>
              </a:rPr>
              <a:t>Under US GAAP</a:t>
            </a:r>
          </a:p>
          <a:p>
            <a:r>
              <a:rPr lang="en-US" sz="1400" dirty="0" smtClean="0"/>
              <a:t>SFAS 133 allows for hedge accounting. Financial hedges are split into three distinct categories: </a:t>
            </a:r>
          </a:p>
          <a:p>
            <a:pPr marL="342900" indent="-342900">
              <a:buAutoNum type="alphaLcParenR"/>
            </a:pPr>
            <a:r>
              <a:rPr lang="en-US" sz="1400" dirty="0" smtClean="0"/>
              <a:t>fair value hedges which are used to hedge changes in fair value; </a:t>
            </a:r>
          </a:p>
          <a:p>
            <a:pPr marL="342900" indent="-342900">
              <a:buAutoNum type="alphaLcParenR"/>
            </a:pPr>
            <a:r>
              <a:rPr lang="en-US" sz="1400" dirty="0" err="1" smtClean="0"/>
              <a:t>cashflow</a:t>
            </a:r>
            <a:r>
              <a:rPr lang="en-US" sz="1400" dirty="0" smtClean="0"/>
              <a:t> hedges or </a:t>
            </a:r>
          </a:p>
          <a:p>
            <a:pPr marL="342900" indent="-342900">
              <a:buAutoNum type="alphaLcParenR"/>
            </a:pPr>
            <a:r>
              <a:rPr lang="en-US" sz="1400" dirty="0" smtClean="0"/>
              <a:t>foreign currency hedges.</a:t>
            </a:r>
          </a:p>
          <a:p>
            <a:r>
              <a:rPr lang="en-US" sz="1400" dirty="0" smtClean="0"/>
              <a:t>Movements in the value of derivative instruments may be recognised as earnings.</a:t>
            </a:r>
          </a:p>
          <a:p>
            <a:endParaRPr lang="en-US" sz="1400" b="1" dirty="0" smtClean="0">
              <a:solidFill>
                <a:srgbClr val="0070C0"/>
              </a:solidFill>
            </a:endParaRPr>
          </a:p>
          <a:p>
            <a:r>
              <a:rPr lang="en-US" sz="1600" b="1" dirty="0" smtClean="0">
                <a:solidFill>
                  <a:srgbClr val="0070C0"/>
                </a:solidFill>
              </a:rPr>
              <a:t>Conclusion</a:t>
            </a:r>
          </a:p>
          <a:p>
            <a:r>
              <a:rPr lang="en-US" sz="1400" dirty="0" smtClean="0"/>
              <a:t>a) Accounting and regulatory metrics can have a significant impact on hedge effectiveness and even the choice of appropriate hedging strategy. </a:t>
            </a:r>
          </a:p>
          <a:p>
            <a:r>
              <a:rPr lang="en-US" sz="1400" dirty="0" smtClean="0"/>
              <a:t>b) Likelihood of increased trend to market-based frameworks in future. Hence, greater emphasis on hedge performance in short-term mark-to-market.</a:t>
            </a:r>
            <a:endParaRPr lang="en-US" sz="1400" i="1"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4800600"/>
            <a:ext cx="8153400" cy="15240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4" name="TextBox 3"/>
          <p:cNvSpPr txBox="1"/>
          <p:nvPr/>
        </p:nvSpPr>
        <p:spPr>
          <a:xfrm>
            <a:off x="381000" y="533400"/>
            <a:ext cx="7848600" cy="4770537"/>
          </a:xfrm>
          <a:prstGeom prst="rect">
            <a:avLst/>
          </a:prstGeom>
          <a:noFill/>
        </p:spPr>
        <p:txBody>
          <a:bodyPr wrap="square" rtlCol="0">
            <a:spAutoFit/>
          </a:bodyPr>
          <a:lstStyle/>
          <a:p>
            <a:r>
              <a:rPr lang="en-US" sz="2400" b="1" dirty="0" smtClean="0">
                <a:solidFill>
                  <a:srgbClr val="0070C0"/>
                </a:solidFill>
              </a:rPr>
              <a:t>		       New Innovative Techniques </a:t>
            </a:r>
          </a:p>
          <a:p>
            <a:endParaRPr lang="en-US" sz="1400" b="1" dirty="0" smtClean="0">
              <a:solidFill>
                <a:srgbClr val="0070C0"/>
              </a:solidFill>
            </a:endParaRPr>
          </a:p>
          <a:p>
            <a:pPr>
              <a:buFont typeface="Wingdings" pitchFamily="2" charset="2"/>
              <a:buChar char="§"/>
            </a:pPr>
            <a:r>
              <a:rPr lang="en-US" sz="1400" dirty="0" smtClean="0"/>
              <a:t>  Some US companies are starting to hedge second-order and cross-greeks such as the sensitivity of vega </a:t>
            </a:r>
          </a:p>
          <a:p>
            <a:r>
              <a:rPr lang="en-US" sz="1400" dirty="0" smtClean="0"/>
              <a:t>    to changes in the underlying assets for Variable Annuities.</a:t>
            </a:r>
          </a:p>
          <a:p>
            <a:endParaRPr lang="en-US" sz="1400" dirty="0" smtClean="0"/>
          </a:p>
          <a:p>
            <a:r>
              <a:rPr lang="en-US" sz="1400" dirty="0" smtClean="0"/>
              <a:t>    Example - </a:t>
            </a:r>
            <a:r>
              <a:rPr lang="en-US" sz="1400" b="1" dirty="0" smtClean="0"/>
              <a:t>3-Greek Dynamic Hedging </a:t>
            </a:r>
            <a:r>
              <a:rPr lang="en-US" sz="1400" dirty="0" smtClean="0"/>
              <a:t>– This includes </a:t>
            </a:r>
          </a:p>
          <a:p>
            <a:pPr lvl="1">
              <a:buFont typeface="Wingdings" pitchFamily="2" charset="2"/>
              <a:buChar char="§"/>
            </a:pPr>
            <a:r>
              <a:rPr lang="en-US" sz="1400" dirty="0" smtClean="0"/>
              <a:t>  Purchase 3-15 year put options on major indices to hedge vega exposure</a:t>
            </a:r>
          </a:p>
          <a:p>
            <a:pPr lvl="1">
              <a:buFont typeface="Wingdings" pitchFamily="2" charset="2"/>
              <a:buChar char="§"/>
            </a:pPr>
            <a:r>
              <a:rPr lang="en-US" sz="1400" dirty="0" smtClean="0"/>
              <a:t>  Hedge interest rate exposure with rate swaps and swaptions</a:t>
            </a:r>
          </a:p>
          <a:p>
            <a:pPr lvl="1">
              <a:buFont typeface="Wingdings" pitchFamily="2" charset="2"/>
              <a:buChar char="§"/>
            </a:pPr>
            <a:r>
              <a:rPr lang="en-US" sz="1400" dirty="0" smtClean="0"/>
              <a:t>  Supplement delta from options with futures contracts</a:t>
            </a:r>
          </a:p>
          <a:p>
            <a:endParaRPr lang="en-US" sz="1400" dirty="0" smtClean="0"/>
          </a:p>
          <a:p>
            <a:pPr>
              <a:buFont typeface="Wingdings" pitchFamily="2" charset="2"/>
              <a:buChar char="§"/>
            </a:pPr>
            <a:r>
              <a:rPr lang="en-US" sz="1400" dirty="0" smtClean="0"/>
              <a:t>  </a:t>
            </a:r>
            <a:r>
              <a:rPr lang="en-US" sz="1400" b="1" dirty="0" smtClean="0"/>
              <a:t>Fund linked options</a:t>
            </a:r>
            <a:r>
              <a:rPr lang="en-US" sz="1400" dirty="0" smtClean="0"/>
              <a:t> with Investment Banks. Eq – Fund linked forwards/futures, etc. Reduces </a:t>
            </a:r>
          </a:p>
          <a:p>
            <a:r>
              <a:rPr lang="en-US" sz="1400" dirty="0" smtClean="0"/>
              <a:t>     Basis risk significantly.</a:t>
            </a:r>
          </a:p>
          <a:p>
            <a:endParaRPr lang="en-US" sz="1400" dirty="0" smtClean="0"/>
          </a:p>
          <a:p>
            <a:pPr>
              <a:buFont typeface="Wingdings" pitchFamily="2" charset="2"/>
              <a:buChar char="§"/>
            </a:pPr>
            <a:r>
              <a:rPr lang="en-US" sz="1400" b="1" dirty="0" smtClean="0"/>
              <a:t>   Micro-hedge</a:t>
            </a:r>
            <a:r>
              <a:rPr lang="en-US" sz="1400" dirty="0" smtClean="0"/>
              <a:t> with Investment bank. Insurer enters hedging agreement with investment bank to hedge </a:t>
            </a:r>
          </a:p>
          <a:p>
            <a:r>
              <a:rPr lang="en-US" sz="1400" dirty="0" smtClean="0"/>
              <a:t>     policies on a “seriatim” basis (each policy hedged individually) and pass on all investment risks.</a:t>
            </a:r>
            <a:br>
              <a:rPr lang="en-US" sz="1400" dirty="0" smtClean="0"/>
            </a:br>
            <a:endParaRPr lang="en-US" sz="1400" dirty="0" smtClean="0"/>
          </a:p>
          <a:p>
            <a:pPr>
              <a:buFont typeface="Wingdings" pitchFamily="2" charset="2"/>
              <a:buChar char="§"/>
            </a:pPr>
            <a:r>
              <a:rPr lang="en-US" sz="1400" b="1" dirty="0" smtClean="0"/>
              <a:t>  Hedging future business?</a:t>
            </a:r>
            <a:r>
              <a:rPr lang="en-US" sz="1400" dirty="0" smtClean="0"/>
              <a:t> -  Unissued policies can be hedged using swaps, swaptions and variance </a:t>
            </a:r>
          </a:p>
          <a:p>
            <a:r>
              <a:rPr lang="en-US" sz="1400" dirty="0" smtClean="0"/>
              <a:t>    swaps / options </a:t>
            </a:r>
          </a:p>
          <a:p>
            <a:endParaRPr lang="en-US" sz="1400" dirty="0" smtClean="0"/>
          </a:p>
          <a:p>
            <a:endParaRPr lang="en-US" sz="1400" dirty="0" smtClean="0"/>
          </a:p>
          <a:p>
            <a:endParaRPr lang="en-US" sz="1400" dirty="0" smtClean="0"/>
          </a:p>
        </p:txBody>
      </p:sp>
      <p:sp>
        <p:nvSpPr>
          <p:cNvPr id="3" name="TextBox 2"/>
          <p:cNvSpPr txBox="1"/>
          <p:nvPr/>
        </p:nvSpPr>
        <p:spPr>
          <a:xfrm>
            <a:off x="381000" y="4800600"/>
            <a:ext cx="8153400" cy="1446550"/>
          </a:xfrm>
          <a:prstGeom prst="rect">
            <a:avLst/>
          </a:prstGeom>
          <a:noFill/>
        </p:spPr>
        <p:txBody>
          <a:bodyPr wrap="square" rtlCol="0">
            <a:spAutoFit/>
          </a:bodyPr>
          <a:lstStyle/>
          <a:p>
            <a:pPr marL="0" lvl="1" indent="57150"/>
            <a:r>
              <a:rPr lang="en-US" sz="1400" b="1" dirty="0" smtClean="0"/>
              <a:t>Professional Guidance</a:t>
            </a:r>
            <a:r>
              <a:rPr lang="en-US" sz="1400" dirty="0" smtClean="0"/>
              <a:t> – A key aspect of the PCS is section 3.2, namely: </a:t>
            </a:r>
          </a:p>
          <a:p>
            <a:pPr marL="0" lvl="1" indent="57150"/>
            <a:r>
              <a:rPr lang="en-US" sz="1400" dirty="0" smtClean="0"/>
              <a:t>Members must not give advice, unless: </a:t>
            </a:r>
          </a:p>
          <a:p>
            <a:pPr marL="0" lvl="1" indent="57150">
              <a:buFont typeface="Wingdings" pitchFamily="2" charset="2"/>
              <a:buChar char="§"/>
            </a:pPr>
            <a:r>
              <a:rPr lang="en-US" sz="1400" dirty="0" smtClean="0"/>
              <a:t>  satisfied of personal competence in the relevant matters, or </a:t>
            </a:r>
          </a:p>
          <a:p>
            <a:pPr marL="0" lvl="1" indent="57150">
              <a:buFont typeface="Wingdings" pitchFamily="2" charset="2"/>
              <a:buChar char="§"/>
            </a:pPr>
            <a:r>
              <a:rPr lang="en-US" sz="1400" dirty="0" smtClean="0"/>
              <a:t>  acting in co-operation with, or with the guidance of, someone (not necessarily a member) with the </a:t>
            </a:r>
          </a:p>
          <a:p>
            <a:pPr marL="0" lvl="1" indent="57150"/>
            <a:r>
              <a:rPr lang="en-US" sz="1400" dirty="0" smtClean="0"/>
              <a:t>   </a:t>
            </a:r>
            <a:r>
              <a:rPr lang="en-US" sz="1400" dirty="0" err="1" smtClean="0"/>
              <a:t>equisite</a:t>
            </a:r>
            <a:r>
              <a:rPr lang="en-US" sz="1400" dirty="0" smtClean="0"/>
              <a:t> competence.” </a:t>
            </a:r>
          </a:p>
          <a:p>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09600" y="621268"/>
            <a:ext cx="7391400" cy="461665"/>
          </a:xfrm>
          <a:prstGeom prst="rect">
            <a:avLst/>
          </a:prstGeom>
          <a:noFill/>
        </p:spPr>
        <p:txBody>
          <a:bodyPr wrap="square" rtlCol="0">
            <a:spAutoFit/>
          </a:bodyPr>
          <a:lstStyle/>
          <a:p>
            <a:r>
              <a:rPr lang="en-US" sz="2400" b="1" dirty="0" smtClean="0">
                <a:solidFill>
                  <a:srgbClr val="0070C0"/>
                </a:solidFill>
              </a:rPr>
              <a:t>Did Hedging Stand the Test of Credit Crunch 2008? </a:t>
            </a:r>
          </a:p>
        </p:txBody>
      </p:sp>
      <p:sp>
        <p:nvSpPr>
          <p:cNvPr id="8" name="TextBox 7"/>
          <p:cNvSpPr txBox="1"/>
          <p:nvPr/>
        </p:nvSpPr>
        <p:spPr>
          <a:xfrm>
            <a:off x="609600" y="1219200"/>
            <a:ext cx="7467600" cy="5293757"/>
          </a:xfrm>
          <a:prstGeom prst="rect">
            <a:avLst/>
          </a:prstGeom>
          <a:noFill/>
        </p:spPr>
        <p:txBody>
          <a:bodyPr wrap="square" rtlCol="0">
            <a:spAutoFit/>
          </a:bodyPr>
          <a:lstStyle/>
          <a:p>
            <a:r>
              <a:rPr lang="en-US" sz="1600" b="1" dirty="0" smtClean="0">
                <a:solidFill>
                  <a:srgbClr val="0070C0"/>
                </a:solidFill>
              </a:rPr>
              <a:t>Variable Annuities (US Context)</a:t>
            </a:r>
          </a:p>
          <a:p>
            <a:endParaRPr lang="en-US" sz="1400" dirty="0" smtClean="0"/>
          </a:p>
          <a:p>
            <a:r>
              <a:rPr lang="en-US" sz="1400" dirty="0" smtClean="0"/>
              <a:t>Based on Milliman Research Report, the following conclusions emerged for Variable Annuities(VA) writers in the US –</a:t>
            </a:r>
          </a:p>
          <a:p>
            <a:endParaRPr lang="en-US" sz="1400" dirty="0" smtClean="0"/>
          </a:p>
          <a:p>
            <a:pPr marL="342900" indent="-342900">
              <a:buAutoNum type="alphaUcParenR"/>
            </a:pPr>
            <a:r>
              <a:rPr lang="en-US" sz="1400" dirty="0" smtClean="0"/>
              <a:t>In a nutshell, hedging programs have been very effective in mitigating the losses from VA guarantees. </a:t>
            </a:r>
          </a:p>
          <a:p>
            <a:pPr marL="342900" indent="-342900">
              <a:buAutoNum type="alphaUcParenR"/>
            </a:pPr>
            <a:endParaRPr lang="en-US" sz="1400" dirty="0" smtClean="0"/>
          </a:p>
          <a:p>
            <a:pPr marL="342900" indent="-342900">
              <a:buAutoNum type="alphaUcParenR"/>
            </a:pPr>
            <a:r>
              <a:rPr lang="en-US" sz="1400" dirty="0" smtClean="0"/>
              <a:t>VA programs have been approximately 93% effective in reaching their goals during the credit crunch. Saved an estimated $40 Billion because of hedge gains (Sep and Oct 2008 market decline).</a:t>
            </a:r>
          </a:p>
          <a:p>
            <a:pPr marL="342900" indent="-342900">
              <a:buAutoNum type="alphaUcParenR"/>
            </a:pPr>
            <a:endParaRPr lang="en-US" sz="1400" dirty="0" smtClean="0"/>
          </a:p>
          <a:p>
            <a:pPr marL="342900" indent="-342900">
              <a:buAutoNum type="alphaUcParenR"/>
            </a:pPr>
            <a:r>
              <a:rPr lang="en-US" sz="1400" dirty="0" smtClean="0"/>
              <a:t>Emphasize the use of the simplest, most liquid and transparent hedge assets available. The emphasis helped avoid the pitfalls found in the banking industry. </a:t>
            </a:r>
          </a:p>
          <a:p>
            <a:pPr marL="342900" indent="-342900">
              <a:buAutoNum type="alphaUcParenR"/>
            </a:pPr>
            <a:endParaRPr lang="en-US" sz="1400" dirty="0" smtClean="0"/>
          </a:p>
          <a:p>
            <a:pPr marL="342900" indent="-342900">
              <a:buAutoNum type="alphaUcParenR"/>
            </a:pPr>
            <a:r>
              <a:rPr lang="en-US" sz="1400" dirty="0" smtClean="0"/>
              <a:t>Guarantees in product have demonstrated value to consumers. Helped generate a reliable income during retirement.</a:t>
            </a:r>
          </a:p>
          <a:p>
            <a:pPr marL="342900" indent="-342900">
              <a:buAutoNum type="alphaUcParenR"/>
            </a:pPr>
            <a:endParaRPr lang="en-US" sz="1400" dirty="0" smtClean="0"/>
          </a:p>
          <a:p>
            <a:pPr marL="342900" indent="-342900">
              <a:buAutoNum type="alphaUcParenR"/>
            </a:pPr>
            <a:r>
              <a:rPr lang="en-US" sz="1400" dirty="0" smtClean="0"/>
              <a:t>Some leakages in hedging programs - </a:t>
            </a:r>
          </a:p>
          <a:p>
            <a:pPr marL="342900" indent="-342900"/>
            <a:r>
              <a:rPr lang="en-US" sz="1400" dirty="0" smtClean="0"/>
              <a:t>	(i) There are limits to equity allocation that can be included in guaranteed product.</a:t>
            </a:r>
          </a:p>
          <a:p>
            <a:pPr marL="342900" indent="-342900"/>
            <a:r>
              <a:rPr lang="en-US" sz="1400" dirty="0" smtClean="0"/>
              <a:t>	(ii) Need for close tracking between funds included in product and hedgeable indexes.</a:t>
            </a:r>
          </a:p>
          <a:p>
            <a:pPr marL="342900" indent="-342900"/>
            <a:endParaRPr lang="en-US" sz="1400" dirty="0" smtClean="0"/>
          </a:p>
          <a:p>
            <a:pPr marL="342900" indent="-342900">
              <a:buAutoNum type="alphaUcParenR" startAt="6"/>
            </a:pPr>
            <a:r>
              <a:rPr lang="en-US" sz="1400" dirty="0" smtClean="0"/>
              <a:t>Hedging activity likely to increase to include the impact of DAC amortisation revenue and </a:t>
            </a:r>
          </a:p>
          <a:p>
            <a:pPr marL="342900" indent="-342900"/>
            <a:r>
              <a:rPr lang="en-US" sz="1400" dirty="0" smtClean="0"/>
              <a:t>	guarantees (currently not subject to M-2-M). </a:t>
            </a:r>
            <a:endParaRPr lang="en-US" sz="14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2667000" y="1371600"/>
            <a:ext cx="3505200" cy="342589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52800" y="533400"/>
            <a:ext cx="1981200" cy="461665"/>
          </a:xfrm>
          <a:prstGeom prst="rect">
            <a:avLst/>
          </a:prstGeom>
          <a:noFill/>
        </p:spPr>
        <p:txBody>
          <a:bodyPr wrap="square" rtlCol="0">
            <a:spAutoFit/>
          </a:bodyPr>
          <a:lstStyle/>
          <a:p>
            <a:r>
              <a:rPr lang="en-US" sz="2400" b="1" dirty="0" smtClean="0">
                <a:solidFill>
                  <a:srgbClr val="0070C0"/>
                </a:solidFill>
              </a:rPr>
              <a:t>Introduction</a:t>
            </a:r>
            <a:endParaRPr lang="en-US" sz="2400" b="1" dirty="0">
              <a:solidFill>
                <a:srgbClr val="0070C0"/>
              </a:solidFill>
            </a:endParaRPr>
          </a:p>
        </p:txBody>
      </p:sp>
      <p:sp>
        <p:nvSpPr>
          <p:cNvPr id="6" name="TextBox 5"/>
          <p:cNvSpPr txBox="1"/>
          <p:nvPr/>
        </p:nvSpPr>
        <p:spPr>
          <a:xfrm>
            <a:off x="838200" y="1143000"/>
            <a:ext cx="8001000" cy="4247317"/>
          </a:xfrm>
          <a:prstGeom prst="rect">
            <a:avLst/>
          </a:prstGeom>
          <a:noFill/>
        </p:spPr>
        <p:txBody>
          <a:bodyPr wrap="square" rtlCol="0">
            <a:spAutoFit/>
          </a:bodyPr>
          <a:lstStyle/>
          <a:p>
            <a:r>
              <a:rPr lang="en-US" sz="1400" dirty="0" smtClean="0"/>
              <a:t>Def - According to the </a:t>
            </a:r>
            <a:r>
              <a:rPr lang="en-US" sz="1400" i="1" dirty="0" smtClean="0"/>
              <a:t>Statement of Statutory Accounting Principles (SSAP) No. 86—Accounting for Derivative Instruments and Hedging, Income Generation, and Replication (Synthetic Asset) Transactions</a:t>
            </a:r>
            <a:r>
              <a:rPr lang="en-US" sz="1400" dirty="0" smtClean="0"/>
              <a:t>, “a hedging transaction is defined as a derivative(s) transaction which is entered into and maintained to reduce the risk of a change in the fair value or cash flow of assets and liabilities” or “the currency exchange rate risk or the degree of foreign currency exposure in assets and liabilities.”</a:t>
            </a:r>
          </a:p>
          <a:p>
            <a:endParaRPr lang="en-US" sz="1400" dirty="0" smtClean="0"/>
          </a:p>
          <a:p>
            <a:endParaRPr lang="en-US" sz="1400" dirty="0" smtClean="0"/>
          </a:p>
          <a:p>
            <a:endParaRPr lang="en-US" sz="1400" dirty="0" smtClean="0"/>
          </a:p>
          <a:p>
            <a:r>
              <a:rPr lang="en-US" sz="1400" b="1" dirty="0" smtClean="0"/>
              <a:t>		                 </a:t>
            </a:r>
            <a:r>
              <a:rPr lang="en-US" b="1" dirty="0" smtClean="0"/>
              <a:t>Classification</a:t>
            </a:r>
          </a:p>
          <a:p>
            <a:r>
              <a:rPr lang="en-US" sz="1400" dirty="0" smtClean="0"/>
              <a:t>		</a:t>
            </a:r>
          </a:p>
          <a:p>
            <a:r>
              <a:rPr lang="en-US" sz="1400" dirty="0" smtClean="0"/>
              <a:t>		</a:t>
            </a:r>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a:p>
            <a:endParaRPr lang="en-US" sz="1400" dirty="0" smtClean="0"/>
          </a:p>
        </p:txBody>
      </p:sp>
      <p:sp>
        <p:nvSpPr>
          <p:cNvPr id="8" name="TextBox 7"/>
          <p:cNvSpPr txBox="1"/>
          <p:nvPr/>
        </p:nvSpPr>
        <p:spPr>
          <a:xfrm>
            <a:off x="990600" y="4888468"/>
            <a:ext cx="5715000" cy="369332"/>
          </a:xfrm>
          <a:prstGeom prst="rect">
            <a:avLst/>
          </a:prstGeom>
          <a:noFill/>
        </p:spPr>
        <p:txBody>
          <a:bodyPr wrap="square" rtlCol="0">
            <a:spAutoFit/>
          </a:bodyPr>
          <a:lstStyle/>
          <a:p>
            <a:r>
              <a:rPr lang="en-US" dirty="0" smtClean="0"/>
              <a:t>Hedging  vs. Speculation  - Very thin line</a:t>
            </a:r>
            <a:endParaRPr lang="en-US" dirty="0"/>
          </a:p>
        </p:txBody>
      </p:sp>
      <p:cxnSp>
        <p:nvCxnSpPr>
          <p:cNvPr id="10" name="Straight Arrow Connector 9"/>
          <p:cNvCxnSpPr/>
          <p:nvPr/>
        </p:nvCxnSpPr>
        <p:spPr>
          <a:xfrm flipH="1">
            <a:off x="3048000" y="3124200"/>
            <a:ext cx="914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a:off x="4114800" y="3124200"/>
            <a:ext cx="91440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2209800" y="3657600"/>
            <a:ext cx="16764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“Hedge  Effective”</a:t>
            </a:r>
            <a:endParaRPr lang="en-US" sz="1400" dirty="0"/>
          </a:p>
        </p:txBody>
      </p:sp>
      <p:sp>
        <p:nvSpPr>
          <p:cNvPr id="14" name="Oval 13"/>
          <p:cNvSpPr/>
          <p:nvPr/>
        </p:nvSpPr>
        <p:spPr>
          <a:xfrm>
            <a:off x="4495800" y="3657600"/>
            <a:ext cx="15240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“Hedge Other”</a:t>
            </a:r>
            <a:endParaRPr lang="en-US" sz="1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352800" y="533400"/>
            <a:ext cx="2971800" cy="461665"/>
          </a:xfrm>
          <a:prstGeom prst="rect">
            <a:avLst/>
          </a:prstGeom>
          <a:noFill/>
        </p:spPr>
        <p:txBody>
          <a:bodyPr wrap="square" rtlCol="0">
            <a:spAutoFit/>
          </a:bodyPr>
          <a:lstStyle/>
          <a:p>
            <a:r>
              <a:rPr lang="en-US" sz="2400" b="1" dirty="0" smtClean="0">
                <a:solidFill>
                  <a:srgbClr val="0070C0"/>
                </a:solidFill>
              </a:rPr>
              <a:t>Need for Hedging</a:t>
            </a:r>
            <a:endParaRPr lang="en-US" sz="2400" b="1" dirty="0">
              <a:solidFill>
                <a:srgbClr val="0070C0"/>
              </a:solidFill>
            </a:endParaRPr>
          </a:p>
        </p:txBody>
      </p:sp>
      <p:sp>
        <p:nvSpPr>
          <p:cNvPr id="7" name="TextBox 6"/>
          <p:cNvSpPr txBox="1"/>
          <p:nvPr/>
        </p:nvSpPr>
        <p:spPr>
          <a:xfrm>
            <a:off x="685800" y="1219200"/>
            <a:ext cx="7010400" cy="4339650"/>
          </a:xfrm>
          <a:prstGeom prst="rect">
            <a:avLst/>
          </a:prstGeom>
          <a:noFill/>
        </p:spPr>
        <p:txBody>
          <a:bodyPr wrap="square" rtlCol="0">
            <a:spAutoFit/>
          </a:bodyPr>
          <a:lstStyle/>
          <a:p>
            <a:pPr marL="342900" indent="-342900"/>
            <a:r>
              <a:rPr lang="en-US" sz="1600" b="1" dirty="0" smtClean="0"/>
              <a:t>Uncertainty of environment</a:t>
            </a:r>
          </a:p>
          <a:p>
            <a:pPr marL="342900" indent="-342900"/>
            <a:endParaRPr lang="en-US" sz="1400" dirty="0" smtClean="0"/>
          </a:p>
          <a:p>
            <a:pPr marL="342900" indent="-342900"/>
            <a:endParaRPr lang="en-US" sz="1400" dirty="0" smtClean="0"/>
          </a:p>
          <a:p>
            <a:pPr marL="342900" indent="-342900"/>
            <a:endParaRPr lang="en-US" sz="1400" dirty="0" smtClean="0"/>
          </a:p>
          <a:p>
            <a:pPr marL="342900" indent="-342900"/>
            <a:endParaRPr lang="en-US" sz="1400" dirty="0" smtClean="0"/>
          </a:p>
          <a:p>
            <a:pPr marL="342900" indent="-342900">
              <a:buAutoNum type="alphaLcParenR"/>
            </a:pPr>
            <a:endParaRPr lang="en-US" sz="1400" dirty="0" smtClean="0"/>
          </a:p>
          <a:p>
            <a:pPr marL="342900" indent="-342900">
              <a:buAutoNum type="alphaLcParenR"/>
            </a:pPr>
            <a:endParaRPr lang="en-US" sz="1400" dirty="0" smtClean="0"/>
          </a:p>
          <a:p>
            <a:pPr marL="342900" indent="-342900"/>
            <a:r>
              <a:rPr lang="en-US" sz="1600" b="1" dirty="0" smtClean="0"/>
              <a:t>Competition intra industry and also from other Banks, institutions</a:t>
            </a:r>
          </a:p>
          <a:p>
            <a:pPr marL="342900" indent="-342900">
              <a:buAutoNum type="alphaLcParenR"/>
            </a:pPr>
            <a:endParaRPr lang="en-US" sz="1400" dirty="0" smtClean="0"/>
          </a:p>
          <a:p>
            <a:pPr marL="342900" indent="-342900"/>
            <a:endParaRPr lang="en-US" sz="1400" b="1" dirty="0" smtClean="0"/>
          </a:p>
          <a:p>
            <a:pPr marL="342900" indent="-342900"/>
            <a:r>
              <a:rPr lang="en-US" sz="1600" b="1" dirty="0" smtClean="0"/>
              <a:t>Complexity of Products</a:t>
            </a:r>
          </a:p>
          <a:p>
            <a:pPr marL="342900" indent="-342900"/>
            <a:endParaRPr lang="en-US" sz="1600" b="1" dirty="0" smtClean="0"/>
          </a:p>
          <a:p>
            <a:pPr marL="342900" indent="-342900"/>
            <a:endParaRPr lang="en-US" sz="1400" b="1" dirty="0" smtClean="0"/>
          </a:p>
          <a:p>
            <a:pPr marL="342900" indent="-342900"/>
            <a:endParaRPr lang="en-US" sz="1400" b="1" dirty="0" smtClean="0"/>
          </a:p>
          <a:p>
            <a:pPr marL="342900" indent="-342900">
              <a:buAutoNum type="alphaLcParenR"/>
            </a:pPr>
            <a:endParaRPr lang="en-US" sz="1400" dirty="0" smtClean="0"/>
          </a:p>
          <a:p>
            <a:pPr marL="342900" indent="-342900"/>
            <a:endParaRPr lang="en-US" sz="1400" dirty="0" smtClean="0"/>
          </a:p>
          <a:p>
            <a:pPr marL="342900" indent="-342900"/>
            <a:endParaRPr lang="en-US" sz="1400" dirty="0" smtClean="0"/>
          </a:p>
          <a:p>
            <a:pPr marL="342900" indent="-342900"/>
            <a:r>
              <a:rPr lang="en-US" sz="1600" b="1" dirty="0" smtClean="0"/>
              <a:t>Financial Reporting Stability </a:t>
            </a:r>
          </a:p>
          <a:p>
            <a:pPr marL="342900" indent="-342900">
              <a:buAutoNum type="alphaLcParenR"/>
            </a:pPr>
            <a:endParaRPr lang="en-US" sz="1400" dirty="0"/>
          </a:p>
        </p:txBody>
      </p:sp>
      <p:sp>
        <p:nvSpPr>
          <p:cNvPr id="8" name="Oval 7"/>
          <p:cNvSpPr/>
          <p:nvPr/>
        </p:nvSpPr>
        <p:spPr>
          <a:xfrm>
            <a:off x="838200" y="1752600"/>
            <a:ext cx="12192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Market Volatility</a:t>
            </a:r>
            <a:endParaRPr lang="en-US" sz="1200" dirty="0"/>
          </a:p>
        </p:txBody>
      </p:sp>
      <p:sp>
        <p:nvSpPr>
          <p:cNvPr id="9" name="Oval 8"/>
          <p:cNvSpPr/>
          <p:nvPr/>
        </p:nvSpPr>
        <p:spPr>
          <a:xfrm>
            <a:off x="2209800" y="1752600"/>
            <a:ext cx="1295400" cy="533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Political Instability</a:t>
            </a:r>
            <a:endParaRPr lang="en-US" sz="1200" dirty="0"/>
          </a:p>
        </p:txBody>
      </p:sp>
      <p:sp>
        <p:nvSpPr>
          <p:cNvPr id="10" name="Oval 9"/>
          <p:cNvSpPr/>
          <p:nvPr/>
        </p:nvSpPr>
        <p:spPr>
          <a:xfrm>
            <a:off x="3657600" y="1752600"/>
            <a:ext cx="1447800" cy="6096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Historic Interest Rate Levels</a:t>
            </a:r>
            <a:endParaRPr lang="en-US" sz="1200" dirty="0"/>
          </a:p>
        </p:txBody>
      </p:sp>
      <p:sp>
        <p:nvSpPr>
          <p:cNvPr id="11" name="Oval 10"/>
          <p:cNvSpPr/>
          <p:nvPr/>
        </p:nvSpPr>
        <p:spPr>
          <a:xfrm>
            <a:off x="838200" y="3886200"/>
            <a:ext cx="15240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Explicit &amp; Implicit Guarantees</a:t>
            </a:r>
            <a:endParaRPr lang="en-US" sz="1200" dirty="0"/>
          </a:p>
        </p:txBody>
      </p:sp>
      <p:sp>
        <p:nvSpPr>
          <p:cNvPr id="12" name="Oval 11"/>
          <p:cNvSpPr/>
          <p:nvPr/>
        </p:nvSpPr>
        <p:spPr>
          <a:xfrm>
            <a:off x="2590800" y="3886200"/>
            <a:ext cx="15240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Changing Policyholder behaviour</a:t>
            </a:r>
            <a:endParaRPr lang="en-US" sz="1200" dirty="0"/>
          </a:p>
        </p:txBody>
      </p:sp>
      <p:sp>
        <p:nvSpPr>
          <p:cNvPr id="13" name="Oval 12"/>
          <p:cNvSpPr/>
          <p:nvPr/>
        </p:nvSpPr>
        <p:spPr>
          <a:xfrm>
            <a:off x="4267200" y="3886200"/>
            <a:ext cx="1524000" cy="6858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smtClean="0"/>
              <a:t>Focus on Longer Duration</a:t>
            </a:r>
            <a:endParaRPr lang="en-US" sz="12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609600" y="1143000"/>
            <a:ext cx="7620000" cy="2062103"/>
          </a:xfrm>
          <a:prstGeom prst="rect">
            <a:avLst/>
          </a:prstGeom>
          <a:noFill/>
        </p:spPr>
        <p:txBody>
          <a:bodyPr wrap="square" rtlCol="0">
            <a:spAutoFit/>
          </a:bodyPr>
          <a:lstStyle/>
          <a:p>
            <a:r>
              <a:rPr lang="en-US" sz="1600" b="1" dirty="0" smtClean="0">
                <a:solidFill>
                  <a:srgbClr val="0070C0"/>
                </a:solidFill>
              </a:rPr>
              <a:t>Advantages</a:t>
            </a:r>
          </a:p>
          <a:p>
            <a:pPr marL="342900" indent="-342900">
              <a:buAutoNum type="alphaLcParenR"/>
            </a:pPr>
            <a:r>
              <a:rPr lang="en-US" sz="1600" dirty="0" smtClean="0"/>
              <a:t>Financial Statement volatility</a:t>
            </a:r>
          </a:p>
          <a:p>
            <a:pPr marL="342900" indent="-342900">
              <a:buAutoNum type="alphaLcParenR"/>
            </a:pPr>
            <a:r>
              <a:rPr lang="en-US" sz="1600" dirty="0" smtClean="0"/>
              <a:t>Engagement with Regulators and Rating Agencies</a:t>
            </a:r>
          </a:p>
          <a:p>
            <a:pPr marL="342900" indent="-342900">
              <a:buAutoNum type="alphaLcParenR"/>
            </a:pPr>
            <a:r>
              <a:rPr lang="en-US" sz="1600" dirty="0" smtClean="0"/>
              <a:t>Cost of Capital &amp; Economic Resource Allocation</a:t>
            </a:r>
          </a:p>
          <a:p>
            <a:pPr marL="342900" indent="-342900">
              <a:buAutoNum type="alphaLcParenR"/>
            </a:pPr>
            <a:r>
              <a:rPr lang="en-US" sz="1600" dirty="0" smtClean="0"/>
              <a:t>Exposing Shareholders to desired risks</a:t>
            </a:r>
          </a:p>
          <a:p>
            <a:pPr marL="342900" indent="-342900">
              <a:buAutoNum type="alphaLcParenR"/>
            </a:pPr>
            <a:r>
              <a:rPr lang="en-US" sz="1600" dirty="0" smtClean="0"/>
              <a:t>Transparency – the discipline of hedges forces the company the true cost of promises</a:t>
            </a:r>
          </a:p>
          <a:p>
            <a:pPr marL="342900" indent="-342900">
              <a:buAutoNum type="alphaLcParenR"/>
            </a:pPr>
            <a:endParaRPr lang="en-US" sz="1600" dirty="0" smtClean="0"/>
          </a:p>
          <a:p>
            <a:pPr marL="342900" indent="-342900">
              <a:buAutoNum type="alphaLcParenR"/>
            </a:pPr>
            <a:endParaRPr lang="en-US" sz="1600" dirty="0"/>
          </a:p>
        </p:txBody>
      </p:sp>
      <p:sp>
        <p:nvSpPr>
          <p:cNvPr id="9" name="TextBox 8"/>
          <p:cNvSpPr txBox="1"/>
          <p:nvPr/>
        </p:nvSpPr>
        <p:spPr>
          <a:xfrm>
            <a:off x="609600" y="3505200"/>
            <a:ext cx="6934200" cy="2308324"/>
          </a:xfrm>
          <a:prstGeom prst="rect">
            <a:avLst/>
          </a:prstGeom>
          <a:noFill/>
        </p:spPr>
        <p:txBody>
          <a:bodyPr wrap="square" rtlCol="0">
            <a:spAutoFit/>
          </a:bodyPr>
          <a:lstStyle/>
          <a:p>
            <a:r>
              <a:rPr lang="en-US" sz="1600" b="1" dirty="0" smtClean="0">
                <a:solidFill>
                  <a:srgbClr val="0070C0"/>
                </a:solidFill>
              </a:rPr>
              <a:t>Costs &amp; Risks</a:t>
            </a:r>
          </a:p>
          <a:p>
            <a:pPr marL="342900" indent="-342900">
              <a:buAutoNum type="alphaLcParenR"/>
            </a:pPr>
            <a:r>
              <a:rPr lang="en-US" sz="1600" dirty="0" smtClean="0"/>
              <a:t>Opportunity cost of missing out on markets</a:t>
            </a:r>
          </a:p>
          <a:p>
            <a:pPr marL="342900" indent="-342900">
              <a:buAutoNum type="alphaLcParenR"/>
            </a:pPr>
            <a:r>
              <a:rPr lang="en-US" sz="1600" dirty="0" smtClean="0"/>
              <a:t>Peer comparison</a:t>
            </a:r>
          </a:p>
          <a:p>
            <a:pPr marL="342900" indent="-342900">
              <a:buFontTx/>
              <a:buAutoNum type="alphaLcParenR"/>
            </a:pPr>
            <a:r>
              <a:rPr lang="en-US" sz="1600" dirty="0" smtClean="0"/>
              <a:t>Imperfect Hedge (Basis Risk)</a:t>
            </a:r>
          </a:p>
          <a:p>
            <a:pPr marL="342900" indent="-342900">
              <a:buAutoNum type="alphaLcParenR"/>
            </a:pPr>
            <a:r>
              <a:rPr lang="en-US" sz="1600" dirty="0" smtClean="0"/>
              <a:t>Hedges are more expensive now with higher volatility. </a:t>
            </a:r>
          </a:p>
          <a:p>
            <a:pPr marL="342900" indent="-342900">
              <a:buAutoNum type="alphaLcParenR"/>
            </a:pPr>
            <a:r>
              <a:rPr lang="en-US" sz="1600" dirty="0" smtClean="0"/>
              <a:t>Transaction Costs</a:t>
            </a:r>
          </a:p>
          <a:p>
            <a:pPr marL="342900" indent="-342900">
              <a:buAutoNum type="alphaLcParenR"/>
            </a:pPr>
            <a:r>
              <a:rPr lang="en-US" sz="1600" dirty="0" smtClean="0"/>
              <a:t>Counterparty Risk</a:t>
            </a:r>
          </a:p>
          <a:p>
            <a:pPr marL="342900" indent="-342900">
              <a:buAutoNum type="alphaLcParenR"/>
            </a:pPr>
            <a:r>
              <a:rPr lang="en-US" sz="1600" dirty="0" smtClean="0"/>
              <a:t>Legal Complications</a:t>
            </a:r>
          </a:p>
          <a:p>
            <a:pPr marL="342900" indent="-342900">
              <a:buAutoNum type="alphaLcParenR"/>
            </a:pPr>
            <a:r>
              <a:rPr lang="en-US" sz="1600" dirty="0" smtClean="0"/>
              <a:t>Rebalancing costs</a:t>
            </a:r>
            <a:endParaRPr lang="en-US" sz="1600" dirty="0"/>
          </a:p>
        </p:txBody>
      </p:sp>
      <p:sp>
        <p:nvSpPr>
          <p:cNvPr id="10" name="TextBox 9"/>
          <p:cNvSpPr txBox="1"/>
          <p:nvPr/>
        </p:nvSpPr>
        <p:spPr>
          <a:xfrm>
            <a:off x="2743200" y="381000"/>
            <a:ext cx="3429000" cy="461665"/>
          </a:xfrm>
          <a:prstGeom prst="rect">
            <a:avLst/>
          </a:prstGeom>
          <a:noFill/>
        </p:spPr>
        <p:txBody>
          <a:bodyPr wrap="square" rtlCol="0">
            <a:spAutoFit/>
          </a:bodyPr>
          <a:lstStyle/>
          <a:p>
            <a:r>
              <a:rPr lang="en-US" sz="2400" b="1" dirty="0" smtClean="0">
                <a:solidFill>
                  <a:srgbClr val="0070C0"/>
                </a:solidFill>
              </a:rPr>
              <a:t>Pros &amp; Cons of Hedging</a:t>
            </a:r>
            <a:endParaRPr lang="en-US" sz="2400" b="1" dirty="0">
              <a:solidFill>
                <a:srgbClr val="0070C0"/>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990600" y="533400"/>
            <a:ext cx="6934200" cy="461665"/>
          </a:xfrm>
          <a:prstGeom prst="rect">
            <a:avLst/>
          </a:prstGeom>
          <a:noFill/>
        </p:spPr>
        <p:txBody>
          <a:bodyPr wrap="square" rtlCol="0">
            <a:spAutoFit/>
          </a:bodyPr>
          <a:lstStyle/>
          <a:p>
            <a:r>
              <a:rPr lang="en-US" sz="2400" b="1" dirty="0" smtClean="0">
                <a:solidFill>
                  <a:srgbClr val="0070C0"/>
                </a:solidFill>
              </a:rPr>
              <a:t>		Some Key statistics</a:t>
            </a:r>
            <a:endParaRPr lang="en-US" sz="2400" b="1" dirty="0">
              <a:solidFill>
                <a:srgbClr val="0070C0"/>
              </a:solidFill>
            </a:endParaRPr>
          </a:p>
        </p:txBody>
      </p:sp>
      <p:sp>
        <p:nvSpPr>
          <p:cNvPr id="3" name="TextBox 2"/>
          <p:cNvSpPr txBox="1"/>
          <p:nvPr/>
        </p:nvSpPr>
        <p:spPr>
          <a:xfrm>
            <a:off x="533400" y="1269861"/>
            <a:ext cx="8077200" cy="3139321"/>
          </a:xfrm>
          <a:prstGeom prst="rect">
            <a:avLst/>
          </a:prstGeom>
          <a:noFill/>
        </p:spPr>
        <p:txBody>
          <a:bodyPr wrap="square" rtlCol="0">
            <a:spAutoFit/>
          </a:bodyPr>
          <a:lstStyle/>
          <a:p>
            <a:r>
              <a:rPr lang="en-US" sz="1600" b="1" dirty="0" smtClean="0"/>
              <a:t>US Markets</a:t>
            </a:r>
            <a:endParaRPr lang="en-US" sz="1600" dirty="0" smtClean="0"/>
          </a:p>
          <a:p>
            <a:pPr>
              <a:buFontTx/>
              <a:buChar char="-"/>
            </a:pPr>
            <a:r>
              <a:rPr lang="en-US" sz="1400" dirty="0" smtClean="0"/>
              <a:t> Insurance industries exposure in 2010, was about 786Billion USD.</a:t>
            </a:r>
          </a:p>
          <a:p>
            <a:pPr>
              <a:buFontTx/>
              <a:buChar char="-"/>
            </a:pPr>
            <a:endParaRPr lang="en-US" sz="1400" dirty="0" smtClean="0"/>
          </a:p>
          <a:p>
            <a:pPr>
              <a:buFontTx/>
              <a:buChar char="-"/>
            </a:pPr>
            <a:r>
              <a:rPr lang="en-US" sz="1400" dirty="0" smtClean="0"/>
              <a:t> 90.8% of the insurance industry’s total derivatives exposure </a:t>
            </a:r>
            <a:r>
              <a:rPr lang="en-US" sz="1400" dirty="0" smtClean="0">
                <a:sym typeface="Wingdings" pitchFamily="2" charset="2"/>
              </a:rPr>
              <a:t></a:t>
            </a:r>
            <a:r>
              <a:rPr lang="en-US" sz="1400" dirty="0" smtClean="0"/>
              <a:t> hedging purposes.</a:t>
            </a:r>
          </a:p>
          <a:p>
            <a:pPr>
              <a:buFontTx/>
              <a:buChar char="-"/>
            </a:pPr>
            <a:endParaRPr lang="en-US" sz="1400" dirty="0" smtClean="0"/>
          </a:p>
          <a:p>
            <a:pPr>
              <a:buFontTx/>
              <a:buChar char="-"/>
            </a:pPr>
            <a:r>
              <a:rPr lang="en-US" sz="1400" dirty="0" smtClean="0"/>
              <a:t> 90.7% of the industry’s over-the-counter (OTC) derivatives — i.e., options, caps, floors, collars, swaps and </a:t>
            </a:r>
          </a:p>
          <a:p>
            <a:r>
              <a:rPr lang="en-US" sz="1400" dirty="0" smtClean="0"/>
              <a:t>  forwards reported in Part A of Schedule DB — exposure was used to hedge risk.</a:t>
            </a:r>
          </a:p>
          <a:p>
            <a:r>
              <a:rPr lang="en-US" sz="1400" dirty="0" smtClean="0"/>
              <a:t> </a:t>
            </a:r>
          </a:p>
          <a:p>
            <a:pPr>
              <a:buFontTx/>
              <a:buChar char="-"/>
            </a:pPr>
            <a:r>
              <a:rPr lang="en-US" sz="1400" dirty="0" smtClean="0"/>
              <a:t> Life insurance companies most active in using derivatives for hedging, with 96.0% of the industry’s </a:t>
            </a:r>
          </a:p>
          <a:p>
            <a:r>
              <a:rPr lang="en-US" sz="1400" dirty="0" smtClean="0"/>
              <a:t>  total exposure. (including Life, P&amp;C, Health)</a:t>
            </a:r>
          </a:p>
          <a:p>
            <a:r>
              <a:rPr lang="en-US" sz="1400" dirty="0" smtClean="0"/>
              <a:t> </a:t>
            </a:r>
          </a:p>
          <a:p>
            <a:pPr>
              <a:buFontTx/>
              <a:buChar char="-"/>
            </a:pPr>
            <a:r>
              <a:rPr lang="en-US" sz="1400" dirty="0" smtClean="0"/>
              <a:t> Swaps &amp; options used most widely. Swaps represented 56.2% &amp; options 39% in 2010.</a:t>
            </a:r>
          </a:p>
          <a:p>
            <a:endParaRPr lang="en-US" sz="1400" dirty="0" smtClean="0"/>
          </a:p>
          <a:p>
            <a:endParaRPr lang="en-US" sz="1400" dirty="0"/>
          </a:p>
        </p:txBody>
      </p:sp>
      <p:sp>
        <p:nvSpPr>
          <p:cNvPr id="7" name="TextBox 6"/>
          <p:cNvSpPr txBox="1"/>
          <p:nvPr/>
        </p:nvSpPr>
        <p:spPr>
          <a:xfrm>
            <a:off x="7086600" y="5486400"/>
            <a:ext cx="1828800" cy="246221"/>
          </a:xfrm>
          <a:prstGeom prst="rect">
            <a:avLst/>
          </a:prstGeom>
          <a:noFill/>
        </p:spPr>
        <p:txBody>
          <a:bodyPr wrap="square" rtlCol="0">
            <a:spAutoFit/>
          </a:bodyPr>
          <a:lstStyle/>
          <a:p>
            <a:r>
              <a:rPr lang="en-US" sz="1000" dirty="0" smtClean="0"/>
              <a:t>Source: NAIC Report 2011</a:t>
            </a:r>
            <a:endParaRPr lang="en-US" sz="10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838200" y="4876800"/>
            <a:ext cx="7924800" cy="8382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6" name="TextBox 5"/>
          <p:cNvSpPr txBox="1"/>
          <p:nvPr/>
        </p:nvSpPr>
        <p:spPr>
          <a:xfrm>
            <a:off x="1600200" y="381000"/>
            <a:ext cx="6324600" cy="461665"/>
          </a:xfrm>
          <a:prstGeom prst="rect">
            <a:avLst/>
          </a:prstGeom>
          <a:noFill/>
        </p:spPr>
        <p:txBody>
          <a:bodyPr wrap="square" rtlCol="0">
            <a:spAutoFit/>
          </a:bodyPr>
          <a:lstStyle/>
          <a:p>
            <a:r>
              <a:rPr lang="en-US" sz="2400" b="1" dirty="0" smtClean="0">
                <a:solidFill>
                  <a:srgbClr val="0070C0"/>
                </a:solidFill>
              </a:rPr>
              <a:t>Commonly used Tools / Techniques</a:t>
            </a:r>
            <a:endParaRPr lang="en-US" sz="2400" b="1" dirty="0">
              <a:solidFill>
                <a:srgbClr val="0070C0"/>
              </a:solidFill>
            </a:endParaRPr>
          </a:p>
        </p:txBody>
      </p:sp>
      <p:sp>
        <p:nvSpPr>
          <p:cNvPr id="8" name="TextBox 7"/>
          <p:cNvSpPr txBox="1"/>
          <p:nvPr/>
        </p:nvSpPr>
        <p:spPr>
          <a:xfrm>
            <a:off x="762000" y="1295400"/>
            <a:ext cx="5334000" cy="369332"/>
          </a:xfrm>
          <a:prstGeom prst="rect">
            <a:avLst/>
          </a:prstGeom>
          <a:noFill/>
        </p:spPr>
        <p:txBody>
          <a:bodyPr wrap="square" rtlCol="0">
            <a:spAutoFit/>
          </a:bodyPr>
          <a:lstStyle/>
          <a:p>
            <a:pPr>
              <a:buFont typeface="Wingdings" pitchFamily="2" charset="2"/>
              <a:buChar char="§"/>
            </a:pPr>
            <a:r>
              <a:rPr lang="en-US" dirty="0" smtClean="0"/>
              <a:t> Product Design</a:t>
            </a:r>
            <a:endParaRPr lang="en-US" dirty="0"/>
          </a:p>
        </p:txBody>
      </p:sp>
      <p:sp>
        <p:nvSpPr>
          <p:cNvPr id="9" name="TextBox 8"/>
          <p:cNvSpPr txBox="1"/>
          <p:nvPr/>
        </p:nvSpPr>
        <p:spPr>
          <a:xfrm>
            <a:off x="762000" y="1981200"/>
            <a:ext cx="2667000" cy="381000"/>
          </a:xfrm>
          <a:prstGeom prst="rect">
            <a:avLst/>
          </a:prstGeom>
          <a:noFill/>
        </p:spPr>
        <p:txBody>
          <a:bodyPr wrap="square" rtlCol="0">
            <a:spAutoFit/>
          </a:bodyPr>
          <a:lstStyle/>
          <a:p>
            <a:pPr>
              <a:buFont typeface="Wingdings" pitchFamily="2" charset="2"/>
              <a:buChar char="§"/>
            </a:pPr>
            <a:r>
              <a:rPr lang="en-US" dirty="0" smtClean="0"/>
              <a:t> Duration Matching</a:t>
            </a:r>
            <a:endParaRPr lang="en-US" dirty="0"/>
          </a:p>
        </p:txBody>
      </p:sp>
      <p:sp>
        <p:nvSpPr>
          <p:cNvPr id="10" name="TextBox 9"/>
          <p:cNvSpPr txBox="1"/>
          <p:nvPr/>
        </p:nvSpPr>
        <p:spPr>
          <a:xfrm>
            <a:off x="762000" y="2590800"/>
            <a:ext cx="2667000" cy="381000"/>
          </a:xfrm>
          <a:prstGeom prst="rect">
            <a:avLst/>
          </a:prstGeom>
          <a:noFill/>
        </p:spPr>
        <p:txBody>
          <a:bodyPr wrap="square" rtlCol="0">
            <a:spAutoFit/>
          </a:bodyPr>
          <a:lstStyle/>
          <a:p>
            <a:pPr>
              <a:buFont typeface="Wingdings" pitchFamily="2" charset="2"/>
              <a:buChar char="§"/>
            </a:pPr>
            <a:r>
              <a:rPr lang="en-US" dirty="0" smtClean="0"/>
              <a:t> Immunisation</a:t>
            </a:r>
            <a:endParaRPr lang="en-US" dirty="0"/>
          </a:p>
        </p:txBody>
      </p:sp>
      <p:sp>
        <p:nvSpPr>
          <p:cNvPr id="11" name="TextBox 10"/>
          <p:cNvSpPr txBox="1"/>
          <p:nvPr/>
        </p:nvSpPr>
        <p:spPr>
          <a:xfrm>
            <a:off x="762000" y="3200400"/>
            <a:ext cx="2667000" cy="381000"/>
          </a:xfrm>
          <a:prstGeom prst="rect">
            <a:avLst/>
          </a:prstGeom>
          <a:noFill/>
        </p:spPr>
        <p:txBody>
          <a:bodyPr wrap="square" rtlCol="0">
            <a:spAutoFit/>
          </a:bodyPr>
          <a:lstStyle/>
          <a:p>
            <a:pPr>
              <a:buFont typeface="Wingdings" pitchFamily="2" charset="2"/>
              <a:buChar char="§"/>
            </a:pPr>
            <a:r>
              <a:rPr lang="en-US" dirty="0" smtClean="0"/>
              <a:t> Cashflow Matching</a:t>
            </a:r>
            <a:endParaRPr lang="en-US" dirty="0"/>
          </a:p>
        </p:txBody>
      </p:sp>
      <p:sp>
        <p:nvSpPr>
          <p:cNvPr id="12" name="TextBox 11"/>
          <p:cNvSpPr txBox="1"/>
          <p:nvPr/>
        </p:nvSpPr>
        <p:spPr>
          <a:xfrm>
            <a:off x="685800" y="5715000"/>
            <a:ext cx="8077200" cy="369332"/>
          </a:xfrm>
          <a:prstGeom prst="rect">
            <a:avLst/>
          </a:prstGeom>
          <a:noFill/>
        </p:spPr>
        <p:txBody>
          <a:bodyPr wrap="square" rtlCol="0">
            <a:spAutoFit/>
          </a:bodyPr>
          <a:lstStyle/>
          <a:p>
            <a:r>
              <a:rPr lang="en-US" b="1" dirty="0" smtClean="0"/>
              <a:t>The focus of this presentation is more on use of DERIVATIVES as hedge instruments.</a:t>
            </a:r>
            <a:endParaRPr lang="en-US" b="1" dirty="0"/>
          </a:p>
        </p:txBody>
      </p:sp>
      <p:sp>
        <p:nvSpPr>
          <p:cNvPr id="13" name="TextBox 12"/>
          <p:cNvSpPr txBox="1"/>
          <p:nvPr/>
        </p:nvSpPr>
        <p:spPr>
          <a:xfrm>
            <a:off x="762000" y="3810000"/>
            <a:ext cx="2667000" cy="381000"/>
          </a:xfrm>
          <a:prstGeom prst="rect">
            <a:avLst/>
          </a:prstGeom>
          <a:noFill/>
        </p:spPr>
        <p:txBody>
          <a:bodyPr wrap="square" rtlCol="0">
            <a:spAutoFit/>
          </a:bodyPr>
          <a:lstStyle/>
          <a:p>
            <a:pPr>
              <a:buFont typeface="Wingdings" pitchFamily="2" charset="2"/>
              <a:buChar char="§"/>
            </a:pPr>
            <a:r>
              <a:rPr lang="en-US" dirty="0" smtClean="0"/>
              <a:t> Model Point Matching</a:t>
            </a:r>
            <a:endParaRPr lang="en-US" dirty="0"/>
          </a:p>
        </p:txBody>
      </p:sp>
      <p:sp>
        <p:nvSpPr>
          <p:cNvPr id="14" name="Right Brace 13"/>
          <p:cNvSpPr/>
          <p:nvPr/>
        </p:nvSpPr>
        <p:spPr>
          <a:xfrm>
            <a:off x="3962400" y="1981200"/>
            <a:ext cx="304800" cy="2286000"/>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5" name="TextBox 14"/>
          <p:cNvSpPr txBox="1"/>
          <p:nvPr/>
        </p:nvSpPr>
        <p:spPr>
          <a:xfrm>
            <a:off x="4419600" y="2971800"/>
            <a:ext cx="1981200" cy="369332"/>
          </a:xfrm>
          <a:prstGeom prst="rect">
            <a:avLst/>
          </a:prstGeom>
          <a:noFill/>
        </p:spPr>
        <p:txBody>
          <a:bodyPr wrap="square" rtlCol="0">
            <a:spAutoFit/>
          </a:bodyPr>
          <a:lstStyle/>
          <a:p>
            <a:r>
              <a:rPr lang="en-US" dirty="0" smtClean="0"/>
              <a:t>ALM Frameworks</a:t>
            </a:r>
            <a:endParaRPr lang="en-US" dirty="0"/>
          </a:p>
        </p:txBody>
      </p:sp>
      <p:sp>
        <p:nvSpPr>
          <p:cNvPr id="17" name="TextBox 16"/>
          <p:cNvSpPr txBox="1"/>
          <p:nvPr/>
        </p:nvSpPr>
        <p:spPr>
          <a:xfrm>
            <a:off x="762000" y="4823936"/>
            <a:ext cx="8001000" cy="738664"/>
          </a:xfrm>
          <a:prstGeom prst="rect">
            <a:avLst/>
          </a:prstGeom>
          <a:noFill/>
        </p:spPr>
        <p:txBody>
          <a:bodyPr wrap="square" rtlCol="0">
            <a:spAutoFit/>
          </a:bodyPr>
          <a:lstStyle/>
          <a:p>
            <a:r>
              <a:rPr lang="en-US" sz="1400" b="1" dirty="0" smtClean="0"/>
              <a:t>Regulation in India</a:t>
            </a:r>
            <a:r>
              <a:rPr lang="en-US" sz="1400" dirty="0" smtClean="0"/>
              <a:t> – As per Ch-5, Risk Management of AAAR (from IRDA), all Life Insurers are required to provide details of all ALM activities undertaken.</a:t>
            </a:r>
          </a:p>
          <a:p>
            <a:r>
              <a:rPr lang="en-US" sz="1400" dirty="0" smtClean="0"/>
              <a:t>The framework of ALM has also been discussed in the Corporate Guidelines issued by IRDA.</a:t>
            </a:r>
            <a:endParaRPr lang="en-US" sz="1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76400" y="381000"/>
            <a:ext cx="6324600" cy="461665"/>
          </a:xfrm>
          <a:prstGeom prst="rect">
            <a:avLst/>
          </a:prstGeom>
          <a:noFill/>
        </p:spPr>
        <p:txBody>
          <a:bodyPr wrap="square" rtlCol="0">
            <a:spAutoFit/>
          </a:bodyPr>
          <a:lstStyle/>
          <a:p>
            <a:r>
              <a:rPr lang="en-US" sz="2400" b="1" dirty="0" smtClean="0">
                <a:solidFill>
                  <a:srgbClr val="0070C0"/>
                </a:solidFill>
              </a:rPr>
              <a:t>Commonly used Derivative Tools / Techniques</a:t>
            </a:r>
            <a:endParaRPr lang="en-US" sz="2400" b="1" dirty="0">
              <a:solidFill>
                <a:srgbClr val="0070C0"/>
              </a:solidFill>
            </a:endParaRPr>
          </a:p>
        </p:txBody>
      </p:sp>
      <p:sp>
        <p:nvSpPr>
          <p:cNvPr id="8" name="TextBox 7"/>
          <p:cNvSpPr txBox="1"/>
          <p:nvPr/>
        </p:nvSpPr>
        <p:spPr>
          <a:xfrm>
            <a:off x="609600" y="914400"/>
            <a:ext cx="8229600" cy="1877437"/>
          </a:xfrm>
          <a:prstGeom prst="rect">
            <a:avLst/>
          </a:prstGeom>
          <a:noFill/>
        </p:spPr>
        <p:txBody>
          <a:bodyPr wrap="square" rtlCol="0">
            <a:spAutoFit/>
          </a:bodyPr>
          <a:lstStyle/>
          <a:p>
            <a:r>
              <a:rPr lang="en-US" b="1" dirty="0" smtClean="0">
                <a:solidFill>
                  <a:srgbClr val="0070C0"/>
                </a:solidFill>
              </a:rPr>
              <a:t>Credit Default Swaps (CDS)</a:t>
            </a:r>
          </a:p>
          <a:p>
            <a:r>
              <a:rPr lang="en-US" sz="1400" b="1" dirty="0" smtClean="0"/>
              <a:t> Def </a:t>
            </a:r>
            <a:r>
              <a:rPr lang="en-US" sz="1400" dirty="0" smtClean="0"/>
              <a:t>– A financial swap agreement where the seller of the CDS will compensate the buyer in the event of a </a:t>
            </a:r>
          </a:p>
          <a:p>
            <a:r>
              <a:rPr lang="en-US" sz="1400" dirty="0" smtClean="0"/>
              <a:t>   credit event. Buyer pays CDS “fees” / “spread”</a:t>
            </a:r>
          </a:p>
          <a:p>
            <a:endParaRPr lang="en-US" sz="1400" dirty="0" smtClean="0"/>
          </a:p>
          <a:p>
            <a:r>
              <a:rPr lang="en-US" sz="1400" dirty="0" smtClean="0"/>
              <a:t> CDS are company-specific and not bond-specific. CDS is not a perfect hedge for any one corporate bond.</a:t>
            </a:r>
          </a:p>
          <a:p>
            <a:pPr>
              <a:buFontTx/>
              <a:buChar char="-"/>
            </a:pPr>
            <a:endParaRPr lang="en-US" sz="1400" dirty="0" smtClean="0"/>
          </a:p>
          <a:p>
            <a:r>
              <a:rPr lang="en-US" sz="1400" dirty="0" smtClean="0"/>
              <a:t> </a:t>
            </a:r>
            <a:r>
              <a:rPr lang="en-US" sz="1400" b="1" dirty="0" smtClean="0"/>
              <a:t>Strategy</a:t>
            </a:r>
            <a:r>
              <a:rPr lang="en-US" sz="1400" dirty="0" smtClean="0"/>
              <a:t> – If in the short term, general credit conditions are likely to worsen before improving again, then they are more likely to use credit default swaps instead of a costly large-scale sale and re-purchase exercise.</a:t>
            </a:r>
            <a:endParaRPr lang="en-US" sz="1400" dirty="0"/>
          </a:p>
        </p:txBody>
      </p:sp>
      <p:pic>
        <p:nvPicPr>
          <p:cNvPr id="1026" name="Picture 2"/>
          <p:cNvPicPr>
            <a:picLocks noChangeAspect="1" noChangeArrowheads="1"/>
          </p:cNvPicPr>
          <p:nvPr/>
        </p:nvPicPr>
        <p:blipFill>
          <a:blip r:embed="rId2" cstate="print"/>
          <a:srcRect/>
          <a:stretch>
            <a:fillRect/>
          </a:stretch>
        </p:blipFill>
        <p:spPr bwMode="auto">
          <a:xfrm>
            <a:off x="5181600" y="3352800"/>
            <a:ext cx="3733800" cy="2514600"/>
          </a:xfrm>
          <a:prstGeom prst="rect">
            <a:avLst/>
          </a:prstGeom>
          <a:noFill/>
          <a:ln w="9525">
            <a:noFill/>
            <a:miter lim="800000"/>
            <a:headEnd/>
            <a:tailEnd/>
          </a:ln>
        </p:spPr>
      </p:pic>
      <p:sp>
        <p:nvSpPr>
          <p:cNvPr id="9" name="TextBox 8"/>
          <p:cNvSpPr txBox="1"/>
          <p:nvPr/>
        </p:nvSpPr>
        <p:spPr>
          <a:xfrm>
            <a:off x="609600" y="3048000"/>
            <a:ext cx="4648200" cy="2031325"/>
          </a:xfrm>
          <a:prstGeom prst="rect">
            <a:avLst/>
          </a:prstGeom>
          <a:noFill/>
        </p:spPr>
        <p:txBody>
          <a:bodyPr wrap="square" rtlCol="0">
            <a:spAutoFit/>
          </a:bodyPr>
          <a:lstStyle/>
          <a:p>
            <a:endParaRPr lang="en-US" sz="1400" b="1" dirty="0" smtClean="0"/>
          </a:p>
          <a:p>
            <a:r>
              <a:rPr lang="en-US" sz="1400" b="1" dirty="0" smtClean="0"/>
              <a:t>Other Key Remarks</a:t>
            </a:r>
          </a:p>
          <a:p>
            <a:pPr>
              <a:buFont typeface="Wingdings" pitchFamily="2" charset="2"/>
              <a:buChar char="§"/>
            </a:pPr>
            <a:r>
              <a:rPr lang="en-US" sz="1400" dirty="0" smtClean="0"/>
              <a:t> CDS have worked much better in long term.</a:t>
            </a:r>
          </a:p>
          <a:p>
            <a:pPr>
              <a:buFont typeface="Wingdings" pitchFamily="2" charset="2"/>
              <a:buChar char="§"/>
            </a:pPr>
            <a:endParaRPr lang="en-US" sz="1400" dirty="0" smtClean="0"/>
          </a:p>
          <a:p>
            <a:pPr>
              <a:buFont typeface="Wingdings" pitchFamily="2" charset="2"/>
              <a:buChar char="§"/>
            </a:pPr>
            <a:r>
              <a:rPr lang="en-US" sz="1400" dirty="0" smtClean="0"/>
              <a:t> Under stresses, vanilla CDS index hedges does not materially reduce mark-to-market risk.</a:t>
            </a:r>
          </a:p>
          <a:p>
            <a:pPr>
              <a:buFont typeface="Wingdings" pitchFamily="2" charset="2"/>
              <a:buChar char="§"/>
            </a:pPr>
            <a:endParaRPr lang="en-US" sz="1400" dirty="0" smtClean="0"/>
          </a:p>
          <a:p>
            <a:pPr>
              <a:buFont typeface="Wingdings" pitchFamily="2" charset="2"/>
              <a:buChar char="§"/>
            </a:pPr>
            <a:r>
              <a:rPr lang="en-US" sz="1400" dirty="0" smtClean="0"/>
              <a:t> If Liquidity premium is allowed in valuation of Liab., then effectiveness of CDS would increase.</a:t>
            </a:r>
            <a:endParaRPr lang="en-US" sz="1400" dirty="0"/>
          </a:p>
        </p:txBody>
      </p:sp>
      <p:sp>
        <p:nvSpPr>
          <p:cNvPr id="10" name="TextBox 9"/>
          <p:cNvSpPr txBox="1"/>
          <p:nvPr/>
        </p:nvSpPr>
        <p:spPr>
          <a:xfrm>
            <a:off x="990600" y="2819400"/>
            <a:ext cx="6400800" cy="338554"/>
          </a:xfrm>
          <a:prstGeom prst="rect">
            <a:avLst/>
          </a:prstGeom>
          <a:noFill/>
        </p:spPr>
        <p:txBody>
          <a:bodyPr wrap="square" rtlCol="0">
            <a:spAutoFit/>
          </a:bodyPr>
          <a:lstStyle/>
          <a:p>
            <a:r>
              <a:rPr lang="en-US" sz="1600" dirty="0" smtClean="0"/>
              <a:t>Biggest thing to look for is the M2M difference in bonds &amp; CDS</a:t>
            </a:r>
            <a:endParaRPr lang="en-US" sz="1600" dirty="0"/>
          </a:p>
        </p:txBody>
      </p:sp>
      <p:sp>
        <p:nvSpPr>
          <p:cNvPr id="7" name="TextBox 6"/>
          <p:cNvSpPr txBox="1"/>
          <p:nvPr/>
        </p:nvSpPr>
        <p:spPr>
          <a:xfrm>
            <a:off x="6096000" y="6027003"/>
            <a:ext cx="3048000" cy="646331"/>
          </a:xfrm>
          <a:prstGeom prst="rect">
            <a:avLst/>
          </a:prstGeom>
          <a:noFill/>
        </p:spPr>
        <p:txBody>
          <a:bodyPr wrap="square" rtlCol="0">
            <a:spAutoFit/>
          </a:bodyPr>
          <a:lstStyle/>
          <a:p>
            <a:r>
              <a:rPr lang="en-US" sz="1200" b="1" dirty="0" smtClean="0"/>
              <a:t>Historic Correlation</a:t>
            </a:r>
          </a:p>
          <a:p>
            <a:r>
              <a:rPr lang="en-US" sz="1200" dirty="0" err="1" smtClean="0"/>
              <a:t>iBoxx</a:t>
            </a:r>
            <a:r>
              <a:rPr lang="en-US" sz="1200" dirty="0" smtClean="0"/>
              <a:t> EUR </a:t>
            </a:r>
            <a:r>
              <a:rPr lang="en-US" sz="1200" dirty="0" err="1" smtClean="0"/>
              <a:t>Corporates</a:t>
            </a:r>
            <a:r>
              <a:rPr lang="en-US" sz="1200" dirty="0" smtClean="0"/>
              <a:t> index is a bond index </a:t>
            </a:r>
          </a:p>
          <a:p>
            <a:r>
              <a:rPr lang="en-US" sz="1200" dirty="0" err="1" smtClean="0"/>
              <a:t>iTraxx</a:t>
            </a:r>
            <a:r>
              <a:rPr lang="en-US" sz="1200" dirty="0" smtClean="0"/>
              <a:t> Europe 5 Year is a CDS index</a:t>
            </a:r>
            <a:endParaRPr lang="en-US" sz="1200" dirty="0"/>
          </a:p>
        </p:txBody>
      </p:sp>
      <p:sp>
        <p:nvSpPr>
          <p:cNvPr id="11" name="TextBox 10"/>
          <p:cNvSpPr txBox="1"/>
          <p:nvPr/>
        </p:nvSpPr>
        <p:spPr>
          <a:xfrm>
            <a:off x="609600" y="5294293"/>
            <a:ext cx="4572000" cy="954107"/>
          </a:xfrm>
          <a:prstGeom prst="rect">
            <a:avLst/>
          </a:prstGeom>
          <a:noFill/>
        </p:spPr>
        <p:txBody>
          <a:bodyPr wrap="square" rtlCol="0">
            <a:spAutoFit/>
          </a:bodyPr>
          <a:lstStyle/>
          <a:p>
            <a:r>
              <a:rPr lang="en-US" sz="1400" b="1" dirty="0" smtClean="0"/>
              <a:t>India Context</a:t>
            </a:r>
          </a:p>
          <a:p>
            <a:r>
              <a:rPr lang="en-US" sz="1400" dirty="0" smtClean="0"/>
              <a:t>Overall Solvency? Managing risk on AA/A rated securities</a:t>
            </a:r>
          </a:p>
          <a:p>
            <a:r>
              <a:rPr lang="en-US" sz="1400" dirty="0" smtClean="0"/>
              <a:t>With Profit funds</a:t>
            </a:r>
          </a:p>
          <a:p>
            <a:endParaRPr lang="en-US" sz="1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3400" y="381000"/>
            <a:ext cx="8001000" cy="800219"/>
          </a:xfrm>
          <a:prstGeom prst="rect">
            <a:avLst/>
          </a:prstGeom>
          <a:noFill/>
        </p:spPr>
        <p:txBody>
          <a:bodyPr wrap="square" rtlCol="0">
            <a:spAutoFit/>
          </a:bodyPr>
          <a:lstStyle/>
          <a:p>
            <a:r>
              <a:rPr lang="en-US" b="1" dirty="0" smtClean="0">
                <a:solidFill>
                  <a:srgbClr val="0070C0"/>
                </a:solidFill>
              </a:rPr>
              <a:t>Interest Rate Swaps</a:t>
            </a:r>
          </a:p>
          <a:p>
            <a:r>
              <a:rPr lang="en-US" sz="1400" b="1" dirty="0" smtClean="0"/>
              <a:t>Def</a:t>
            </a:r>
            <a:r>
              <a:rPr lang="en-US" sz="1400" dirty="0" smtClean="0"/>
              <a:t> -  An agreement between two parties where one stream of future interest payments is exchanged for another based on an agreed notional amount. </a:t>
            </a:r>
            <a:endParaRPr lang="en-US" sz="1400" dirty="0"/>
          </a:p>
        </p:txBody>
      </p:sp>
      <p:pic>
        <p:nvPicPr>
          <p:cNvPr id="1026" name="Picture 2"/>
          <p:cNvPicPr>
            <a:picLocks noChangeAspect="1" noChangeArrowheads="1"/>
          </p:cNvPicPr>
          <p:nvPr/>
        </p:nvPicPr>
        <p:blipFill>
          <a:blip r:embed="rId2" cstate="print"/>
          <a:srcRect/>
          <a:stretch>
            <a:fillRect/>
          </a:stretch>
        </p:blipFill>
        <p:spPr bwMode="auto">
          <a:xfrm>
            <a:off x="914400" y="1219200"/>
            <a:ext cx="6934200" cy="1905000"/>
          </a:xfrm>
          <a:prstGeom prst="rect">
            <a:avLst/>
          </a:prstGeom>
          <a:noFill/>
          <a:ln w="9525">
            <a:noFill/>
            <a:miter lim="800000"/>
            <a:headEnd/>
            <a:tailEnd/>
          </a:ln>
        </p:spPr>
      </p:pic>
      <p:sp>
        <p:nvSpPr>
          <p:cNvPr id="4" name="TextBox 3"/>
          <p:cNvSpPr txBox="1"/>
          <p:nvPr/>
        </p:nvSpPr>
        <p:spPr>
          <a:xfrm>
            <a:off x="609600" y="3276600"/>
            <a:ext cx="8153400" cy="954107"/>
          </a:xfrm>
          <a:prstGeom prst="rect">
            <a:avLst/>
          </a:prstGeom>
          <a:noFill/>
        </p:spPr>
        <p:txBody>
          <a:bodyPr wrap="square" rtlCol="0">
            <a:spAutoFit/>
          </a:bodyPr>
          <a:lstStyle/>
          <a:p>
            <a:r>
              <a:rPr lang="en-US" sz="1400" dirty="0" smtClean="0"/>
              <a:t>Interest rate swaps are the most commonly traded derivative.</a:t>
            </a:r>
          </a:p>
          <a:p>
            <a:endParaRPr lang="en-US" sz="1400" dirty="0" smtClean="0"/>
          </a:p>
          <a:p>
            <a:r>
              <a:rPr lang="en-US" sz="1400" b="1" dirty="0" smtClean="0"/>
              <a:t>Substitute for Long Term Bonds </a:t>
            </a:r>
            <a:r>
              <a:rPr lang="en-US" sz="1400" dirty="0" smtClean="0"/>
              <a:t>= Shorter-dated bond + forward starting interest rate swap. </a:t>
            </a:r>
          </a:p>
          <a:p>
            <a:r>
              <a:rPr lang="en-US" sz="1400" dirty="0" smtClean="0"/>
              <a:t>Hedges the rate at which the maturing shorter-dated bond can be reinvested.</a:t>
            </a:r>
            <a:endParaRPr lang="en-US" sz="1400" dirty="0"/>
          </a:p>
        </p:txBody>
      </p:sp>
      <p:sp>
        <p:nvSpPr>
          <p:cNvPr id="6" name="TextBox 5"/>
          <p:cNvSpPr txBox="1"/>
          <p:nvPr/>
        </p:nvSpPr>
        <p:spPr>
          <a:xfrm>
            <a:off x="533400" y="4611231"/>
            <a:ext cx="8153400" cy="1815882"/>
          </a:xfrm>
          <a:prstGeom prst="rect">
            <a:avLst/>
          </a:prstGeom>
          <a:noFill/>
        </p:spPr>
        <p:txBody>
          <a:bodyPr wrap="square" rtlCol="0">
            <a:spAutoFit/>
          </a:bodyPr>
          <a:lstStyle/>
          <a:p>
            <a:r>
              <a:rPr lang="en-US" sz="1400" b="1" dirty="0" smtClean="0"/>
              <a:t>Applications – India Context</a:t>
            </a:r>
          </a:p>
          <a:p>
            <a:pPr>
              <a:buFont typeface="Wingdings" pitchFamily="2" charset="2"/>
              <a:buChar char="§"/>
            </a:pPr>
            <a:r>
              <a:rPr lang="en-US" sz="1400" dirty="0" smtClean="0"/>
              <a:t> Duration matching of assets and liabilities for annuity funds</a:t>
            </a:r>
          </a:p>
          <a:p>
            <a:pPr>
              <a:buFont typeface="Wingdings" pitchFamily="2" charset="2"/>
              <a:buChar char="§"/>
            </a:pPr>
            <a:r>
              <a:rPr lang="en-US" sz="1400" dirty="0" smtClean="0"/>
              <a:t> Matching guaranteed benefits under with-profits contracts</a:t>
            </a:r>
          </a:p>
          <a:p>
            <a:pPr>
              <a:buFont typeface="Wingdings" pitchFamily="2" charset="2"/>
              <a:buChar char="§"/>
            </a:pPr>
            <a:r>
              <a:rPr lang="en-US" sz="1400" dirty="0" smtClean="0"/>
              <a:t> Immunising the fund as a whole from interest rate mismatches between assets and liabilities</a:t>
            </a:r>
          </a:p>
          <a:p>
            <a:pPr>
              <a:buFont typeface="Wingdings" pitchFamily="2" charset="2"/>
              <a:buChar char="§"/>
            </a:pPr>
            <a:r>
              <a:rPr lang="en-US" sz="1400" dirty="0" smtClean="0"/>
              <a:t> Cashflow matching, especially where capital is scarce/cash inflow is limited (e.g. closed with-profits funds)</a:t>
            </a:r>
          </a:p>
          <a:p>
            <a:pPr>
              <a:buFont typeface="Wingdings" pitchFamily="2" charset="2"/>
              <a:buChar char="§"/>
            </a:pPr>
            <a:r>
              <a:rPr lang="en-US" sz="1400" dirty="0" smtClean="0"/>
              <a:t> Managing Inflation index linked products</a:t>
            </a:r>
          </a:p>
          <a:p>
            <a:pPr>
              <a:buFont typeface="Wingdings" pitchFamily="2" charset="2"/>
              <a:buChar char="§"/>
            </a:pPr>
            <a:r>
              <a:rPr lang="en-US" sz="1400" dirty="0" smtClean="0"/>
              <a:t> Managing products with interest rate guarantees.</a:t>
            </a:r>
          </a:p>
          <a:p>
            <a:pPr>
              <a:buFont typeface="Arial" pitchFamily="34" charset="0"/>
              <a:buChar char="•"/>
            </a:pPr>
            <a:endParaRPr lang="en-US" sz="1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3294</TotalTime>
  <Words>3062</Words>
  <Application>Microsoft Office PowerPoint</Application>
  <PresentationFormat>On-screen Show (4:3)</PresentationFormat>
  <Paragraphs>420</Paragraphs>
  <Slides>25</Slides>
  <Notes>0</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Office Theme</vt:lpstr>
      <vt:lpstr>Investments : Hedging Options for Life Insurance business</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Hedging Options for Life Insurance business</dc:title>
  <dc:creator/>
  <cp:lastModifiedBy>tvq1389</cp:lastModifiedBy>
  <cp:revision>431</cp:revision>
  <dcterms:created xsi:type="dcterms:W3CDTF">2006-08-16T00:00:00Z</dcterms:created>
  <dcterms:modified xsi:type="dcterms:W3CDTF">2012-12-14T04:17:00Z</dcterms:modified>
</cp:coreProperties>
</file>