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1.xml" ContentType="application/vnd.openxmlformats-officedocument.drawingml.diagramLayout+xml"/>
  <Override PartName="/ppt/diagrams/data2.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3"/>
  </p:notesMasterIdLst>
  <p:sldIdLst>
    <p:sldId id="256" r:id="rId2"/>
    <p:sldId id="290" r:id="rId3"/>
    <p:sldId id="257" r:id="rId4"/>
    <p:sldId id="267" r:id="rId5"/>
    <p:sldId id="278" r:id="rId6"/>
    <p:sldId id="258" r:id="rId7"/>
    <p:sldId id="260" r:id="rId8"/>
    <p:sldId id="270" r:id="rId9"/>
    <p:sldId id="269" r:id="rId10"/>
    <p:sldId id="261" r:id="rId11"/>
    <p:sldId id="262" r:id="rId12"/>
    <p:sldId id="263" r:id="rId13"/>
    <p:sldId id="271" r:id="rId14"/>
    <p:sldId id="277" r:id="rId15"/>
    <p:sldId id="279" r:id="rId16"/>
    <p:sldId id="280" r:id="rId17"/>
    <p:sldId id="272" r:id="rId18"/>
    <p:sldId id="273" r:id="rId19"/>
    <p:sldId id="274" r:id="rId20"/>
    <p:sldId id="291" r:id="rId21"/>
    <p:sldId id="281" r:id="rId22"/>
    <p:sldId id="282" r:id="rId23"/>
    <p:sldId id="283" r:id="rId24"/>
    <p:sldId id="284" r:id="rId25"/>
    <p:sldId id="285" r:id="rId26"/>
    <p:sldId id="286" r:id="rId27"/>
    <p:sldId id="287" r:id="rId28"/>
    <p:sldId id="288" r:id="rId29"/>
    <p:sldId id="289" r:id="rId30"/>
    <p:sldId id="293" r:id="rId31"/>
    <p:sldId id="292"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83947" autoAdjust="0"/>
  </p:normalViewPr>
  <p:slideViewPr>
    <p:cSldViewPr>
      <p:cViewPr varScale="1">
        <p:scale>
          <a:sx n="60" d="100"/>
          <a:sy n="60" d="100"/>
        </p:scale>
        <p:origin x="-1620"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0B9A14F-7795-4458-B962-7764333368D7}" type="doc">
      <dgm:prSet loTypeId="urn:microsoft.com/office/officeart/2005/8/layout/radial1" loCatId="cycle" qsTypeId="urn:microsoft.com/office/officeart/2005/8/quickstyle/3d3" qsCatId="3D" csTypeId="urn:microsoft.com/office/officeart/2005/8/colors/accent1_2" csCatId="accent1" phldr="1"/>
      <dgm:spPr/>
      <dgm:t>
        <a:bodyPr/>
        <a:lstStyle/>
        <a:p>
          <a:endParaRPr lang="en-US"/>
        </a:p>
      </dgm:t>
    </dgm:pt>
    <dgm:pt modelId="{1A706485-7898-4776-B605-BE7BCBDD15DC}">
      <dgm:prSet phldrT="[Text]" custT="1"/>
      <dgm:spPr/>
      <dgm:t>
        <a:bodyPr/>
        <a:lstStyle/>
        <a:p>
          <a:r>
            <a:rPr lang="en-US" sz="1600" b="1" dirty="0" smtClean="0">
              <a:effectLst>
                <a:outerShdw blurRad="38100" dist="38100" dir="2700000" algn="tl">
                  <a:srgbClr val="000000">
                    <a:alpha val="43137"/>
                  </a:srgbClr>
                </a:outerShdw>
              </a:effectLst>
            </a:rPr>
            <a:t>Prudential Regulation Standards</a:t>
          </a:r>
          <a:endParaRPr lang="en-US" sz="1600" b="1" dirty="0">
            <a:effectLst>
              <a:outerShdw blurRad="38100" dist="38100" dir="2700000" algn="tl">
                <a:srgbClr val="000000">
                  <a:alpha val="43137"/>
                </a:srgbClr>
              </a:outerShdw>
            </a:effectLst>
          </a:endParaRPr>
        </a:p>
      </dgm:t>
    </dgm:pt>
    <dgm:pt modelId="{06049F31-5138-4A4D-8E82-086F4F696C66}" type="parTrans" cxnId="{0FB81347-618D-4316-80F4-7E659D0AD9AF}">
      <dgm:prSet/>
      <dgm:spPr/>
      <dgm:t>
        <a:bodyPr/>
        <a:lstStyle/>
        <a:p>
          <a:endParaRPr lang="en-US" sz="1600" b="1">
            <a:effectLst>
              <a:outerShdw blurRad="38100" dist="38100" dir="2700000" algn="tl">
                <a:srgbClr val="000000">
                  <a:alpha val="43137"/>
                </a:srgbClr>
              </a:outerShdw>
            </a:effectLst>
          </a:endParaRPr>
        </a:p>
      </dgm:t>
    </dgm:pt>
    <dgm:pt modelId="{B416D1CD-2DAA-47C2-B35C-645775D53FDE}" type="sibTrans" cxnId="{0FB81347-618D-4316-80F4-7E659D0AD9AF}">
      <dgm:prSet/>
      <dgm:spPr/>
      <dgm:t>
        <a:bodyPr/>
        <a:lstStyle/>
        <a:p>
          <a:endParaRPr lang="en-US" sz="1600" b="1">
            <a:effectLst>
              <a:outerShdw blurRad="38100" dist="38100" dir="2700000" algn="tl">
                <a:srgbClr val="000000">
                  <a:alpha val="43137"/>
                </a:srgbClr>
              </a:outerShdw>
            </a:effectLst>
          </a:endParaRPr>
        </a:p>
      </dgm:t>
    </dgm:pt>
    <dgm:pt modelId="{45D55C3C-16F1-45B3-87A3-6435FA4AEBFD}">
      <dgm:prSet phldrT="[Text]" custT="1"/>
      <dgm:spPr/>
      <dgm:t>
        <a:bodyPr/>
        <a:lstStyle/>
        <a:p>
          <a:r>
            <a:rPr lang="en-US" sz="1600" b="1" dirty="0" smtClean="0">
              <a:effectLst>
                <a:outerShdw blurRad="38100" dist="38100" dir="2700000" algn="tl">
                  <a:srgbClr val="000000">
                    <a:alpha val="43137"/>
                  </a:srgbClr>
                </a:outerShdw>
              </a:effectLst>
            </a:rPr>
            <a:t>Fit &amp; Proper</a:t>
          </a:r>
          <a:endParaRPr lang="en-US" sz="1600" b="1" dirty="0">
            <a:effectLst>
              <a:outerShdw blurRad="38100" dist="38100" dir="2700000" algn="tl">
                <a:srgbClr val="000000">
                  <a:alpha val="43137"/>
                </a:srgbClr>
              </a:outerShdw>
            </a:effectLst>
          </a:endParaRPr>
        </a:p>
      </dgm:t>
    </dgm:pt>
    <dgm:pt modelId="{D5044AA4-17C8-430C-BF86-CF31DAB5093C}" type="parTrans" cxnId="{98D883CD-3F9A-4D6C-B110-BC2066EA0D35}">
      <dgm:prSet custT="1"/>
      <dgm:spPr/>
      <dgm:t>
        <a:bodyPr/>
        <a:lstStyle/>
        <a:p>
          <a:endParaRPr lang="en-US" sz="1600" b="1">
            <a:effectLst>
              <a:outerShdw blurRad="38100" dist="38100" dir="2700000" algn="tl">
                <a:srgbClr val="000000">
                  <a:alpha val="43137"/>
                </a:srgbClr>
              </a:outerShdw>
            </a:effectLst>
          </a:endParaRPr>
        </a:p>
      </dgm:t>
    </dgm:pt>
    <dgm:pt modelId="{D1668CB6-2467-42B8-82D6-F593EAB64EE0}" type="sibTrans" cxnId="{98D883CD-3F9A-4D6C-B110-BC2066EA0D35}">
      <dgm:prSet/>
      <dgm:spPr/>
      <dgm:t>
        <a:bodyPr/>
        <a:lstStyle/>
        <a:p>
          <a:endParaRPr lang="en-US" sz="1600" b="1">
            <a:effectLst>
              <a:outerShdw blurRad="38100" dist="38100" dir="2700000" algn="tl">
                <a:srgbClr val="000000">
                  <a:alpha val="43137"/>
                </a:srgbClr>
              </a:outerShdw>
            </a:effectLst>
          </a:endParaRPr>
        </a:p>
      </dgm:t>
    </dgm:pt>
    <dgm:pt modelId="{8CD2CECE-E2A3-4BF2-BEF1-2F9610C3F33C}">
      <dgm:prSet phldrT="[Text]" custT="1"/>
      <dgm:spPr/>
      <dgm:t>
        <a:bodyPr/>
        <a:lstStyle/>
        <a:p>
          <a:r>
            <a:rPr lang="en-US" sz="1600" b="1" dirty="0" smtClean="0">
              <a:effectLst>
                <a:outerShdw blurRad="38100" dist="38100" dir="2700000" algn="tl">
                  <a:srgbClr val="000000">
                    <a:alpha val="43137"/>
                  </a:srgbClr>
                </a:outerShdw>
              </a:effectLst>
            </a:rPr>
            <a:t>Governance</a:t>
          </a:r>
          <a:endParaRPr lang="en-US" sz="1600" b="1" dirty="0">
            <a:effectLst>
              <a:outerShdw blurRad="38100" dist="38100" dir="2700000" algn="tl">
                <a:srgbClr val="000000">
                  <a:alpha val="43137"/>
                </a:srgbClr>
              </a:outerShdw>
            </a:effectLst>
          </a:endParaRPr>
        </a:p>
      </dgm:t>
    </dgm:pt>
    <dgm:pt modelId="{FAF295D1-F6CF-4785-A1E1-D4BDB3983D8D}" type="parTrans" cxnId="{E1943238-68FD-4C49-8E08-B74E3744138A}">
      <dgm:prSet custT="1"/>
      <dgm:spPr/>
      <dgm:t>
        <a:bodyPr/>
        <a:lstStyle/>
        <a:p>
          <a:endParaRPr lang="en-US" sz="1600" b="1">
            <a:effectLst>
              <a:outerShdw blurRad="38100" dist="38100" dir="2700000" algn="tl">
                <a:srgbClr val="000000">
                  <a:alpha val="43137"/>
                </a:srgbClr>
              </a:outerShdw>
            </a:effectLst>
          </a:endParaRPr>
        </a:p>
      </dgm:t>
    </dgm:pt>
    <dgm:pt modelId="{DA40D1D1-0C32-4DF6-82DE-1DEF500A56E2}" type="sibTrans" cxnId="{E1943238-68FD-4C49-8E08-B74E3744138A}">
      <dgm:prSet/>
      <dgm:spPr/>
      <dgm:t>
        <a:bodyPr/>
        <a:lstStyle/>
        <a:p>
          <a:endParaRPr lang="en-US" sz="1600" b="1">
            <a:effectLst>
              <a:outerShdw blurRad="38100" dist="38100" dir="2700000" algn="tl">
                <a:srgbClr val="000000">
                  <a:alpha val="43137"/>
                </a:srgbClr>
              </a:outerShdw>
            </a:effectLst>
          </a:endParaRPr>
        </a:p>
      </dgm:t>
    </dgm:pt>
    <dgm:pt modelId="{34B494B3-6410-4F48-88D1-01D81A29D552}">
      <dgm:prSet phldrT="[Text]" custT="1"/>
      <dgm:spPr/>
      <dgm:t>
        <a:bodyPr/>
        <a:lstStyle/>
        <a:p>
          <a:r>
            <a:rPr lang="en-US" sz="1600" b="1" dirty="0" smtClean="0">
              <a:effectLst>
                <a:outerShdw blurRad="38100" dist="38100" dir="2700000" algn="tl">
                  <a:srgbClr val="000000">
                    <a:alpha val="43137"/>
                  </a:srgbClr>
                </a:outerShdw>
              </a:effectLst>
            </a:rPr>
            <a:t>Takeover</a:t>
          </a:r>
          <a:endParaRPr lang="en-US" sz="1600" b="1" dirty="0">
            <a:effectLst>
              <a:outerShdw blurRad="38100" dist="38100" dir="2700000" algn="tl">
                <a:srgbClr val="000000">
                  <a:alpha val="43137"/>
                </a:srgbClr>
              </a:outerShdw>
            </a:effectLst>
          </a:endParaRPr>
        </a:p>
      </dgm:t>
    </dgm:pt>
    <dgm:pt modelId="{BC8A7778-42F6-427C-901D-3A98E748D74C}" type="parTrans" cxnId="{9645023A-383F-4E30-81DA-34BE26DE1F55}">
      <dgm:prSet custT="1"/>
      <dgm:spPr/>
      <dgm:t>
        <a:bodyPr/>
        <a:lstStyle/>
        <a:p>
          <a:endParaRPr lang="en-US" sz="1600" b="1">
            <a:effectLst>
              <a:outerShdw blurRad="38100" dist="38100" dir="2700000" algn="tl">
                <a:srgbClr val="000000">
                  <a:alpha val="43137"/>
                </a:srgbClr>
              </a:outerShdw>
            </a:effectLst>
          </a:endParaRPr>
        </a:p>
      </dgm:t>
    </dgm:pt>
    <dgm:pt modelId="{A3DC42FC-E46E-49FE-B238-5224120CE9CD}" type="sibTrans" cxnId="{9645023A-383F-4E30-81DA-34BE26DE1F55}">
      <dgm:prSet/>
      <dgm:spPr/>
      <dgm:t>
        <a:bodyPr/>
        <a:lstStyle/>
        <a:p>
          <a:endParaRPr lang="en-US" sz="1600" b="1">
            <a:effectLst>
              <a:outerShdw blurRad="38100" dist="38100" dir="2700000" algn="tl">
                <a:srgbClr val="000000">
                  <a:alpha val="43137"/>
                </a:srgbClr>
              </a:outerShdw>
            </a:effectLst>
          </a:endParaRPr>
        </a:p>
      </dgm:t>
    </dgm:pt>
    <dgm:pt modelId="{31F19D19-6F6D-4498-9F77-3401F9C6E991}">
      <dgm:prSet phldrT="[Text]" custT="1"/>
      <dgm:spPr/>
      <dgm:t>
        <a:bodyPr/>
        <a:lstStyle/>
        <a:p>
          <a:r>
            <a:rPr lang="en-US" sz="1600" b="1" dirty="0" smtClean="0">
              <a:effectLst>
                <a:outerShdw blurRad="38100" dist="38100" dir="2700000" algn="tl">
                  <a:srgbClr val="000000">
                    <a:alpha val="43137"/>
                  </a:srgbClr>
                </a:outerShdw>
              </a:effectLst>
            </a:rPr>
            <a:t>Audit &amp; Reporting</a:t>
          </a:r>
          <a:endParaRPr lang="en-US" sz="1600" b="1" dirty="0">
            <a:effectLst>
              <a:outerShdw blurRad="38100" dist="38100" dir="2700000" algn="tl">
                <a:srgbClr val="000000">
                  <a:alpha val="43137"/>
                </a:srgbClr>
              </a:outerShdw>
            </a:effectLst>
          </a:endParaRPr>
        </a:p>
      </dgm:t>
    </dgm:pt>
    <dgm:pt modelId="{0A327707-9896-4FB6-9AE1-53CC269758BF}" type="parTrans" cxnId="{6657F90F-A9E7-42B5-BAFE-BDD4AD8E023B}">
      <dgm:prSet custT="1"/>
      <dgm:spPr/>
      <dgm:t>
        <a:bodyPr/>
        <a:lstStyle/>
        <a:p>
          <a:endParaRPr lang="en-US" sz="1600" b="1">
            <a:effectLst>
              <a:outerShdw blurRad="38100" dist="38100" dir="2700000" algn="tl">
                <a:srgbClr val="000000">
                  <a:alpha val="43137"/>
                </a:srgbClr>
              </a:outerShdw>
            </a:effectLst>
          </a:endParaRPr>
        </a:p>
      </dgm:t>
    </dgm:pt>
    <dgm:pt modelId="{38399674-60D0-4938-83AC-6BC1CE98C9D3}" type="sibTrans" cxnId="{6657F90F-A9E7-42B5-BAFE-BDD4AD8E023B}">
      <dgm:prSet/>
      <dgm:spPr/>
      <dgm:t>
        <a:bodyPr/>
        <a:lstStyle/>
        <a:p>
          <a:endParaRPr lang="en-US" sz="1600" b="1">
            <a:effectLst>
              <a:outerShdw blurRad="38100" dist="38100" dir="2700000" algn="tl">
                <a:srgbClr val="000000">
                  <a:alpha val="43137"/>
                </a:srgbClr>
              </a:outerShdw>
            </a:effectLst>
          </a:endParaRPr>
        </a:p>
      </dgm:t>
    </dgm:pt>
    <dgm:pt modelId="{729F7316-2AD9-4A88-9A2D-09848D2A6A05}">
      <dgm:prSet custT="1"/>
      <dgm:spPr/>
      <dgm:t>
        <a:bodyPr/>
        <a:lstStyle/>
        <a:p>
          <a:r>
            <a:rPr lang="en-US" sz="1600" b="1" dirty="0" smtClean="0">
              <a:effectLst>
                <a:outerShdw blurRad="38100" dist="38100" dir="2700000" algn="tl">
                  <a:srgbClr val="000000">
                    <a:alpha val="43137"/>
                  </a:srgbClr>
                </a:outerShdw>
              </a:effectLst>
            </a:rPr>
            <a:t>Outsourcing &amp; BCM</a:t>
          </a:r>
          <a:endParaRPr lang="en-US" sz="1600" b="1" dirty="0">
            <a:effectLst>
              <a:outerShdw blurRad="38100" dist="38100" dir="2700000" algn="tl">
                <a:srgbClr val="000000">
                  <a:alpha val="43137"/>
                </a:srgbClr>
              </a:outerShdw>
            </a:effectLst>
          </a:endParaRPr>
        </a:p>
      </dgm:t>
    </dgm:pt>
    <dgm:pt modelId="{2EEA2494-F2A7-4B68-81B3-9AF50A9915D2}" type="parTrans" cxnId="{B79622FA-5C1D-498E-AFDA-AEE925D428BB}">
      <dgm:prSet custT="1"/>
      <dgm:spPr/>
      <dgm:t>
        <a:bodyPr/>
        <a:lstStyle/>
        <a:p>
          <a:endParaRPr lang="en-US" sz="1600" b="1">
            <a:effectLst>
              <a:outerShdw blurRad="38100" dist="38100" dir="2700000" algn="tl">
                <a:srgbClr val="000000">
                  <a:alpha val="43137"/>
                </a:srgbClr>
              </a:outerShdw>
            </a:effectLst>
          </a:endParaRPr>
        </a:p>
      </dgm:t>
    </dgm:pt>
    <dgm:pt modelId="{9295A76A-1B4C-488F-836D-11A441E4361F}" type="sibTrans" cxnId="{B79622FA-5C1D-498E-AFDA-AEE925D428BB}">
      <dgm:prSet/>
      <dgm:spPr/>
      <dgm:t>
        <a:bodyPr/>
        <a:lstStyle/>
        <a:p>
          <a:endParaRPr lang="en-US" sz="1600" b="1">
            <a:effectLst>
              <a:outerShdw blurRad="38100" dist="38100" dir="2700000" algn="tl">
                <a:srgbClr val="000000">
                  <a:alpha val="43137"/>
                </a:srgbClr>
              </a:outerShdw>
            </a:effectLst>
          </a:endParaRPr>
        </a:p>
      </dgm:t>
    </dgm:pt>
    <dgm:pt modelId="{78EFB18F-6ABE-4238-94AB-39D454382EFA}">
      <dgm:prSet custT="1"/>
      <dgm:spPr/>
      <dgm:t>
        <a:bodyPr/>
        <a:lstStyle/>
        <a:p>
          <a:r>
            <a:rPr lang="en-US" sz="1600" b="1" dirty="0" smtClean="0">
              <a:effectLst>
                <a:outerShdw blurRad="38100" dist="38100" dir="2700000" algn="tl">
                  <a:srgbClr val="000000">
                    <a:alpha val="43137"/>
                  </a:srgbClr>
                </a:outerShdw>
              </a:effectLst>
            </a:rPr>
            <a:t>Reinsurance Mgmt.</a:t>
          </a:r>
          <a:endParaRPr lang="en-US" sz="1600" b="1" dirty="0">
            <a:effectLst>
              <a:outerShdw blurRad="38100" dist="38100" dir="2700000" algn="tl">
                <a:srgbClr val="000000">
                  <a:alpha val="43137"/>
                </a:srgbClr>
              </a:outerShdw>
            </a:effectLst>
          </a:endParaRPr>
        </a:p>
      </dgm:t>
    </dgm:pt>
    <dgm:pt modelId="{15C6CC7B-435F-47CD-8A19-DD151C311593}" type="parTrans" cxnId="{9AEB0F96-13D3-4F71-8375-B7D37CB9E42C}">
      <dgm:prSet custT="1"/>
      <dgm:spPr/>
      <dgm:t>
        <a:bodyPr/>
        <a:lstStyle/>
        <a:p>
          <a:endParaRPr lang="en-US" sz="1600" b="1">
            <a:effectLst>
              <a:outerShdw blurRad="38100" dist="38100" dir="2700000" algn="tl">
                <a:srgbClr val="000000">
                  <a:alpha val="43137"/>
                </a:srgbClr>
              </a:outerShdw>
            </a:effectLst>
          </a:endParaRPr>
        </a:p>
      </dgm:t>
    </dgm:pt>
    <dgm:pt modelId="{11D47EFF-139C-4704-A3B8-FFD4C5D17243}" type="sibTrans" cxnId="{9AEB0F96-13D3-4F71-8375-B7D37CB9E42C}">
      <dgm:prSet/>
      <dgm:spPr/>
      <dgm:t>
        <a:bodyPr/>
        <a:lstStyle/>
        <a:p>
          <a:endParaRPr lang="en-US" sz="1600" b="1">
            <a:effectLst>
              <a:outerShdw blurRad="38100" dist="38100" dir="2700000" algn="tl">
                <a:srgbClr val="000000">
                  <a:alpha val="43137"/>
                </a:srgbClr>
              </a:outerShdw>
            </a:effectLst>
          </a:endParaRPr>
        </a:p>
      </dgm:t>
    </dgm:pt>
    <dgm:pt modelId="{7F6CC09F-3206-4EE8-AFB5-1BB12BA06D3A}">
      <dgm:prSet custT="1"/>
      <dgm:spPr/>
      <dgm:t>
        <a:bodyPr/>
        <a:lstStyle/>
        <a:p>
          <a:r>
            <a:rPr lang="en-US" sz="1600" b="1" dirty="0" smtClean="0">
              <a:effectLst>
                <a:outerShdw blurRad="38100" dist="38100" dir="2700000" algn="tl">
                  <a:srgbClr val="000000">
                    <a:alpha val="43137"/>
                  </a:srgbClr>
                </a:outerShdw>
              </a:effectLst>
            </a:rPr>
            <a:t>Assets</a:t>
          </a:r>
          <a:endParaRPr lang="en-US" sz="1600" b="1" dirty="0">
            <a:effectLst>
              <a:outerShdw blurRad="38100" dist="38100" dir="2700000" algn="tl">
                <a:srgbClr val="000000">
                  <a:alpha val="43137"/>
                </a:srgbClr>
              </a:outerShdw>
            </a:effectLst>
          </a:endParaRPr>
        </a:p>
      </dgm:t>
    </dgm:pt>
    <dgm:pt modelId="{697281CB-16E4-4C74-8B84-C6CC71D45AE6}" type="parTrans" cxnId="{C49D0A19-F736-43B2-98D3-EC7C27587837}">
      <dgm:prSet custT="1"/>
      <dgm:spPr/>
      <dgm:t>
        <a:bodyPr/>
        <a:lstStyle/>
        <a:p>
          <a:endParaRPr lang="en-US" sz="1600" b="1">
            <a:effectLst>
              <a:outerShdw blurRad="38100" dist="38100" dir="2700000" algn="tl">
                <a:srgbClr val="000000">
                  <a:alpha val="43137"/>
                </a:srgbClr>
              </a:outerShdw>
            </a:effectLst>
          </a:endParaRPr>
        </a:p>
      </dgm:t>
    </dgm:pt>
    <dgm:pt modelId="{C9964FF1-3E5F-403F-9B69-8DCDCD4E0E9B}" type="sibTrans" cxnId="{C49D0A19-F736-43B2-98D3-EC7C27587837}">
      <dgm:prSet/>
      <dgm:spPr/>
      <dgm:t>
        <a:bodyPr/>
        <a:lstStyle/>
        <a:p>
          <a:endParaRPr lang="en-US" sz="1600" b="1">
            <a:effectLst>
              <a:outerShdw blurRad="38100" dist="38100" dir="2700000" algn="tl">
                <a:srgbClr val="000000">
                  <a:alpha val="43137"/>
                </a:srgbClr>
              </a:outerShdw>
            </a:effectLst>
          </a:endParaRPr>
        </a:p>
      </dgm:t>
    </dgm:pt>
    <dgm:pt modelId="{2B289E0A-2224-44FA-82E8-834971F96E6A}">
      <dgm:prSet custT="1"/>
      <dgm:spPr/>
      <dgm:t>
        <a:bodyPr/>
        <a:lstStyle/>
        <a:p>
          <a:r>
            <a:rPr lang="en-US" sz="1600" b="1" dirty="0" smtClean="0">
              <a:effectLst>
                <a:outerShdw blurRad="38100" dist="38100" dir="2700000" algn="tl">
                  <a:srgbClr val="000000">
                    <a:alpha val="43137"/>
                  </a:srgbClr>
                </a:outerShdw>
              </a:effectLst>
            </a:rPr>
            <a:t>Risk Mgmt.</a:t>
          </a:r>
          <a:endParaRPr lang="en-US" sz="1600" b="1" dirty="0">
            <a:effectLst>
              <a:outerShdw blurRad="38100" dist="38100" dir="2700000" algn="tl">
                <a:srgbClr val="000000">
                  <a:alpha val="43137"/>
                </a:srgbClr>
              </a:outerShdw>
            </a:effectLst>
          </a:endParaRPr>
        </a:p>
      </dgm:t>
    </dgm:pt>
    <dgm:pt modelId="{12530D00-650A-4CA5-B2AB-3FA946BCB3B0}" type="parTrans" cxnId="{3A616D6D-14D6-426C-AFB2-CF188B948B1F}">
      <dgm:prSet custT="1"/>
      <dgm:spPr/>
      <dgm:t>
        <a:bodyPr/>
        <a:lstStyle/>
        <a:p>
          <a:endParaRPr lang="en-US" sz="1600" b="1">
            <a:effectLst>
              <a:outerShdw blurRad="38100" dist="38100" dir="2700000" algn="tl">
                <a:srgbClr val="000000">
                  <a:alpha val="43137"/>
                </a:srgbClr>
              </a:outerShdw>
            </a:effectLst>
          </a:endParaRPr>
        </a:p>
      </dgm:t>
    </dgm:pt>
    <dgm:pt modelId="{95B9B949-3353-4D6B-A5E9-23E2332C918F}" type="sibTrans" cxnId="{3A616D6D-14D6-426C-AFB2-CF188B948B1F}">
      <dgm:prSet/>
      <dgm:spPr/>
      <dgm:t>
        <a:bodyPr/>
        <a:lstStyle/>
        <a:p>
          <a:endParaRPr lang="en-US" sz="1600" b="1">
            <a:effectLst>
              <a:outerShdw blurRad="38100" dist="38100" dir="2700000" algn="tl">
                <a:srgbClr val="000000">
                  <a:alpha val="43137"/>
                </a:srgbClr>
              </a:outerShdw>
            </a:effectLst>
          </a:endParaRPr>
        </a:p>
      </dgm:t>
    </dgm:pt>
    <dgm:pt modelId="{77A0F0E9-EE7A-4395-B223-4AC8DEE6E84A}">
      <dgm:prSet custT="1"/>
      <dgm:spPr/>
      <dgm:t>
        <a:bodyPr/>
        <a:lstStyle/>
        <a:p>
          <a:r>
            <a:rPr lang="en-US" sz="1600" b="1" dirty="0" smtClean="0">
              <a:effectLst>
                <a:outerShdw blurRad="38100" dist="38100" dir="2700000" algn="tl">
                  <a:srgbClr val="000000">
                    <a:alpha val="43137"/>
                  </a:srgbClr>
                </a:outerShdw>
              </a:effectLst>
            </a:rPr>
            <a:t>Capital</a:t>
          </a:r>
          <a:endParaRPr lang="en-US" sz="1600" b="1" dirty="0">
            <a:effectLst>
              <a:outerShdw blurRad="38100" dist="38100" dir="2700000" algn="tl">
                <a:srgbClr val="000000">
                  <a:alpha val="43137"/>
                </a:srgbClr>
              </a:outerShdw>
            </a:effectLst>
          </a:endParaRPr>
        </a:p>
      </dgm:t>
    </dgm:pt>
    <dgm:pt modelId="{605B32B2-1D9F-4402-9300-3C2E27E8A1D9}" type="parTrans" cxnId="{538E4A58-0642-4639-9673-352C762ACE75}">
      <dgm:prSet custT="1"/>
      <dgm:spPr/>
      <dgm:t>
        <a:bodyPr/>
        <a:lstStyle/>
        <a:p>
          <a:endParaRPr lang="en-US" sz="1600" b="1">
            <a:effectLst>
              <a:outerShdw blurRad="38100" dist="38100" dir="2700000" algn="tl">
                <a:srgbClr val="000000">
                  <a:alpha val="43137"/>
                </a:srgbClr>
              </a:outerShdw>
            </a:effectLst>
          </a:endParaRPr>
        </a:p>
      </dgm:t>
    </dgm:pt>
    <dgm:pt modelId="{C5852864-224A-4FE5-984A-471A5D7ECEC5}" type="sibTrans" cxnId="{538E4A58-0642-4639-9673-352C762ACE75}">
      <dgm:prSet/>
      <dgm:spPr/>
      <dgm:t>
        <a:bodyPr/>
        <a:lstStyle/>
        <a:p>
          <a:endParaRPr lang="en-US" sz="1600" b="1">
            <a:effectLst>
              <a:outerShdw blurRad="38100" dist="38100" dir="2700000" algn="tl">
                <a:srgbClr val="000000">
                  <a:alpha val="43137"/>
                </a:srgbClr>
              </a:outerShdw>
            </a:effectLst>
          </a:endParaRPr>
        </a:p>
      </dgm:t>
    </dgm:pt>
    <dgm:pt modelId="{E0875105-741C-4286-9956-C25E89BE0709}" type="pres">
      <dgm:prSet presAssocID="{10B9A14F-7795-4458-B962-7764333368D7}" presName="cycle" presStyleCnt="0">
        <dgm:presLayoutVars>
          <dgm:chMax val="1"/>
          <dgm:dir/>
          <dgm:animLvl val="ctr"/>
          <dgm:resizeHandles val="exact"/>
        </dgm:presLayoutVars>
      </dgm:prSet>
      <dgm:spPr/>
      <dgm:t>
        <a:bodyPr/>
        <a:lstStyle/>
        <a:p>
          <a:endParaRPr lang="en-US"/>
        </a:p>
      </dgm:t>
    </dgm:pt>
    <dgm:pt modelId="{674DD04C-DACF-4585-845D-2983DA04C963}" type="pres">
      <dgm:prSet presAssocID="{1A706485-7898-4776-B605-BE7BCBDD15DC}" presName="centerShape" presStyleLbl="node0" presStyleIdx="0" presStyleCnt="1" custScaleX="153139" custScaleY="150131"/>
      <dgm:spPr/>
      <dgm:t>
        <a:bodyPr/>
        <a:lstStyle/>
        <a:p>
          <a:endParaRPr lang="en-US"/>
        </a:p>
      </dgm:t>
    </dgm:pt>
    <dgm:pt modelId="{48116F2E-15ED-47D7-ADC9-4B09A95D8E82}" type="pres">
      <dgm:prSet presAssocID="{D5044AA4-17C8-430C-BF86-CF31DAB5093C}" presName="Name9" presStyleLbl="parChTrans1D2" presStyleIdx="0" presStyleCnt="9"/>
      <dgm:spPr/>
      <dgm:t>
        <a:bodyPr/>
        <a:lstStyle/>
        <a:p>
          <a:endParaRPr lang="en-US"/>
        </a:p>
      </dgm:t>
    </dgm:pt>
    <dgm:pt modelId="{2C598614-31F8-4667-A0CC-5728C648DB97}" type="pres">
      <dgm:prSet presAssocID="{D5044AA4-17C8-430C-BF86-CF31DAB5093C}" presName="connTx" presStyleLbl="parChTrans1D2" presStyleIdx="0" presStyleCnt="9"/>
      <dgm:spPr/>
      <dgm:t>
        <a:bodyPr/>
        <a:lstStyle/>
        <a:p>
          <a:endParaRPr lang="en-US"/>
        </a:p>
      </dgm:t>
    </dgm:pt>
    <dgm:pt modelId="{6EFA7ABB-29BF-48E8-A968-53A45CDAB8E4}" type="pres">
      <dgm:prSet presAssocID="{45D55C3C-16F1-45B3-87A3-6435FA4AEBFD}" presName="node" presStyleLbl="node1" presStyleIdx="0" presStyleCnt="9" custScaleX="111596" custScaleY="106429">
        <dgm:presLayoutVars>
          <dgm:bulletEnabled val="1"/>
        </dgm:presLayoutVars>
      </dgm:prSet>
      <dgm:spPr/>
      <dgm:t>
        <a:bodyPr/>
        <a:lstStyle/>
        <a:p>
          <a:endParaRPr lang="en-US"/>
        </a:p>
      </dgm:t>
    </dgm:pt>
    <dgm:pt modelId="{356594AF-AAEC-4CEF-88D7-F55891A85D48}" type="pres">
      <dgm:prSet presAssocID="{FAF295D1-F6CF-4785-A1E1-D4BDB3983D8D}" presName="Name9" presStyleLbl="parChTrans1D2" presStyleIdx="1" presStyleCnt="9"/>
      <dgm:spPr/>
      <dgm:t>
        <a:bodyPr/>
        <a:lstStyle/>
        <a:p>
          <a:endParaRPr lang="en-US"/>
        </a:p>
      </dgm:t>
    </dgm:pt>
    <dgm:pt modelId="{B9E9B429-5D90-49ED-96F5-36701C10FDFA}" type="pres">
      <dgm:prSet presAssocID="{FAF295D1-F6CF-4785-A1E1-D4BDB3983D8D}" presName="connTx" presStyleLbl="parChTrans1D2" presStyleIdx="1" presStyleCnt="9"/>
      <dgm:spPr/>
      <dgm:t>
        <a:bodyPr/>
        <a:lstStyle/>
        <a:p>
          <a:endParaRPr lang="en-US"/>
        </a:p>
      </dgm:t>
    </dgm:pt>
    <dgm:pt modelId="{2B972A37-043B-41BF-90E0-C10B92AEB723}" type="pres">
      <dgm:prSet presAssocID="{8CD2CECE-E2A3-4BF2-BEF1-2F9610C3F33C}" presName="node" presStyleLbl="node1" presStyleIdx="1" presStyleCnt="9" custScaleX="116479" custScaleY="109316">
        <dgm:presLayoutVars>
          <dgm:bulletEnabled val="1"/>
        </dgm:presLayoutVars>
      </dgm:prSet>
      <dgm:spPr/>
      <dgm:t>
        <a:bodyPr/>
        <a:lstStyle/>
        <a:p>
          <a:endParaRPr lang="en-US"/>
        </a:p>
      </dgm:t>
    </dgm:pt>
    <dgm:pt modelId="{D95FE878-8331-461F-91AA-B629AA2926B1}" type="pres">
      <dgm:prSet presAssocID="{BC8A7778-42F6-427C-901D-3A98E748D74C}" presName="Name9" presStyleLbl="parChTrans1D2" presStyleIdx="2" presStyleCnt="9"/>
      <dgm:spPr/>
      <dgm:t>
        <a:bodyPr/>
        <a:lstStyle/>
        <a:p>
          <a:endParaRPr lang="en-US"/>
        </a:p>
      </dgm:t>
    </dgm:pt>
    <dgm:pt modelId="{F531229A-4B8F-485A-934A-4AF47AB665D7}" type="pres">
      <dgm:prSet presAssocID="{BC8A7778-42F6-427C-901D-3A98E748D74C}" presName="connTx" presStyleLbl="parChTrans1D2" presStyleIdx="2" presStyleCnt="9"/>
      <dgm:spPr/>
      <dgm:t>
        <a:bodyPr/>
        <a:lstStyle/>
        <a:p>
          <a:endParaRPr lang="en-US"/>
        </a:p>
      </dgm:t>
    </dgm:pt>
    <dgm:pt modelId="{775CBD32-ECAE-4578-BC7D-BDC076D70A8A}" type="pres">
      <dgm:prSet presAssocID="{34B494B3-6410-4F48-88D1-01D81A29D552}" presName="node" presStyleLbl="node1" presStyleIdx="2" presStyleCnt="9" custScaleX="121947" custScaleY="123448">
        <dgm:presLayoutVars>
          <dgm:bulletEnabled val="1"/>
        </dgm:presLayoutVars>
      </dgm:prSet>
      <dgm:spPr/>
      <dgm:t>
        <a:bodyPr/>
        <a:lstStyle/>
        <a:p>
          <a:endParaRPr lang="en-US"/>
        </a:p>
      </dgm:t>
    </dgm:pt>
    <dgm:pt modelId="{9714308C-5E66-4606-A4E1-A29B7D37D248}" type="pres">
      <dgm:prSet presAssocID="{0A327707-9896-4FB6-9AE1-53CC269758BF}" presName="Name9" presStyleLbl="parChTrans1D2" presStyleIdx="3" presStyleCnt="9"/>
      <dgm:spPr/>
      <dgm:t>
        <a:bodyPr/>
        <a:lstStyle/>
        <a:p>
          <a:endParaRPr lang="en-US"/>
        </a:p>
      </dgm:t>
    </dgm:pt>
    <dgm:pt modelId="{036CD744-7505-49F1-9105-5D8636A374F6}" type="pres">
      <dgm:prSet presAssocID="{0A327707-9896-4FB6-9AE1-53CC269758BF}" presName="connTx" presStyleLbl="parChTrans1D2" presStyleIdx="3" presStyleCnt="9"/>
      <dgm:spPr/>
      <dgm:t>
        <a:bodyPr/>
        <a:lstStyle/>
        <a:p>
          <a:endParaRPr lang="en-US"/>
        </a:p>
      </dgm:t>
    </dgm:pt>
    <dgm:pt modelId="{BFE68C40-A707-4699-9A9D-0C122FCC21F2}" type="pres">
      <dgm:prSet presAssocID="{31F19D19-6F6D-4498-9F77-3401F9C6E991}" presName="node" presStyleLbl="node1" presStyleIdx="3" presStyleCnt="9" custScaleX="114626" custScaleY="117179">
        <dgm:presLayoutVars>
          <dgm:bulletEnabled val="1"/>
        </dgm:presLayoutVars>
      </dgm:prSet>
      <dgm:spPr/>
      <dgm:t>
        <a:bodyPr/>
        <a:lstStyle/>
        <a:p>
          <a:endParaRPr lang="en-US"/>
        </a:p>
      </dgm:t>
    </dgm:pt>
    <dgm:pt modelId="{BF36411A-002C-47BB-8B72-CD0C2FCBB94A}" type="pres">
      <dgm:prSet presAssocID="{2EEA2494-F2A7-4B68-81B3-9AF50A9915D2}" presName="Name9" presStyleLbl="parChTrans1D2" presStyleIdx="4" presStyleCnt="9"/>
      <dgm:spPr/>
      <dgm:t>
        <a:bodyPr/>
        <a:lstStyle/>
        <a:p>
          <a:endParaRPr lang="en-US"/>
        </a:p>
      </dgm:t>
    </dgm:pt>
    <dgm:pt modelId="{89140F30-1F01-4366-A54C-E5D459CAFE3B}" type="pres">
      <dgm:prSet presAssocID="{2EEA2494-F2A7-4B68-81B3-9AF50A9915D2}" presName="connTx" presStyleLbl="parChTrans1D2" presStyleIdx="4" presStyleCnt="9"/>
      <dgm:spPr/>
      <dgm:t>
        <a:bodyPr/>
        <a:lstStyle/>
        <a:p>
          <a:endParaRPr lang="en-US"/>
        </a:p>
      </dgm:t>
    </dgm:pt>
    <dgm:pt modelId="{57421D2B-F37E-4605-97F9-4BF8D9A96EBB}" type="pres">
      <dgm:prSet presAssocID="{729F7316-2AD9-4A88-9A2D-09848D2A6A05}" presName="node" presStyleLbl="node1" presStyleIdx="4" presStyleCnt="9" custScaleX="117065" custScaleY="117951">
        <dgm:presLayoutVars>
          <dgm:bulletEnabled val="1"/>
        </dgm:presLayoutVars>
      </dgm:prSet>
      <dgm:spPr/>
      <dgm:t>
        <a:bodyPr/>
        <a:lstStyle/>
        <a:p>
          <a:endParaRPr lang="en-US"/>
        </a:p>
      </dgm:t>
    </dgm:pt>
    <dgm:pt modelId="{5E80509E-2FE1-48A0-8144-6F9F61DAAAE2}" type="pres">
      <dgm:prSet presAssocID="{15C6CC7B-435F-47CD-8A19-DD151C311593}" presName="Name9" presStyleLbl="parChTrans1D2" presStyleIdx="5" presStyleCnt="9"/>
      <dgm:spPr/>
      <dgm:t>
        <a:bodyPr/>
        <a:lstStyle/>
        <a:p>
          <a:endParaRPr lang="en-US"/>
        </a:p>
      </dgm:t>
    </dgm:pt>
    <dgm:pt modelId="{186867B2-6AF9-4C8E-B2C3-1F4D1D464AA4}" type="pres">
      <dgm:prSet presAssocID="{15C6CC7B-435F-47CD-8A19-DD151C311593}" presName="connTx" presStyleLbl="parChTrans1D2" presStyleIdx="5" presStyleCnt="9"/>
      <dgm:spPr/>
      <dgm:t>
        <a:bodyPr/>
        <a:lstStyle/>
        <a:p>
          <a:endParaRPr lang="en-US"/>
        </a:p>
      </dgm:t>
    </dgm:pt>
    <dgm:pt modelId="{8CEB88E4-1045-418F-BBBA-4D0A2DFE38F5}" type="pres">
      <dgm:prSet presAssocID="{78EFB18F-6ABE-4238-94AB-39D454382EFA}" presName="node" presStyleLbl="node1" presStyleIdx="5" presStyleCnt="9" custScaleX="121572" custScaleY="109643">
        <dgm:presLayoutVars>
          <dgm:bulletEnabled val="1"/>
        </dgm:presLayoutVars>
      </dgm:prSet>
      <dgm:spPr/>
      <dgm:t>
        <a:bodyPr/>
        <a:lstStyle/>
        <a:p>
          <a:endParaRPr lang="en-US"/>
        </a:p>
      </dgm:t>
    </dgm:pt>
    <dgm:pt modelId="{70E20393-3B84-4BF3-8E9C-D13099179EB0}" type="pres">
      <dgm:prSet presAssocID="{697281CB-16E4-4C74-8B84-C6CC71D45AE6}" presName="Name9" presStyleLbl="parChTrans1D2" presStyleIdx="6" presStyleCnt="9"/>
      <dgm:spPr/>
      <dgm:t>
        <a:bodyPr/>
        <a:lstStyle/>
        <a:p>
          <a:endParaRPr lang="en-US"/>
        </a:p>
      </dgm:t>
    </dgm:pt>
    <dgm:pt modelId="{595BAB85-E926-4852-B588-C2BC0D94F8EB}" type="pres">
      <dgm:prSet presAssocID="{697281CB-16E4-4C74-8B84-C6CC71D45AE6}" presName="connTx" presStyleLbl="parChTrans1D2" presStyleIdx="6" presStyleCnt="9"/>
      <dgm:spPr/>
      <dgm:t>
        <a:bodyPr/>
        <a:lstStyle/>
        <a:p>
          <a:endParaRPr lang="en-US"/>
        </a:p>
      </dgm:t>
    </dgm:pt>
    <dgm:pt modelId="{020116B5-3123-4652-8B85-24FE4321798B}" type="pres">
      <dgm:prSet presAssocID="{7F6CC09F-3206-4EE8-AFB5-1BB12BA06D3A}" presName="node" presStyleLbl="node1" presStyleIdx="6" presStyleCnt="9" custScaleX="119132" custScaleY="113025">
        <dgm:presLayoutVars>
          <dgm:bulletEnabled val="1"/>
        </dgm:presLayoutVars>
      </dgm:prSet>
      <dgm:spPr/>
      <dgm:t>
        <a:bodyPr/>
        <a:lstStyle/>
        <a:p>
          <a:endParaRPr lang="en-US"/>
        </a:p>
      </dgm:t>
    </dgm:pt>
    <dgm:pt modelId="{4BD0DAA1-BFAA-42DD-BBB7-1A70673A101B}" type="pres">
      <dgm:prSet presAssocID="{12530D00-650A-4CA5-B2AB-3FA946BCB3B0}" presName="Name9" presStyleLbl="parChTrans1D2" presStyleIdx="7" presStyleCnt="9"/>
      <dgm:spPr/>
      <dgm:t>
        <a:bodyPr/>
        <a:lstStyle/>
        <a:p>
          <a:endParaRPr lang="en-US"/>
        </a:p>
      </dgm:t>
    </dgm:pt>
    <dgm:pt modelId="{423FF62F-9458-4F41-9B7E-C19133496966}" type="pres">
      <dgm:prSet presAssocID="{12530D00-650A-4CA5-B2AB-3FA946BCB3B0}" presName="connTx" presStyleLbl="parChTrans1D2" presStyleIdx="7" presStyleCnt="9"/>
      <dgm:spPr/>
      <dgm:t>
        <a:bodyPr/>
        <a:lstStyle/>
        <a:p>
          <a:endParaRPr lang="en-US"/>
        </a:p>
      </dgm:t>
    </dgm:pt>
    <dgm:pt modelId="{D9DC3504-AA2D-4CDC-9FB8-2A1A82060F71}" type="pres">
      <dgm:prSet presAssocID="{2B289E0A-2224-44FA-82E8-834971F96E6A}" presName="node" presStyleLbl="node1" presStyleIdx="7" presStyleCnt="9" custScaleX="117636" custScaleY="119294">
        <dgm:presLayoutVars>
          <dgm:bulletEnabled val="1"/>
        </dgm:presLayoutVars>
      </dgm:prSet>
      <dgm:spPr/>
      <dgm:t>
        <a:bodyPr/>
        <a:lstStyle/>
        <a:p>
          <a:endParaRPr lang="en-US"/>
        </a:p>
      </dgm:t>
    </dgm:pt>
    <dgm:pt modelId="{F6A7E8D8-2F55-4251-BB94-CEDDCA33244A}" type="pres">
      <dgm:prSet presAssocID="{605B32B2-1D9F-4402-9300-3C2E27E8A1D9}" presName="Name9" presStyleLbl="parChTrans1D2" presStyleIdx="8" presStyleCnt="9"/>
      <dgm:spPr/>
      <dgm:t>
        <a:bodyPr/>
        <a:lstStyle/>
        <a:p>
          <a:endParaRPr lang="en-US"/>
        </a:p>
      </dgm:t>
    </dgm:pt>
    <dgm:pt modelId="{2C721A50-782E-4C57-8880-5FF2E598D3B2}" type="pres">
      <dgm:prSet presAssocID="{605B32B2-1D9F-4402-9300-3C2E27E8A1D9}" presName="connTx" presStyleLbl="parChTrans1D2" presStyleIdx="8" presStyleCnt="9"/>
      <dgm:spPr/>
      <dgm:t>
        <a:bodyPr/>
        <a:lstStyle/>
        <a:p>
          <a:endParaRPr lang="en-US"/>
        </a:p>
      </dgm:t>
    </dgm:pt>
    <dgm:pt modelId="{02312200-FD1B-4AB8-93FB-5FBCAB4B069C}" type="pres">
      <dgm:prSet presAssocID="{77A0F0E9-EE7A-4395-B223-4AC8DEE6E84A}" presName="node" presStyleLbl="node1" presStyleIdx="8" presStyleCnt="9" custScaleX="116478" custScaleY="100748">
        <dgm:presLayoutVars>
          <dgm:bulletEnabled val="1"/>
        </dgm:presLayoutVars>
      </dgm:prSet>
      <dgm:spPr/>
      <dgm:t>
        <a:bodyPr/>
        <a:lstStyle/>
        <a:p>
          <a:endParaRPr lang="en-US"/>
        </a:p>
      </dgm:t>
    </dgm:pt>
  </dgm:ptLst>
  <dgm:cxnLst>
    <dgm:cxn modelId="{C5D986F4-7981-4064-B019-EA61B2432184}" type="presOf" srcId="{1A706485-7898-4776-B605-BE7BCBDD15DC}" destId="{674DD04C-DACF-4585-845D-2983DA04C963}" srcOrd="0" destOrd="0" presId="urn:microsoft.com/office/officeart/2005/8/layout/radial1"/>
    <dgm:cxn modelId="{56251A99-7D6F-4339-A233-EDBEFF0EDB2F}" type="presOf" srcId="{7F6CC09F-3206-4EE8-AFB5-1BB12BA06D3A}" destId="{020116B5-3123-4652-8B85-24FE4321798B}" srcOrd="0" destOrd="0" presId="urn:microsoft.com/office/officeart/2005/8/layout/radial1"/>
    <dgm:cxn modelId="{15CE7D1B-3D27-4DD3-B8F0-6C65C4F371F2}" type="presOf" srcId="{12530D00-650A-4CA5-B2AB-3FA946BCB3B0}" destId="{4BD0DAA1-BFAA-42DD-BBB7-1A70673A101B}" srcOrd="0" destOrd="0" presId="urn:microsoft.com/office/officeart/2005/8/layout/radial1"/>
    <dgm:cxn modelId="{9AEB0F96-13D3-4F71-8375-B7D37CB9E42C}" srcId="{1A706485-7898-4776-B605-BE7BCBDD15DC}" destId="{78EFB18F-6ABE-4238-94AB-39D454382EFA}" srcOrd="5" destOrd="0" parTransId="{15C6CC7B-435F-47CD-8A19-DD151C311593}" sibTransId="{11D47EFF-139C-4704-A3B8-FFD4C5D17243}"/>
    <dgm:cxn modelId="{538E4A58-0642-4639-9673-352C762ACE75}" srcId="{1A706485-7898-4776-B605-BE7BCBDD15DC}" destId="{77A0F0E9-EE7A-4395-B223-4AC8DEE6E84A}" srcOrd="8" destOrd="0" parTransId="{605B32B2-1D9F-4402-9300-3C2E27E8A1D9}" sibTransId="{C5852864-224A-4FE5-984A-471A5D7ECEC5}"/>
    <dgm:cxn modelId="{5CBFE1C7-3CBB-4750-9B7A-8C1271D342F3}" type="presOf" srcId="{BC8A7778-42F6-427C-901D-3A98E748D74C}" destId="{F531229A-4B8F-485A-934A-4AF47AB665D7}" srcOrd="1" destOrd="0" presId="urn:microsoft.com/office/officeart/2005/8/layout/radial1"/>
    <dgm:cxn modelId="{2E44F5D2-D5EE-4274-BC08-050F66DDF570}" type="presOf" srcId="{605B32B2-1D9F-4402-9300-3C2E27E8A1D9}" destId="{2C721A50-782E-4C57-8880-5FF2E598D3B2}" srcOrd="1" destOrd="0" presId="urn:microsoft.com/office/officeart/2005/8/layout/radial1"/>
    <dgm:cxn modelId="{E1943238-68FD-4C49-8E08-B74E3744138A}" srcId="{1A706485-7898-4776-B605-BE7BCBDD15DC}" destId="{8CD2CECE-E2A3-4BF2-BEF1-2F9610C3F33C}" srcOrd="1" destOrd="0" parTransId="{FAF295D1-F6CF-4785-A1E1-D4BDB3983D8D}" sibTransId="{DA40D1D1-0C32-4DF6-82DE-1DEF500A56E2}"/>
    <dgm:cxn modelId="{DE351B42-8D50-48F4-B3F9-085AA1464E45}" type="presOf" srcId="{8CD2CECE-E2A3-4BF2-BEF1-2F9610C3F33C}" destId="{2B972A37-043B-41BF-90E0-C10B92AEB723}" srcOrd="0" destOrd="0" presId="urn:microsoft.com/office/officeart/2005/8/layout/radial1"/>
    <dgm:cxn modelId="{98D883CD-3F9A-4D6C-B110-BC2066EA0D35}" srcId="{1A706485-7898-4776-B605-BE7BCBDD15DC}" destId="{45D55C3C-16F1-45B3-87A3-6435FA4AEBFD}" srcOrd="0" destOrd="0" parTransId="{D5044AA4-17C8-430C-BF86-CF31DAB5093C}" sibTransId="{D1668CB6-2467-42B8-82D6-F593EAB64EE0}"/>
    <dgm:cxn modelId="{5E756E3E-852B-4E9E-80A2-8985EC0D449B}" type="presOf" srcId="{15C6CC7B-435F-47CD-8A19-DD151C311593}" destId="{186867B2-6AF9-4C8E-B2C3-1F4D1D464AA4}" srcOrd="1" destOrd="0" presId="urn:microsoft.com/office/officeart/2005/8/layout/radial1"/>
    <dgm:cxn modelId="{6D57F556-1AD7-445F-BEFC-A2547481639B}" type="presOf" srcId="{0A327707-9896-4FB6-9AE1-53CC269758BF}" destId="{9714308C-5E66-4606-A4E1-A29B7D37D248}" srcOrd="0" destOrd="0" presId="urn:microsoft.com/office/officeart/2005/8/layout/radial1"/>
    <dgm:cxn modelId="{54066D29-22B4-4C2D-93C5-295CAB885ACD}" type="presOf" srcId="{BC8A7778-42F6-427C-901D-3A98E748D74C}" destId="{D95FE878-8331-461F-91AA-B629AA2926B1}" srcOrd="0" destOrd="0" presId="urn:microsoft.com/office/officeart/2005/8/layout/radial1"/>
    <dgm:cxn modelId="{B2C4CAD0-5161-474D-A1C7-6FAC7600DB3E}" type="presOf" srcId="{729F7316-2AD9-4A88-9A2D-09848D2A6A05}" destId="{57421D2B-F37E-4605-97F9-4BF8D9A96EBB}" srcOrd="0" destOrd="0" presId="urn:microsoft.com/office/officeart/2005/8/layout/radial1"/>
    <dgm:cxn modelId="{8E19E910-32A6-404C-87A8-34DE87C8BDD6}" type="presOf" srcId="{697281CB-16E4-4C74-8B84-C6CC71D45AE6}" destId="{70E20393-3B84-4BF3-8E9C-D13099179EB0}" srcOrd="0" destOrd="0" presId="urn:microsoft.com/office/officeart/2005/8/layout/radial1"/>
    <dgm:cxn modelId="{20A45A98-0F2C-4D9E-A5CF-55387B70C410}" type="presOf" srcId="{2B289E0A-2224-44FA-82E8-834971F96E6A}" destId="{D9DC3504-AA2D-4CDC-9FB8-2A1A82060F71}" srcOrd="0" destOrd="0" presId="urn:microsoft.com/office/officeart/2005/8/layout/radial1"/>
    <dgm:cxn modelId="{BE339EE9-2D71-4E58-8AB9-523459F13ACB}" type="presOf" srcId="{34B494B3-6410-4F48-88D1-01D81A29D552}" destId="{775CBD32-ECAE-4578-BC7D-BDC076D70A8A}" srcOrd="0" destOrd="0" presId="urn:microsoft.com/office/officeart/2005/8/layout/radial1"/>
    <dgm:cxn modelId="{ED31A765-137F-46DB-B4C2-DA7DF6030272}" type="presOf" srcId="{12530D00-650A-4CA5-B2AB-3FA946BCB3B0}" destId="{423FF62F-9458-4F41-9B7E-C19133496966}" srcOrd="1" destOrd="0" presId="urn:microsoft.com/office/officeart/2005/8/layout/radial1"/>
    <dgm:cxn modelId="{B79622FA-5C1D-498E-AFDA-AEE925D428BB}" srcId="{1A706485-7898-4776-B605-BE7BCBDD15DC}" destId="{729F7316-2AD9-4A88-9A2D-09848D2A6A05}" srcOrd="4" destOrd="0" parTransId="{2EEA2494-F2A7-4B68-81B3-9AF50A9915D2}" sibTransId="{9295A76A-1B4C-488F-836D-11A441E4361F}"/>
    <dgm:cxn modelId="{C49D0A19-F736-43B2-98D3-EC7C27587837}" srcId="{1A706485-7898-4776-B605-BE7BCBDD15DC}" destId="{7F6CC09F-3206-4EE8-AFB5-1BB12BA06D3A}" srcOrd="6" destOrd="0" parTransId="{697281CB-16E4-4C74-8B84-C6CC71D45AE6}" sibTransId="{C9964FF1-3E5F-403F-9B69-8DCDCD4E0E9B}"/>
    <dgm:cxn modelId="{CD1C6A1A-1650-498A-8AAA-D90BDCFF8E50}" type="presOf" srcId="{31F19D19-6F6D-4498-9F77-3401F9C6E991}" destId="{BFE68C40-A707-4699-9A9D-0C122FCC21F2}" srcOrd="0" destOrd="0" presId="urn:microsoft.com/office/officeart/2005/8/layout/radial1"/>
    <dgm:cxn modelId="{D18EBB31-3DA9-407F-8032-A27867233C40}" type="presOf" srcId="{605B32B2-1D9F-4402-9300-3C2E27E8A1D9}" destId="{F6A7E8D8-2F55-4251-BB94-CEDDCA33244A}" srcOrd="0" destOrd="0" presId="urn:microsoft.com/office/officeart/2005/8/layout/radial1"/>
    <dgm:cxn modelId="{2EB4F336-7977-4603-B23D-BB414099FDA5}" type="presOf" srcId="{D5044AA4-17C8-430C-BF86-CF31DAB5093C}" destId="{2C598614-31F8-4667-A0CC-5728C648DB97}" srcOrd="1" destOrd="0" presId="urn:microsoft.com/office/officeart/2005/8/layout/radial1"/>
    <dgm:cxn modelId="{6657F90F-A9E7-42B5-BAFE-BDD4AD8E023B}" srcId="{1A706485-7898-4776-B605-BE7BCBDD15DC}" destId="{31F19D19-6F6D-4498-9F77-3401F9C6E991}" srcOrd="3" destOrd="0" parTransId="{0A327707-9896-4FB6-9AE1-53CC269758BF}" sibTransId="{38399674-60D0-4938-83AC-6BC1CE98C9D3}"/>
    <dgm:cxn modelId="{3A616D6D-14D6-426C-AFB2-CF188B948B1F}" srcId="{1A706485-7898-4776-B605-BE7BCBDD15DC}" destId="{2B289E0A-2224-44FA-82E8-834971F96E6A}" srcOrd="7" destOrd="0" parTransId="{12530D00-650A-4CA5-B2AB-3FA946BCB3B0}" sibTransId="{95B9B949-3353-4D6B-A5E9-23E2332C918F}"/>
    <dgm:cxn modelId="{694D2033-B8D2-434A-B802-2E6B9D22706F}" type="presOf" srcId="{FAF295D1-F6CF-4785-A1E1-D4BDB3983D8D}" destId="{B9E9B429-5D90-49ED-96F5-36701C10FDFA}" srcOrd="1" destOrd="0" presId="urn:microsoft.com/office/officeart/2005/8/layout/radial1"/>
    <dgm:cxn modelId="{42F941DF-8F45-411D-A831-6B3883D0DCBB}" type="presOf" srcId="{FAF295D1-F6CF-4785-A1E1-D4BDB3983D8D}" destId="{356594AF-AAEC-4CEF-88D7-F55891A85D48}" srcOrd="0" destOrd="0" presId="urn:microsoft.com/office/officeart/2005/8/layout/radial1"/>
    <dgm:cxn modelId="{0FB81347-618D-4316-80F4-7E659D0AD9AF}" srcId="{10B9A14F-7795-4458-B962-7764333368D7}" destId="{1A706485-7898-4776-B605-BE7BCBDD15DC}" srcOrd="0" destOrd="0" parTransId="{06049F31-5138-4A4D-8E82-086F4F696C66}" sibTransId="{B416D1CD-2DAA-47C2-B35C-645775D53FDE}"/>
    <dgm:cxn modelId="{3B6F7403-DCA1-4C35-95E1-8C255EEAC4ED}" type="presOf" srcId="{15C6CC7B-435F-47CD-8A19-DD151C311593}" destId="{5E80509E-2FE1-48A0-8144-6F9F61DAAAE2}" srcOrd="0" destOrd="0" presId="urn:microsoft.com/office/officeart/2005/8/layout/radial1"/>
    <dgm:cxn modelId="{9DF7D21B-FBE2-416F-A136-43C1FDC053A8}" type="presOf" srcId="{78EFB18F-6ABE-4238-94AB-39D454382EFA}" destId="{8CEB88E4-1045-418F-BBBA-4D0A2DFE38F5}" srcOrd="0" destOrd="0" presId="urn:microsoft.com/office/officeart/2005/8/layout/radial1"/>
    <dgm:cxn modelId="{0A56541D-C1E6-4686-B56B-813B44738278}" type="presOf" srcId="{45D55C3C-16F1-45B3-87A3-6435FA4AEBFD}" destId="{6EFA7ABB-29BF-48E8-A968-53A45CDAB8E4}" srcOrd="0" destOrd="0" presId="urn:microsoft.com/office/officeart/2005/8/layout/radial1"/>
    <dgm:cxn modelId="{A063DBF4-2AB4-497D-A5BE-586C184A067B}" type="presOf" srcId="{10B9A14F-7795-4458-B962-7764333368D7}" destId="{E0875105-741C-4286-9956-C25E89BE0709}" srcOrd="0" destOrd="0" presId="urn:microsoft.com/office/officeart/2005/8/layout/radial1"/>
    <dgm:cxn modelId="{821A1460-E952-4B7C-B252-8BCFDA9C6694}" type="presOf" srcId="{2EEA2494-F2A7-4B68-81B3-9AF50A9915D2}" destId="{BF36411A-002C-47BB-8B72-CD0C2FCBB94A}" srcOrd="0" destOrd="0" presId="urn:microsoft.com/office/officeart/2005/8/layout/radial1"/>
    <dgm:cxn modelId="{19F3B604-6D84-4662-9075-DAA0A2F92893}" type="presOf" srcId="{D5044AA4-17C8-430C-BF86-CF31DAB5093C}" destId="{48116F2E-15ED-47D7-ADC9-4B09A95D8E82}" srcOrd="0" destOrd="0" presId="urn:microsoft.com/office/officeart/2005/8/layout/radial1"/>
    <dgm:cxn modelId="{12B3E4FE-B116-4CEB-A78F-5E4B5529245C}" type="presOf" srcId="{0A327707-9896-4FB6-9AE1-53CC269758BF}" destId="{036CD744-7505-49F1-9105-5D8636A374F6}" srcOrd="1" destOrd="0" presId="urn:microsoft.com/office/officeart/2005/8/layout/radial1"/>
    <dgm:cxn modelId="{DFE3FDB6-D046-4381-B171-C033BD657660}" type="presOf" srcId="{697281CB-16E4-4C74-8B84-C6CC71D45AE6}" destId="{595BAB85-E926-4852-B588-C2BC0D94F8EB}" srcOrd="1" destOrd="0" presId="urn:microsoft.com/office/officeart/2005/8/layout/radial1"/>
    <dgm:cxn modelId="{58902A6F-275A-4344-8103-3C436EABB753}" type="presOf" srcId="{77A0F0E9-EE7A-4395-B223-4AC8DEE6E84A}" destId="{02312200-FD1B-4AB8-93FB-5FBCAB4B069C}" srcOrd="0" destOrd="0" presId="urn:microsoft.com/office/officeart/2005/8/layout/radial1"/>
    <dgm:cxn modelId="{9645023A-383F-4E30-81DA-34BE26DE1F55}" srcId="{1A706485-7898-4776-B605-BE7BCBDD15DC}" destId="{34B494B3-6410-4F48-88D1-01D81A29D552}" srcOrd="2" destOrd="0" parTransId="{BC8A7778-42F6-427C-901D-3A98E748D74C}" sibTransId="{A3DC42FC-E46E-49FE-B238-5224120CE9CD}"/>
    <dgm:cxn modelId="{B24C60A9-1386-44D8-873F-EB9DFD765BDD}" type="presOf" srcId="{2EEA2494-F2A7-4B68-81B3-9AF50A9915D2}" destId="{89140F30-1F01-4366-A54C-E5D459CAFE3B}" srcOrd="1" destOrd="0" presId="urn:microsoft.com/office/officeart/2005/8/layout/radial1"/>
    <dgm:cxn modelId="{AA19158E-FC83-44CF-8261-607CA99C6302}" type="presParOf" srcId="{E0875105-741C-4286-9956-C25E89BE0709}" destId="{674DD04C-DACF-4585-845D-2983DA04C963}" srcOrd="0" destOrd="0" presId="urn:microsoft.com/office/officeart/2005/8/layout/radial1"/>
    <dgm:cxn modelId="{B235CE9A-CD0C-492C-88FC-B4306BF2BFA7}" type="presParOf" srcId="{E0875105-741C-4286-9956-C25E89BE0709}" destId="{48116F2E-15ED-47D7-ADC9-4B09A95D8E82}" srcOrd="1" destOrd="0" presId="urn:microsoft.com/office/officeart/2005/8/layout/radial1"/>
    <dgm:cxn modelId="{552FA8BF-F459-4DC2-8E32-E56D9D988A05}" type="presParOf" srcId="{48116F2E-15ED-47D7-ADC9-4B09A95D8E82}" destId="{2C598614-31F8-4667-A0CC-5728C648DB97}" srcOrd="0" destOrd="0" presId="urn:microsoft.com/office/officeart/2005/8/layout/radial1"/>
    <dgm:cxn modelId="{BD395845-36B5-473D-8FC5-88B92665DFB0}" type="presParOf" srcId="{E0875105-741C-4286-9956-C25E89BE0709}" destId="{6EFA7ABB-29BF-48E8-A968-53A45CDAB8E4}" srcOrd="2" destOrd="0" presId="urn:microsoft.com/office/officeart/2005/8/layout/radial1"/>
    <dgm:cxn modelId="{DA7EEA77-607C-4FE0-B84F-2D679D0C167C}" type="presParOf" srcId="{E0875105-741C-4286-9956-C25E89BE0709}" destId="{356594AF-AAEC-4CEF-88D7-F55891A85D48}" srcOrd="3" destOrd="0" presId="urn:microsoft.com/office/officeart/2005/8/layout/radial1"/>
    <dgm:cxn modelId="{4F37C342-6C63-41B7-8671-D105C2AB450A}" type="presParOf" srcId="{356594AF-AAEC-4CEF-88D7-F55891A85D48}" destId="{B9E9B429-5D90-49ED-96F5-36701C10FDFA}" srcOrd="0" destOrd="0" presId="urn:microsoft.com/office/officeart/2005/8/layout/radial1"/>
    <dgm:cxn modelId="{0B9A6F22-F36F-4574-B30F-55E369A69299}" type="presParOf" srcId="{E0875105-741C-4286-9956-C25E89BE0709}" destId="{2B972A37-043B-41BF-90E0-C10B92AEB723}" srcOrd="4" destOrd="0" presId="urn:microsoft.com/office/officeart/2005/8/layout/radial1"/>
    <dgm:cxn modelId="{2A0B933D-B116-451C-B7DF-6CF97E057957}" type="presParOf" srcId="{E0875105-741C-4286-9956-C25E89BE0709}" destId="{D95FE878-8331-461F-91AA-B629AA2926B1}" srcOrd="5" destOrd="0" presId="urn:microsoft.com/office/officeart/2005/8/layout/radial1"/>
    <dgm:cxn modelId="{CEC91F39-C7A5-44C6-831F-4908B367E0E9}" type="presParOf" srcId="{D95FE878-8331-461F-91AA-B629AA2926B1}" destId="{F531229A-4B8F-485A-934A-4AF47AB665D7}" srcOrd="0" destOrd="0" presId="urn:microsoft.com/office/officeart/2005/8/layout/radial1"/>
    <dgm:cxn modelId="{6B6EDBED-1967-4A52-8693-154901852387}" type="presParOf" srcId="{E0875105-741C-4286-9956-C25E89BE0709}" destId="{775CBD32-ECAE-4578-BC7D-BDC076D70A8A}" srcOrd="6" destOrd="0" presId="urn:microsoft.com/office/officeart/2005/8/layout/radial1"/>
    <dgm:cxn modelId="{ED63EFCF-4685-43A8-A0AB-447F7A9B5438}" type="presParOf" srcId="{E0875105-741C-4286-9956-C25E89BE0709}" destId="{9714308C-5E66-4606-A4E1-A29B7D37D248}" srcOrd="7" destOrd="0" presId="urn:microsoft.com/office/officeart/2005/8/layout/radial1"/>
    <dgm:cxn modelId="{BA875852-E4E4-4C7A-9692-6730D9AE739E}" type="presParOf" srcId="{9714308C-5E66-4606-A4E1-A29B7D37D248}" destId="{036CD744-7505-49F1-9105-5D8636A374F6}" srcOrd="0" destOrd="0" presId="urn:microsoft.com/office/officeart/2005/8/layout/radial1"/>
    <dgm:cxn modelId="{17727DD6-9512-464F-AF3F-A7629BA6D80A}" type="presParOf" srcId="{E0875105-741C-4286-9956-C25E89BE0709}" destId="{BFE68C40-A707-4699-9A9D-0C122FCC21F2}" srcOrd="8" destOrd="0" presId="urn:microsoft.com/office/officeart/2005/8/layout/radial1"/>
    <dgm:cxn modelId="{BCBCA6F4-A677-439D-93C4-4EF7FEDC550A}" type="presParOf" srcId="{E0875105-741C-4286-9956-C25E89BE0709}" destId="{BF36411A-002C-47BB-8B72-CD0C2FCBB94A}" srcOrd="9" destOrd="0" presId="urn:microsoft.com/office/officeart/2005/8/layout/radial1"/>
    <dgm:cxn modelId="{3528A412-1142-4A5A-8BB6-216B188199E2}" type="presParOf" srcId="{BF36411A-002C-47BB-8B72-CD0C2FCBB94A}" destId="{89140F30-1F01-4366-A54C-E5D459CAFE3B}" srcOrd="0" destOrd="0" presId="urn:microsoft.com/office/officeart/2005/8/layout/radial1"/>
    <dgm:cxn modelId="{C17E24E1-6DE6-4FFF-83C9-8C6B7A40C5FF}" type="presParOf" srcId="{E0875105-741C-4286-9956-C25E89BE0709}" destId="{57421D2B-F37E-4605-97F9-4BF8D9A96EBB}" srcOrd="10" destOrd="0" presId="urn:microsoft.com/office/officeart/2005/8/layout/radial1"/>
    <dgm:cxn modelId="{7657979E-E427-41B2-B240-83A16C917A1F}" type="presParOf" srcId="{E0875105-741C-4286-9956-C25E89BE0709}" destId="{5E80509E-2FE1-48A0-8144-6F9F61DAAAE2}" srcOrd="11" destOrd="0" presId="urn:microsoft.com/office/officeart/2005/8/layout/radial1"/>
    <dgm:cxn modelId="{CA3A06E3-5BF7-4328-8042-F062DB779658}" type="presParOf" srcId="{5E80509E-2FE1-48A0-8144-6F9F61DAAAE2}" destId="{186867B2-6AF9-4C8E-B2C3-1F4D1D464AA4}" srcOrd="0" destOrd="0" presId="urn:microsoft.com/office/officeart/2005/8/layout/radial1"/>
    <dgm:cxn modelId="{E5306F70-2882-4B18-9759-0CD2D556638D}" type="presParOf" srcId="{E0875105-741C-4286-9956-C25E89BE0709}" destId="{8CEB88E4-1045-418F-BBBA-4D0A2DFE38F5}" srcOrd="12" destOrd="0" presId="urn:microsoft.com/office/officeart/2005/8/layout/radial1"/>
    <dgm:cxn modelId="{2E71D5BE-4F10-41B7-8FF8-67802D6901A0}" type="presParOf" srcId="{E0875105-741C-4286-9956-C25E89BE0709}" destId="{70E20393-3B84-4BF3-8E9C-D13099179EB0}" srcOrd="13" destOrd="0" presId="urn:microsoft.com/office/officeart/2005/8/layout/radial1"/>
    <dgm:cxn modelId="{D816C8D8-B8E3-4FA5-B036-F6FD81FC0754}" type="presParOf" srcId="{70E20393-3B84-4BF3-8E9C-D13099179EB0}" destId="{595BAB85-E926-4852-B588-C2BC0D94F8EB}" srcOrd="0" destOrd="0" presId="urn:microsoft.com/office/officeart/2005/8/layout/radial1"/>
    <dgm:cxn modelId="{B6E8141A-CBBD-4099-A1E4-7DE479EC19EA}" type="presParOf" srcId="{E0875105-741C-4286-9956-C25E89BE0709}" destId="{020116B5-3123-4652-8B85-24FE4321798B}" srcOrd="14" destOrd="0" presId="urn:microsoft.com/office/officeart/2005/8/layout/radial1"/>
    <dgm:cxn modelId="{69AFBA91-0017-4FF4-A371-875CC74944DF}" type="presParOf" srcId="{E0875105-741C-4286-9956-C25E89BE0709}" destId="{4BD0DAA1-BFAA-42DD-BBB7-1A70673A101B}" srcOrd="15" destOrd="0" presId="urn:microsoft.com/office/officeart/2005/8/layout/radial1"/>
    <dgm:cxn modelId="{AA7C79D9-6F53-425F-A955-5BEB5293C66F}" type="presParOf" srcId="{4BD0DAA1-BFAA-42DD-BBB7-1A70673A101B}" destId="{423FF62F-9458-4F41-9B7E-C19133496966}" srcOrd="0" destOrd="0" presId="urn:microsoft.com/office/officeart/2005/8/layout/radial1"/>
    <dgm:cxn modelId="{A300D590-EDDB-4CED-9AC6-9B8F4EAFAEF9}" type="presParOf" srcId="{E0875105-741C-4286-9956-C25E89BE0709}" destId="{D9DC3504-AA2D-4CDC-9FB8-2A1A82060F71}" srcOrd="16" destOrd="0" presId="urn:microsoft.com/office/officeart/2005/8/layout/radial1"/>
    <dgm:cxn modelId="{A1CDDACC-A5D8-42AE-BE34-000E087D6E90}" type="presParOf" srcId="{E0875105-741C-4286-9956-C25E89BE0709}" destId="{F6A7E8D8-2F55-4251-BB94-CEDDCA33244A}" srcOrd="17" destOrd="0" presId="urn:microsoft.com/office/officeart/2005/8/layout/radial1"/>
    <dgm:cxn modelId="{C82109D9-5B32-4BC2-8926-150179256EED}" type="presParOf" srcId="{F6A7E8D8-2F55-4251-BB94-CEDDCA33244A}" destId="{2C721A50-782E-4C57-8880-5FF2E598D3B2}" srcOrd="0" destOrd="0" presId="urn:microsoft.com/office/officeart/2005/8/layout/radial1"/>
    <dgm:cxn modelId="{98B772DA-D37D-4BBC-B6B5-8F30B09B6BF0}" type="presParOf" srcId="{E0875105-741C-4286-9956-C25E89BE0709}" destId="{02312200-FD1B-4AB8-93FB-5FBCAB4B069C}" srcOrd="18" destOrd="0" presId="urn:microsoft.com/office/officeart/2005/8/layout/radial1"/>
  </dgm:cxnLst>
  <dgm:bg/>
  <dgm:whole/>
</dgm:dataModel>
</file>

<file path=ppt/diagrams/data2.xml><?xml version="1.0" encoding="utf-8"?>
<dgm:dataModel xmlns:dgm="http://schemas.openxmlformats.org/drawingml/2006/diagram" xmlns:a="http://schemas.openxmlformats.org/drawingml/2006/main">
  <dgm:ptLst>
    <dgm:pt modelId="{D6843253-9BE1-4023-86DA-92D3089A3054}" type="doc">
      <dgm:prSet loTypeId="urn:microsoft.com/office/officeart/2005/8/layout/radial1" loCatId="cycle" qsTypeId="urn:microsoft.com/office/officeart/2005/8/quickstyle/3d3" qsCatId="3D" csTypeId="urn:microsoft.com/office/officeart/2005/8/colors/accent0_3" csCatId="mainScheme" phldr="1"/>
      <dgm:spPr/>
      <dgm:t>
        <a:bodyPr/>
        <a:lstStyle/>
        <a:p>
          <a:endParaRPr lang="en-US"/>
        </a:p>
      </dgm:t>
    </dgm:pt>
    <dgm:pt modelId="{D6773FB9-FA1C-4DC4-BBAC-58880103242A}">
      <dgm:prSet phldrT="[Text]" custT="1"/>
      <dgm:spPr/>
      <dgm:t>
        <a:bodyPr/>
        <a:lstStyle/>
        <a:p>
          <a:r>
            <a:rPr lang="en-US" sz="3200" b="1" dirty="0" smtClean="0">
              <a:effectLst>
                <a:outerShdw blurRad="38100" dist="38100" dir="2700000" algn="tl">
                  <a:srgbClr val="000000">
                    <a:alpha val="43137"/>
                  </a:srgbClr>
                </a:outerShdw>
              </a:effectLst>
            </a:rPr>
            <a:t>ASIC</a:t>
          </a:r>
          <a:endParaRPr lang="en-US" sz="3200" b="1" dirty="0">
            <a:effectLst>
              <a:outerShdw blurRad="38100" dist="38100" dir="2700000" algn="tl">
                <a:srgbClr val="000000">
                  <a:alpha val="43137"/>
                </a:srgbClr>
              </a:outerShdw>
            </a:effectLst>
          </a:endParaRPr>
        </a:p>
      </dgm:t>
    </dgm:pt>
    <dgm:pt modelId="{725FDC23-19AB-4BC3-BE46-358588865F0F}" type="parTrans" cxnId="{275E4B3B-270A-42AA-ABD6-3128CCF33EC8}">
      <dgm:prSet/>
      <dgm:spPr/>
      <dgm:t>
        <a:bodyPr/>
        <a:lstStyle/>
        <a:p>
          <a:endParaRPr lang="en-US" sz="2000" b="1">
            <a:effectLst>
              <a:outerShdw blurRad="38100" dist="38100" dir="2700000" algn="tl">
                <a:srgbClr val="000000">
                  <a:alpha val="43137"/>
                </a:srgbClr>
              </a:outerShdw>
            </a:effectLst>
          </a:endParaRPr>
        </a:p>
      </dgm:t>
    </dgm:pt>
    <dgm:pt modelId="{DB06FE4D-822E-42D1-BB06-C1A6F3377C1A}" type="sibTrans" cxnId="{275E4B3B-270A-42AA-ABD6-3128CCF33EC8}">
      <dgm:prSet/>
      <dgm:spPr/>
      <dgm:t>
        <a:bodyPr/>
        <a:lstStyle/>
        <a:p>
          <a:endParaRPr lang="en-US" sz="2000" b="1">
            <a:effectLst>
              <a:outerShdw blurRad="38100" dist="38100" dir="2700000" algn="tl">
                <a:srgbClr val="000000">
                  <a:alpha val="43137"/>
                </a:srgbClr>
              </a:outerShdw>
            </a:effectLst>
          </a:endParaRPr>
        </a:p>
      </dgm:t>
    </dgm:pt>
    <dgm:pt modelId="{FD11F987-DD2D-4DA6-84E5-4F3A55E68A6C}">
      <dgm:prSet phldrT="[Text]" custT="1"/>
      <dgm:spPr/>
      <dgm:t>
        <a:bodyPr/>
        <a:lstStyle/>
        <a:p>
          <a:r>
            <a:rPr lang="en-US" sz="2000" b="1" dirty="0" smtClean="0">
              <a:effectLst>
                <a:outerShdw blurRad="38100" dist="38100" dir="2700000" algn="tl">
                  <a:srgbClr val="000000">
                    <a:alpha val="43137"/>
                  </a:srgbClr>
                </a:outerShdw>
              </a:effectLst>
            </a:rPr>
            <a:t>Licensing</a:t>
          </a:r>
          <a:endParaRPr lang="en-US" sz="2000" b="1" dirty="0">
            <a:effectLst>
              <a:outerShdw blurRad="38100" dist="38100" dir="2700000" algn="tl">
                <a:srgbClr val="000000">
                  <a:alpha val="43137"/>
                </a:srgbClr>
              </a:outerShdw>
            </a:effectLst>
          </a:endParaRPr>
        </a:p>
      </dgm:t>
    </dgm:pt>
    <dgm:pt modelId="{6C5D3E5F-D23A-46B5-AE6F-3BDCB44FA4C1}" type="parTrans" cxnId="{4FF63659-B7BD-4C4E-9E56-E831E149372D}">
      <dgm:prSet custT="1"/>
      <dgm:spPr/>
      <dgm:t>
        <a:bodyPr/>
        <a:lstStyle/>
        <a:p>
          <a:endParaRPr lang="en-US" sz="2000" b="1">
            <a:effectLst>
              <a:outerShdw blurRad="38100" dist="38100" dir="2700000" algn="tl">
                <a:srgbClr val="000000">
                  <a:alpha val="43137"/>
                </a:srgbClr>
              </a:outerShdw>
            </a:effectLst>
          </a:endParaRPr>
        </a:p>
      </dgm:t>
    </dgm:pt>
    <dgm:pt modelId="{D084D9F0-4D89-446E-B45D-DC8D7BEDE690}" type="sibTrans" cxnId="{4FF63659-B7BD-4C4E-9E56-E831E149372D}">
      <dgm:prSet/>
      <dgm:spPr/>
      <dgm:t>
        <a:bodyPr/>
        <a:lstStyle/>
        <a:p>
          <a:endParaRPr lang="en-US" sz="2000" b="1">
            <a:effectLst>
              <a:outerShdw blurRad="38100" dist="38100" dir="2700000" algn="tl">
                <a:srgbClr val="000000">
                  <a:alpha val="43137"/>
                </a:srgbClr>
              </a:outerShdw>
            </a:effectLst>
          </a:endParaRPr>
        </a:p>
      </dgm:t>
    </dgm:pt>
    <dgm:pt modelId="{8CC5E2F7-9EC0-4C44-9262-BE5861122869}">
      <dgm:prSet phldrT="[Text]" custT="1"/>
      <dgm:spPr/>
      <dgm:t>
        <a:bodyPr/>
        <a:lstStyle/>
        <a:p>
          <a:r>
            <a:rPr lang="en-US" sz="2000" b="1" dirty="0" smtClean="0">
              <a:effectLst>
                <a:outerShdw blurRad="38100" dist="38100" dir="2700000" algn="tl">
                  <a:srgbClr val="000000">
                    <a:alpha val="43137"/>
                  </a:srgbClr>
                </a:outerShdw>
              </a:effectLst>
            </a:rPr>
            <a:t>Compliance</a:t>
          </a:r>
          <a:endParaRPr lang="en-US" sz="2000" b="1" dirty="0">
            <a:effectLst>
              <a:outerShdw blurRad="38100" dist="38100" dir="2700000" algn="tl">
                <a:srgbClr val="000000">
                  <a:alpha val="43137"/>
                </a:srgbClr>
              </a:outerShdw>
            </a:effectLst>
          </a:endParaRPr>
        </a:p>
      </dgm:t>
    </dgm:pt>
    <dgm:pt modelId="{806346D8-8AF6-4459-972B-DBB208240040}" type="parTrans" cxnId="{CB856453-C5EE-497B-AF9C-0C5330F1C7D3}">
      <dgm:prSet custT="1"/>
      <dgm:spPr/>
      <dgm:t>
        <a:bodyPr/>
        <a:lstStyle/>
        <a:p>
          <a:endParaRPr lang="en-US" sz="2000" b="1">
            <a:effectLst>
              <a:outerShdw blurRad="38100" dist="38100" dir="2700000" algn="tl">
                <a:srgbClr val="000000">
                  <a:alpha val="43137"/>
                </a:srgbClr>
              </a:outerShdw>
            </a:effectLst>
          </a:endParaRPr>
        </a:p>
      </dgm:t>
    </dgm:pt>
    <dgm:pt modelId="{1F032C49-A9A6-4F89-87D5-9E93749717DE}" type="sibTrans" cxnId="{CB856453-C5EE-497B-AF9C-0C5330F1C7D3}">
      <dgm:prSet/>
      <dgm:spPr/>
      <dgm:t>
        <a:bodyPr/>
        <a:lstStyle/>
        <a:p>
          <a:endParaRPr lang="en-US" sz="2000" b="1">
            <a:effectLst>
              <a:outerShdw blurRad="38100" dist="38100" dir="2700000" algn="tl">
                <a:srgbClr val="000000">
                  <a:alpha val="43137"/>
                </a:srgbClr>
              </a:outerShdw>
            </a:effectLst>
          </a:endParaRPr>
        </a:p>
      </dgm:t>
    </dgm:pt>
    <dgm:pt modelId="{284F9596-3074-4A74-8404-E24170B0206D}">
      <dgm:prSet phldrT="[Text]" custT="1"/>
      <dgm:spPr/>
      <dgm:t>
        <a:bodyPr/>
        <a:lstStyle/>
        <a:p>
          <a:r>
            <a:rPr lang="en-US" sz="2000" b="1" dirty="0" smtClean="0">
              <a:effectLst>
                <a:outerShdw blurRad="38100" dist="38100" dir="2700000" algn="tl">
                  <a:srgbClr val="000000">
                    <a:alpha val="43137"/>
                  </a:srgbClr>
                </a:outerShdw>
              </a:effectLst>
            </a:rPr>
            <a:t>Disclosures</a:t>
          </a:r>
          <a:endParaRPr lang="en-US" sz="2000" b="1" dirty="0">
            <a:effectLst>
              <a:outerShdw blurRad="38100" dist="38100" dir="2700000" algn="tl">
                <a:srgbClr val="000000">
                  <a:alpha val="43137"/>
                </a:srgbClr>
              </a:outerShdw>
            </a:effectLst>
          </a:endParaRPr>
        </a:p>
      </dgm:t>
    </dgm:pt>
    <dgm:pt modelId="{A5D43288-3DAA-4487-BF33-49BA950D819D}" type="parTrans" cxnId="{EFA49497-F4B4-4DE1-BDBF-137B3033FD1B}">
      <dgm:prSet custT="1"/>
      <dgm:spPr/>
      <dgm:t>
        <a:bodyPr/>
        <a:lstStyle/>
        <a:p>
          <a:endParaRPr lang="en-US" sz="2000" b="1">
            <a:effectLst>
              <a:outerShdw blurRad="38100" dist="38100" dir="2700000" algn="tl">
                <a:srgbClr val="000000">
                  <a:alpha val="43137"/>
                </a:srgbClr>
              </a:outerShdw>
            </a:effectLst>
          </a:endParaRPr>
        </a:p>
      </dgm:t>
    </dgm:pt>
    <dgm:pt modelId="{87B6386A-1A17-48EA-B8EF-F1243E86E6A6}" type="sibTrans" cxnId="{EFA49497-F4B4-4DE1-BDBF-137B3033FD1B}">
      <dgm:prSet/>
      <dgm:spPr/>
      <dgm:t>
        <a:bodyPr/>
        <a:lstStyle/>
        <a:p>
          <a:endParaRPr lang="en-US" sz="2000" b="1">
            <a:effectLst>
              <a:outerShdw blurRad="38100" dist="38100" dir="2700000" algn="tl">
                <a:srgbClr val="000000">
                  <a:alpha val="43137"/>
                </a:srgbClr>
              </a:outerShdw>
            </a:effectLst>
          </a:endParaRPr>
        </a:p>
      </dgm:t>
    </dgm:pt>
    <dgm:pt modelId="{A2167F81-F349-4F0E-98E6-B69D42B61DC8}">
      <dgm:prSet phldrT="[Text]" custT="1"/>
      <dgm:spPr/>
      <dgm:t>
        <a:bodyPr/>
        <a:lstStyle/>
        <a:p>
          <a:r>
            <a:rPr lang="en-US" sz="2000" b="1" dirty="0" smtClean="0">
              <a:effectLst>
                <a:outerShdw blurRad="38100" dist="38100" dir="2700000" algn="tl">
                  <a:srgbClr val="000000">
                    <a:alpha val="43137"/>
                  </a:srgbClr>
                </a:outerShdw>
              </a:effectLst>
            </a:rPr>
            <a:t>Training</a:t>
          </a:r>
          <a:endParaRPr lang="en-US" sz="2000" b="1" dirty="0">
            <a:effectLst>
              <a:outerShdw blurRad="38100" dist="38100" dir="2700000" algn="tl">
                <a:srgbClr val="000000">
                  <a:alpha val="43137"/>
                </a:srgbClr>
              </a:outerShdw>
            </a:effectLst>
          </a:endParaRPr>
        </a:p>
      </dgm:t>
    </dgm:pt>
    <dgm:pt modelId="{44E50500-5EE4-425C-BF07-A0748201966A}" type="parTrans" cxnId="{D2941A52-4C3E-4BA2-A427-BB157F30D7F0}">
      <dgm:prSet custT="1"/>
      <dgm:spPr/>
      <dgm:t>
        <a:bodyPr/>
        <a:lstStyle/>
        <a:p>
          <a:endParaRPr lang="en-US" sz="2000" b="1">
            <a:effectLst>
              <a:outerShdw blurRad="38100" dist="38100" dir="2700000" algn="tl">
                <a:srgbClr val="000000">
                  <a:alpha val="43137"/>
                </a:srgbClr>
              </a:outerShdw>
            </a:effectLst>
          </a:endParaRPr>
        </a:p>
      </dgm:t>
    </dgm:pt>
    <dgm:pt modelId="{379A692D-05FC-419C-A434-DDD6C323FD0C}" type="sibTrans" cxnId="{D2941A52-4C3E-4BA2-A427-BB157F30D7F0}">
      <dgm:prSet/>
      <dgm:spPr/>
      <dgm:t>
        <a:bodyPr/>
        <a:lstStyle/>
        <a:p>
          <a:endParaRPr lang="en-US" sz="2000" b="1">
            <a:effectLst>
              <a:outerShdw blurRad="38100" dist="38100" dir="2700000" algn="tl">
                <a:srgbClr val="000000">
                  <a:alpha val="43137"/>
                </a:srgbClr>
              </a:outerShdw>
            </a:effectLst>
          </a:endParaRPr>
        </a:p>
      </dgm:t>
    </dgm:pt>
    <dgm:pt modelId="{E214EB1A-2E1B-41BD-9ADF-FAC0AC4036ED}">
      <dgm:prSet custT="1"/>
      <dgm:spPr/>
      <dgm:t>
        <a:bodyPr/>
        <a:lstStyle/>
        <a:p>
          <a:r>
            <a:rPr lang="en-US" sz="2000" b="1" dirty="0" smtClean="0">
              <a:effectLst>
                <a:outerShdw blurRad="38100" dist="38100" dir="2700000" algn="tl">
                  <a:srgbClr val="000000">
                    <a:alpha val="43137"/>
                  </a:srgbClr>
                </a:outerShdw>
              </a:effectLst>
            </a:rPr>
            <a:t>Code of Practice</a:t>
          </a:r>
          <a:endParaRPr lang="en-US" sz="2000" b="1" dirty="0">
            <a:effectLst>
              <a:outerShdw blurRad="38100" dist="38100" dir="2700000" algn="tl">
                <a:srgbClr val="000000">
                  <a:alpha val="43137"/>
                </a:srgbClr>
              </a:outerShdw>
            </a:effectLst>
          </a:endParaRPr>
        </a:p>
      </dgm:t>
    </dgm:pt>
    <dgm:pt modelId="{DA81497E-7F49-4516-9B62-80A81CC339A6}" type="parTrans" cxnId="{5F0BB092-0B1D-414E-9600-E597E7D7B0F2}">
      <dgm:prSet custT="1"/>
      <dgm:spPr/>
      <dgm:t>
        <a:bodyPr/>
        <a:lstStyle/>
        <a:p>
          <a:endParaRPr lang="en-US" sz="2000" b="1">
            <a:effectLst>
              <a:outerShdw blurRad="38100" dist="38100" dir="2700000" algn="tl">
                <a:srgbClr val="000000">
                  <a:alpha val="43137"/>
                </a:srgbClr>
              </a:outerShdw>
            </a:effectLst>
          </a:endParaRPr>
        </a:p>
      </dgm:t>
    </dgm:pt>
    <dgm:pt modelId="{87D28BAC-C6B9-4E13-8B5E-635CA1FA25E6}" type="sibTrans" cxnId="{5F0BB092-0B1D-414E-9600-E597E7D7B0F2}">
      <dgm:prSet/>
      <dgm:spPr/>
      <dgm:t>
        <a:bodyPr/>
        <a:lstStyle/>
        <a:p>
          <a:endParaRPr lang="en-US" sz="2000" b="1">
            <a:effectLst>
              <a:outerShdw blurRad="38100" dist="38100" dir="2700000" algn="tl">
                <a:srgbClr val="000000">
                  <a:alpha val="43137"/>
                </a:srgbClr>
              </a:outerShdw>
            </a:effectLst>
          </a:endParaRPr>
        </a:p>
      </dgm:t>
    </dgm:pt>
    <dgm:pt modelId="{B1647D1E-BE6A-48ED-9D71-B7B31C22BDE5}">
      <dgm:prSet custT="1"/>
      <dgm:spPr/>
      <dgm:t>
        <a:bodyPr/>
        <a:lstStyle/>
        <a:p>
          <a:r>
            <a:rPr lang="en-US" sz="2000" b="1" dirty="0" smtClean="0">
              <a:effectLst>
                <a:outerShdw blurRad="38100" dist="38100" dir="2700000" algn="tl">
                  <a:srgbClr val="000000">
                    <a:alpha val="43137"/>
                  </a:srgbClr>
                </a:outerShdw>
              </a:effectLst>
            </a:rPr>
            <a:t>Dispute Resolution</a:t>
          </a:r>
        </a:p>
      </dgm:t>
    </dgm:pt>
    <dgm:pt modelId="{5B60526F-4910-4F31-BAD0-DA1FF94B449D}" type="parTrans" cxnId="{D3B8DDCA-B13F-498B-9ED7-D641F729B562}">
      <dgm:prSet/>
      <dgm:spPr/>
      <dgm:t>
        <a:bodyPr/>
        <a:lstStyle/>
        <a:p>
          <a:endParaRPr lang="en-US"/>
        </a:p>
      </dgm:t>
    </dgm:pt>
    <dgm:pt modelId="{2836999C-BDC6-4EAF-AE44-9FA868F65F9D}" type="sibTrans" cxnId="{D3B8DDCA-B13F-498B-9ED7-D641F729B562}">
      <dgm:prSet/>
      <dgm:spPr/>
      <dgm:t>
        <a:bodyPr/>
        <a:lstStyle/>
        <a:p>
          <a:endParaRPr lang="en-US"/>
        </a:p>
      </dgm:t>
    </dgm:pt>
    <dgm:pt modelId="{2205594E-C848-4277-9FEB-EBBDCA355635}" type="pres">
      <dgm:prSet presAssocID="{D6843253-9BE1-4023-86DA-92D3089A3054}" presName="cycle" presStyleCnt="0">
        <dgm:presLayoutVars>
          <dgm:chMax val="1"/>
          <dgm:dir/>
          <dgm:animLvl val="ctr"/>
          <dgm:resizeHandles val="exact"/>
        </dgm:presLayoutVars>
      </dgm:prSet>
      <dgm:spPr/>
      <dgm:t>
        <a:bodyPr/>
        <a:lstStyle/>
        <a:p>
          <a:endParaRPr lang="en-US"/>
        </a:p>
      </dgm:t>
    </dgm:pt>
    <dgm:pt modelId="{561F1DDB-2BF2-4671-9CF6-C16E48100A7D}" type="pres">
      <dgm:prSet presAssocID="{D6773FB9-FA1C-4DC4-BBAC-58880103242A}" presName="centerShape" presStyleLbl="node0" presStyleIdx="0" presStyleCnt="1"/>
      <dgm:spPr/>
      <dgm:t>
        <a:bodyPr/>
        <a:lstStyle/>
        <a:p>
          <a:endParaRPr lang="en-US"/>
        </a:p>
      </dgm:t>
    </dgm:pt>
    <dgm:pt modelId="{B0B93DFA-6ACB-4819-931D-24A1CA1B61BA}" type="pres">
      <dgm:prSet presAssocID="{6C5D3E5F-D23A-46B5-AE6F-3BDCB44FA4C1}" presName="Name9" presStyleLbl="parChTrans1D2" presStyleIdx="0" presStyleCnt="6"/>
      <dgm:spPr/>
      <dgm:t>
        <a:bodyPr/>
        <a:lstStyle/>
        <a:p>
          <a:endParaRPr lang="en-US"/>
        </a:p>
      </dgm:t>
    </dgm:pt>
    <dgm:pt modelId="{EB04DD92-9365-4799-85DC-5B2E963570DE}" type="pres">
      <dgm:prSet presAssocID="{6C5D3E5F-D23A-46B5-AE6F-3BDCB44FA4C1}" presName="connTx" presStyleLbl="parChTrans1D2" presStyleIdx="0" presStyleCnt="6"/>
      <dgm:spPr/>
      <dgm:t>
        <a:bodyPr/>
        <a:lstStyle/>
        <a:p>
          <a:endParaRPr lang="en-US"/>
        </a:p>
      </dgm:t>
    </dgm:pt>
    <dgm:pt modelId="{D5B907CE-D9B6-4655-AB2C-2E157B57B2F0}" type="pres">
      <dgm:prSet presAssocID="{FD11F987-DD2D-4DA6-84E5-4F3A55E68A6C}" presName="node" presStyleLbl="node1" presStyleIdx="0" presStyleCnt="6">
        <dgm:presLayoutVars>
          <dgm:bulletEnabled val="1"/>
        </dgm:presLayoutVars>
      </dgm:prSet>
      <dgm:spPr/>
      <dgm:t>
        <a:bodyPr/>
        <a:lstStyle/>
        <a:p>
          <a:endParaRPr lang="en-US"/>
        </a:p>
      </dgm:t>
    </dgm:pt>
    <dgm:pt modelId="{BB318D4E-1492-4071-BC55-0AACD789489C}" type="pres">
      <dgm:prSet presAssocID="{DA81497E-7F49-4516-9B62-80A81CC339A6}" presName="Name9" presStyleLbl="parChTrans1D2" presStyleIdx="1" presStyleCnt="6"/>
      <dgm:spPr/>
      <dgm:t>
        <a:bodyPr/>
        <a:lstStyle/>
        <a:p>
          <a:endParaRPr lang="en-US"/>
        </a:p>
      </dgm:t>
    </dgm:pt>
    <dgm:pt modelId="{1FD69A19-B711-4D42-9379-C54ED7DE1F35}" type="pres">
      <dgm:prSet presAssocID="{DA81497E-7F49-4516-9B62-80A81CC339A6}" presName="connTx" presStyleLbl="parChTrans1D2" presStyleIdx="1" presStyleCnt="6"/>
      <dgm:spPr/>
      <dgm:t>
        <a:bodyPr/>
        <a:lstStyle/>
        <a:p>
          <a:endParaRPr lang="en-US"/>
        </a:p>
      </dgm:t>
    </dgm:pt>
    <dgm:pt modelId="{D99171E7-BC81-4792-BDD9-A7549BA8B4A1}" type="pres">
      <dgm:prSet presAssocID="{E214EB1A-2E1B-41BD-9ADF-FAC0AC4036ED}" presName="node" presStyleLbl="node1" presStyleIdx="1" presStyleCnt="6">
        <dgm:presLayoutVars>
          <dgm:bulletEnabled val="1"/>
        </dgm:presLayoutVars>
      </dgm:prSet>
      <dgm:spPr/>
      <dgm:t>
        <a:bodyPr/>
        <a:lstStyle/>
        <a:p>
          <a:endParaRPr lang="en-US"/>
        </a:p>
      </dgm:t>
    </dgm:pt>
    <dgm:pt modelId="{AAFAB5FC-52F3-43DB-9DC8-6B13DF4F44C8}" type="pres">
      <dgm:prSet presAssocID="{5B60526F-4910-4F31-BAD0-DA1FF94B449D}" presName="Name9" presStyleLbl="parChTrans1D2" presStyleIdx="2" presStyleCnt="6"/>
      <dgm:spPr/>
      <dgm:t>
        <a:bodyPr/>
        <a:lstStyle/>
        <a:p>
          <a:endParaRPr lang="en-US"/>
        </a:p>
      </dgm:t>
    </dgm:pt>
    <dgm:pt modelId="{5DE84EB3-0EAB-4536-BC3C-8A22310D36F2}" type="pres">
      <dgm:prSet presAssocID="{5B60526F-4910-4F31-BAD0-DA1FF94B449D}" presName="connTx" presStyleLbl="parChTrans1D2" presStyleIdx="2" presStyleCnt="6"/>
      <dgm:spPr/>
      <dgm:t>
        <a:bodyPr/>
        <a:lstStyle/>
        <a:p>
          <a:endParaRPr lang="en-US"/>
        </a:p>
      </dgm:t>
    </dgm:pt>
    <dgm:pt modelId="{CC4F2399-E895-45BF-955E-2CE62225452E}" type="pres">
      <dgm:prSet presAssocID="{B1647D1E-BE6A-48ED-9D71-B7B31C22BDE5}" presName="node" presStyleLbl="node1" presStyleIdx="2" presStyleCnt="6">
        <dgm:presLayoutVars>
          <dgm:bulletEnabled val="1"/>
        </dgm:presLayoutVars>
      </dgm:prSet>
      <dgm:spPr/>
      <dgm:t>
        <a:bodyPr/>
        <a:lstStyle/>
        <a:p>
          <a:endParaRPr lang="en-US"/>
        </a:p>
      </dgm:t>
    </dgm:pt>
    <dgm:pt modelId="{C124A881-A351-4FAF-9BB7-ED12B01D7785}" type="pres">
      <dgm:prSet presAssocID="{806346D8-8AF6-4459-972B-DBB208240040}" presName="Name9" presStyleLbl="parChTrans1D2" presStyleIdx="3" presStyleCnt="6"/>
      <dgm:spPr/>
      <dgm:t>
        <a:bodyPr/>
        <a:lstStyle/>
        <a:p>
          <a:endParaRPr lang="en-US"/>
        </a:p>
      </dgm:t>
    </dgm:pt>
    <dgm:pt modelId="{53C110F2-A8FB-4719-8184-D707222A22FA}" type="pres">
      <dgm:prSet presAssocID="{806346D8-8AF6-4459-972B-DBB208240040}" presName="connTx" presStyleLbl="parChTrans1D2" presStyleIdx="3" presStyleCnt="6"/>
      <dgm:spPr/>
      <dgm:t>
        <a:bodyPr/>
        <a:lstStyle/>
        <a:p>
          <a:endParaRPr lang="en-US"/>
        </a:p>
      </dgm:t>
    </dgm:pt>
    <dgm:pt modelId="{944939BD-B7C6-41C8-A893-D44A614DBE32}" type="pres">
      <dgm:prSet presAssocID="{8CC5E2F7-9EC0-4C44-9262-BE5861122869}" presName="node" presStyleLbl="node1" presStyleIdx="3" presStyleCnt="6">
        <dgm:presLayoutVars>
          <dgm:bulletEnabled val="1"/>
        </dgm:presLayoutVars>
      </dgm:prSet>
      <dgm:spPr/>
      <dgm:t>
        <a:bodyPr/>
        <a:lstStyle/>
        <a:p>
          <a:endParaRPr lang="en-US"/>
        </a:p>
      </dgm:t>
    </dgm:pt>
    <dgm:pt modelId="{118AFE7C-F85B-48E7-A373-0CCD58590232}" type="pres">
      <dgm:prSet presAssocID="{A5D43288-3DAA-4487-BF33-49BA950D819D}" presName="Name9" presStyleLbl="parChTrans1D2" presStyleIdx="4" presStyleCnt="6"/>
      <dgm:spPr/>
      <dgm:t>
        <a:bodyPr/>
        <a:lstStyle/>
        <a:p>
          <a:endParaRPr lang="en-US"/>
        </a:p>
      </dgm:t>
    </dgm:pt>
    <dgm:pt modelId="{C67A045F-94CA-4BED-B106-D431D1B63647}" type="pres">
      <dgm:prSet presAssocID="{A5D43288-3DAA-4487-BF33-49BA950D819D}" presName="connTx" presStyleLbl="parChTrans1D2" presStyleIdx="4" presStyleCnt="6"/>
      <dgm:spPr/>
      <dgm:t>
        <a:bodyPr/>
        <a:lstStyle/>
        <a:p>
          <a:endParaRPr lang="en-US"/>
        </a:p>
      </dgm:t>
    </dgm:pt>
    <dgm:pt modelId="{71E5EB70-5374-4B33-8C0A-06D8BF5D9306}" type="pres">
      <dgm:prSet presAssocID="{284F9596-3074-4A74-8404-E24170B0206D}" presName="node" presStyleLbl="node1" presStyleIdx="4" presStyleCnt="6">
        <dgm:presLayoutVars>
          <dgm:bulletEnabled val="1"/>
        </dgm:presLayoutVars>
      </dgm:prSet>
      <dgm:spPr/>
      <dgm:t>
        <a:bodyPr/>
        <a:lstStyle/>
        <a:p>
          <a:endParaRPr lang="en-US"/>
        </a:p>
      </dgm:t>
    </dgm:pt>
    <dgm:pt modelId="{91CE1A33-5371-49C8-8EB5-B8C3FD44B94A}" type="pres">
      <dgm:prSet presAssocID="{44E50500-5EE4-425C-BF07-A0748201966A}" presName="Name9" presStyleLbl="parChTrans1D2" presStyleIdx="5" presStyleCnt="6"/>
      <dgm:spPr/>
      <dgm:t>
        <a:bodyPr/>
        <a:lstStyle/>
        <a:p>
          <a:endParaRPr lang="en-US"/>
        </a:p>
      </dgm:t>
    </dgm:pt>
    <dgm:pt modelId="{C128ED65-4D2E-494E-8574-4749EB8B3237}" type="pres">
      <dgm:prSet presAssocID="{44E50500-5EE4-425C-BF07-A0748201966A}" presName="connTx" presStyleLbl="parChTrans1D2" presStyleIdx="5" presStyleCnt="6"/>
      <dgm:spPr/>
      <dgm:t>
        <a:bodyPr/>
        <a:lstStyle/>
        <a:p>
          <a:endParaRPr lang="en-US"/>
        </a:p>
      </dgm:t>
    </dgm:pt>
    <dgm:pt modelId="{759E3FAB-03BA-4434-B7ED-3A787F56C7E2}" type="pres">
      <dgm:prSet presAssocID="{A2167F81-F349-4F0E-98E6-B69D42B61DC8}" presName="node" presStyleLbl="node1" presStyleIdx="5" presStyleCnt="6">
        <dgm:presLayoutVars>
          <dgm:bulletEnabled val="1"/>
        </dgm:presLayoutVars>
      </dgm:prSet>
      <dgm:spPr/>
      <dgm:t>
        <a:bodyPr/>
        <a:lstStyle/>
        <a:p>
          <a:endParaRPr lang="en-US"/>
        </a:p>
      </dgm:t>
    </dgm:pt>
  </dgm:ptLst>
  <dgm:cxnLst>
    <dgm:cxn modelId="{7FC7B9A6-34A3-4276-A495-02B213BEB6CC}" type="presOf" srcId="{44E50500-5EE4-425C-BF07-A0748201966A}" destId="{91CE1A33-5371-49C8-8EB5-B8C3FD44B94A}" srcOrd="0" destOrd="0" presId="urn:microsoft.com/office/officeart/2005/8/layout/radial1"/>
    <dgm:cxn modelId="{79BBDE81-60FF-478E-A385-B4C4541C585F}" type="presOf" srcId="{A5D43288-3DAA-4487-BF33-49BA950D819D}" destId="{C67A045F-94CA-4BED-B106-D431D1B63647}" srcOrd="1" destOrd="0" presId="urn:microsoft.com/office/officeart/2005/8/layout/radial1"/>
    <dgm:cxn modelId="{D4900213-5125-4855-9652-7EB16DFDCAAC}" type="presOf" srcId="{6C5D3E5F-D23A-46B5-AE6F-3BDCB44FA4C1}" destId="{EB04DD92-9365-4799-85DC-5B2E963570DE}" srcOrd="1" destOrd="0" presId="urn:microsoft.com/office/officeart/2005/8/layout/radial1"/>
    <dgm:cxn modelId="{5F0BB092-0B1D-414E-9600-E597E7D7B0F2}" srcId="{D6773FB9-FA1C-4DC4-BBAC-58880103242A}" destId="{E214EB1A-2E1B-41BD-9ADF-FAC0AC4036ED}" srcOrd="1" destOrd="0" parTransId="{DA81497E-7F49-4516-9B62-80A81CC339A6}" sibTransId="{87D28BAC-C6B9-4E13-8B5E-635CA1FA25E6}"/>
    <dgm:cxn modelId="{A492F023-751E-4DA8-B9C6-03FDEBBC6740}" type="presOf" srcId="{E214EB1A-2E1B-41BD-9ADF-FAC0AC4036ED}" destId="{D99171E7-BC81-4792-BDD9-A7549BA8B4A1}" srcOrd="0" destOrd="0" presId="urn:microsoft.com/office/officeart/2005/8/layout/radial1"/>
    <dgm:cxn modelId="{6B1507AE-F642-462D-9737-AE1EE07F6BCD}" type="presOf" srcId="{D6773FB9-FA1C-4DC4-BBAC-58880103242A}" destId="{561F1DDB-2BF2-4671-9CF6-C16E48100A7D}" srcOrd="0" destOrd="0" presId="urn:microsoft.com/office/officeart/2005/8/layout/radial1"/>
    <dgm:cxn modelId="{7BDD5B3E-530D-4F71-90CB-4596FADCD9C9}" type="presOf" srcId="{8CC5E2F7-9EC0-4C44-9262-BE5861122869}" destId="{944939BD-B7C6-41C8-A893-D44A614DBE32}" srcOrd="0" destOrd="0" presId="urn:microsoft.com/office/officeart/2005/8/layout/radial1"/>
    <dgm:cxn modelId="{D2941A52-4C3E-4BA2-A427-BB157F30D7F0}" srcId="{D6773FB9-FA1C-4DC4-BBAC-58880103242A}" destId="{A2167F81-F349-4F0E-98E6-B69D42B61DC8}" srcOrd="5" destOrd="0" parTransId="{44E50500-5EE4-425C-BF07-A0748201966A}" sibTransId="{379A692D-05FC-419C-A434-DDD6C323FD0C}"/>
    <dgm:cxn modelId="{D34D2982-C0D0-48AF-A2BC-2186D93EC5BB}" type="presOf" srcId="{806346D8-8AF6-4459-972B-DBB208240040}" destId="{53C110F2-A8FB-4719-8184-D707222A22FA}" srcOrd="1" destOrd="0" presId="urn:microsoft.com/office/officeart/2005/8/layout/radial1"/>
    <dgm:cxn modelId="{FE33E849-25D3-4850-AC8E-3E8286045B5F}" type="presOf" srcId="{5B60526F-4910-4F31-BAD0-DA1FF94B449D}" destId="{AAFAB5FC-52F3-43DB-9DC8-6B13DF4F44C8}" srcOrd="0" destOrd="0" presId="urn:microsoft.com/office/officeart/2005/8/layout/radial1"/>
    <dgm:cxn modelId="{EFA49497-F4B4-4DE1-BDBF-137B3033FD1B}" srcId="{D6773FB9-FA1C-4DC4-BBAC-58880103242A}" destId="{284F9596-3074-4A74-8404-E24170B0206D}" srcOrd="4" destOrd="0" parTransId="{A5D43288-3DAA-4487-BF33-49BA950D819D}" sibTransId="{87B6386A-1A17-48EA-B8EF-F1243E86E6A6}"/>
    <dgm:cxn modelId="{B60758BA-3EBC-4FB8-8CC9-DFF2B9A2574A}" type="presOf" srcId="{284F9596-3074-4A74-8404-E24170B0206D}" destId="{71E5EB70-5374-4B33-8C0A-06D8BF5D9306}" srcOrd="0" destOrd="0" presId="urn:microsoft.com/office/officeart/2005/8/layout/radial1"/>
    <dgm:cxn modelId="{CB856453-C5EE-497B-AF9C-0C5330F1C7D3}" srcId="{D6773FB9-FA1C-4DC4-BBAC-58880103242A}" destId="{8CC5E2F7-9EC0-4C44-9262-BE5861122869}" srcOrd="3" destOrd="0" parTransId="{806346D8-8AF6-4459-972B-DBB208240040}" sibTransId="{1F032C49-A9A6-4F89-87D5-9E93749717DE}"/>
    <dgm:cxn modelId="{4FF63659-B7BD-4C4E-9E56-E831E149372D}" srcId="{D6773FB9-FA1C-4DC4-BBAC-58880103242A}" destId="{FD11F987-DD2D-4DA6-84E5-4F3A55E68A6C}" srcOrd="0" destOrd="0" parTransId="{6C5D3E5F-D23A-46B5-AE6F-3BDCB44FA4C1}" sibTransId="{D084D9F0-4D89-446E-B45D-DC8D7BEDE690}"/>
    <dgm:cxn modelId="{94B37344-7EC3-40E6-8F77-C9F6775EE87B}" type="presOf" srcId="{FD11F987-DD2D-4DA6-84E5-4F3A55E68A6C}" destId="{D5B907CE-D9B6-4655-AB2C-2E157B57B2F0}" srcOrd="0" destOrd="0" presId="urn:microsoft.com/office/officeart/2005/8/layout/radial1"/>
    <dgm:cxn modelId="{0DC33F8D-338C-4AAB-88FD-C97BF65696B2}" type="presOf" srcId="{B1647D1E-BE6A-48ED-9D71-B7B31C22BDE5}" destId="{CC4F2399-E895-45BF-955E-2CE62225452E}" srcOrd="0" destOrd="0" presId="urn:microsoft.com/office/officeart/2005/8/layout/radial1"/>
    <dgm:cxn modelId="{757D4BC0-2B26-4CE5-9DD8-606BEF809FC3}" type="presOf" srcId="{5B60526F-4910-4F31-BAD0-DA1FF94B449D}" destId="{5DE84EB3-0EAB-4536-BC3C-8A22310D36F2}" srcOrd="1" destOrd="0" presId="urn:microsoft.com/office/officeart/2005/8/layout/radial1"/>
    <dgm:cxn modelId="{20266D00-D15A-4CF7-996F-181E39F26BE4}" type="presOf" srcId="{806346D8-8AF6-4459-972B-DBB208240040}" destId="{C124A881-A351-4FAF-9BB7-ED12B01D7785}" srcOrd="0" destOrd="0" presId="urn:microsoft.com/office/officeart/2005/8/layout/radial1"/>
    <dgm:cxn modelId="{3CA9B7C2-6267-4EC8-9A90-98E650C7F202}" type="presOf" srcId="{DA81497E-7F49-4516-9B62-80A81CC339A6}" destId="{1FD69A19-B711-4D42-9379-C54ED7DE1F35}" srcOrd="1" destOrd="0" presId="urn:microsoft.com/office/officeart/2005/8/layout/radial1"/>
    <dgm:cxn modelId="{988C9782-FAE8-433A-A2F0-7E8CD3B593C5}" type="presOf" srcId="{6C5D3E5F-D23A-46B5-AE6F-3BDCB44FA4C1}" destId="{B0B93DFA-6ACB-4819-931D-24A1CA1B61BA}" srcOrd="0" destOrd="0" presId="urn:microsoft.com/office/officeart/2005/8/layout/radial1"/>
    <dgm:cxn modelId="{071468A3-B2E3-4CF9-9161-AD2CB9F86C20}" type="presOf" srcId="{DA81497E-7F49-4516-9B62-80A81CC339A6}" destId="{BB318D4E-1492-4071-BC55-0AACD789489C}" srcOrd="0" destOrd="0" presId="urn:microsoft.com/office/officeart/2005/8/layout/radial1"/>
    <dgm:cxn modelId="{EF3C5A66-8155-405A-88AA-047686A42EC6}" type="presOf" srcId="{44E50500-5EE4-425C-BF07-A0748201966A}" destId="{C128ED65-4D2E-494E-8574-4749EB8B3237}" srcOrd="1" destOrd="0" presId="urn:microsoft.com/office/officeart/2005/8/layout/radial1"/>
    <dgm:cxn modelId="{FC1AE818-73DC-4995-AF8B-F1C2DE71BBF4}" type="presOf" srcId="{A2167F81-F349-4F0E-98E6-B69D42B61DC8}" destId="{759E3FAB-03BA-4434-B7ED-3A787F56C7E2}" srcOrd="0" destOrd="0" presId="urn:microsoft.com/office/officeart/2005/8/layout/radial1"/>
    <dgm:cxn modelId="{275E4B3B-270A-42AA-ABD6-3128CCF33EC8}" srcId="{D6843253-9BE1-4023-86DA-92D3089A3054}" destId="{D6773FB9-FA1C-4DC4-BBAC-58880103242A}" srcOrd="0" destOrd="0" parTransId="{725FDC23-19AB-4BC3-BE46-358588865F0F}" sibTransId="{DB06FE4D-822E-42D1-BB06-C1A6F3377C1A}"/>
    <dgm:cxn modelId="{1885EB87-796E-4AFF-A38F-5D3BEAA1AE4F}" type="presOf" srcId="{D6843253-9BE1-4023-86DA-92D3089A3054}" destId="{2205594E-C848-4277-9FEB-EBBDCA355635}" srcOrd="0" destOrd="0" presId="urn:microsoft.com/office/officeart/2005/8/layout/radial1"/>
    <dgm:cxn modelId="{D3B8DDCA-B13F-498B-9ED7-D641F729B562}" srcId="{D6773FB9-FA1C-4DC4-BBAC-58880103242A}" destId="{B1647D1E-BE6A-48ED-9D71-B7B31C22BDE5}" srcOrd="2" destOrd="0" parTransId="{5B60526F-4910-4F31-BAD0-DA1FF94B449D}" sibTransId="{2836999C-BDC6-4EAF-AE44-9FA868F65F9D}"/>
    <dgm:cxn modelId="{EB74C6B2-27B2-473B-82CE-820ACE47952D}" type="presOf" srcId="{A5D43288-3DAA-4487-BF33-49BA950D819D}" destId="{118AFE7C-F85B-48E7-A373-0CCD58590232}" srcOrd="0" destOrd="0" presId="urn:microsoft.com/office/officeart/2005/8/layout/radial1"/>
    <dgm:cxn modelId="{C766C6CB-E378-40DE-899A-B7B410F7513F}" type="presParOf" srcId="{2205594E-C848-4277-9FEB-EBBDCA355635}" destId="{561F1DDB-2BF2-4671-9CF6-C16E48100A7D}" srcOrd="0" destOrd="0" presId="urn:microsoft.com/office/officeart/2005/8/layout/radial1"/>
    <dgm:cxn modelId="{0C11E213-1816-4782-8518-29257F281298}" type="presParOf" srcId="{2205594E-C848-4277-9FEB-EBBDCA355635}" destId="{B0B93DFA-6ACB-4819-931D-24A1CA1B61BA}" srcOrd="1" destOrd="0" presId="urn:microsoft.com/office/officeart/2005/8/layout/radial1"/>
    <dgm:cxn modelId="{EE3694F6-4A9E-4083-B8D7-6943531FA3D3}" type="presParOf" srcId="{B0B93DFA-6ACB-4819-931D-24A1CA1B61BA}" destId="{EB04DD92-9365-4799-85DC-5B2E963570DE}" srcOrd="0" destOrd="0" presId="urn:microsoft.com/office/officeart/2005/8/layout/radial1"/>
    <dgm:cxn modelId="{830AE94B-439E-4E91-AAD7-7913BF79CF2C}" type="presParOf" srcId="{2205594E-C848-4277-9FEB-EBBDCA355635}" destId="{D5B907CE-D9B6-4655-AB2C-2E157B57B2F0}" srcOrd="2" destOrd="0" presId="urn:microsoft.com/office/officeart/2005/8/layout/radial1"/>
    <dgm:cxn modelId="{9D7B82C9-DF5F-432C-938D-3F9324CBE096}" type="presParOf" srcId="{2205594E-C848-4277-9FEB-EBBDCA355635}" destId="{BB318D4E-1492-4071-BC55-0AACD789489C}" srcOrd="3" destOrd="0" presId="urn:microsoft.com/office/officeart/2005/8/layout/radial1"/>
    <dgm:cxn modelId="{04C2563B-656A-40D1-9E73-72F8DA7C0ACD}" type="presParOf" srcId="{BB318D4E-1492-4071-BC55-0AACD789489C}" destId="{1FD69A19-B711-4D42-9379-C54ED7DE1F35}" srcOrd="0" destOrd="0" presId="urn:microsoft.com/office/officeart/2005/8/layout/radial1"/>
    <dgm:cxn modelId="{10926E34-F5D8-4F2E-A289-BF47FFCC755F}" type="presParOf" srcId="{2205594E-C848-4277-9FEB-EBBDCA355635}" destId="{D99171E7-BC81-4792-BDD9-A7549BA8B4A1}" srcOrd="4" destOrd="0" presId="urn:microsoft.com/office/officeart/2005/8/layout/radial1"/>
    <dgm:cxn modelId="{B1E07732-4B70-4D02-880B-12330F718670}" type="presParOf" srcId="{2205594E-C848-4277-9FEB-EBBDCA355635}" destId="{AAFAB5FC-52F3-43DB-9DC8-6B13DF4F44C8}" srcOrd="5" destOrd="0" presId="urn:microsoft.com/office/officeart/2005/8/layout/radial1"/>
    <dgm:cxn modelId="{1FF42CD6-0D65-4FAC-8CC0-FCE78A3FEF13}" type="presParOf" srcId="{AAFAB5FC-52F3-43DB-9DC8-6B13DF4F44C8}" destId="{5DE84EB3-0EAB-4536-BC3C-8A22310D36F2}" srcOrd="0" destOrd="0" presId="urn:microsoft.com/office/officeart/2005/8/layout/radial1"/>
    <dgm:cxn modelId="{E186F9A2-94BC-4C39-AFC0-B2C2B297FFC1}" type="presParOf" srcId="{2205594E-C848-4277-9FEB-EBBDCA355635}" destId="{CC4F2399-E895-45BF-955E-2CE62225452E}" srcOrd="6" destOrd="0" presId="urn:microsoft.com/office/officeart/2005/8/layout/radial1"/>
    <dgm:cxn modelId="{7504D36B-B3E8-4F4E-A471-97500D955625}" type="presParOf" srcId="{2205594E-C848-4277-9FEB-EBBDCA355635}" destId="{C124A881-A351-4FAF-9BB7-ED12B01D7785}" srcOrd="7" destOrd="0" presId="urn:microsoft.com/office/officeart/2005/8/layout/radial1"/>
    <dgm:cxn modelId="{56A198EB-229F-414C-BAF7-485C73ECAC56}" type="presParOf" srcId="{C124A881-A351-4FAF-9BB7-ED12B01D7785}" destId="{53C110F2-A8FB-4719-8184-D707222A22FA}" srcOrd="0" destOrd="0" presId="urn:microsoft.com/office/officeart/2005/8/layout/radial1"/>
    <dgm:cxn modelId="{AADDD5D5-706A-422E-B20D-B625BE2DB1A3}" type="presParOf" srcId="{2205594E-C848-4277-9FEB-EBBDCA355635}" destId="{944939BD-B7C6-41C8-A893-D44A614DBE32}" srcOrd="8" destOrd="0" presId="urn:microsoft.com/office/officeart/2005/8/layout/radial1"/>
    <dgm:cxn modelId="{A96A23C0-2D08-41CB-894A-3698CC474B0F}" type="presParOf" srcId="{2205594E-C848-4277-9FEB-EBBDCA355635}" destId="{118AFE7C-F85B-48E7-A373-0CCD58590232}" srcOrd="9" destOrd="0" presId="urn:microsoft.com/office/officeart/2005/8/layout/radial1"/>
    <dgm:cxn modelId="{E0FAAE76-258F-4910-BD37-83B1F7E14D89}" type="presParOf" srcId="{118AFE7C-F85B-48E7-A373-0CCD58590232}" destId="{C67A045F-94CA-4BED-B106-D431D1B63647}" srcOrd="0" destOrd="0" presId="urn:microsoft.com/office/officeart/2005/8/layout/radial1"/>
    <dgm:cxn modelId="{20ADE88A-3DBE-47A9-A2A1-56E7445E36DC}" type="presParOf" srcId="{2205594E-C848-4277-9FEB-EBBDCA355635}" destId="{71E5EB70-5374-4B33-8C0A-06D8BF5D9306}" srcOrd="10" destOrd="0" presId="urn:microsoft.com/office/officeart/2005/8/layout/radial1"/>
    <dgm:cxn modelId="{3067509B-BD34-481B-90C3-6BAA7F0890FD}" type="presParOf" srcId="{2205594E-C848-4277-9FEB-EBBDCA355635}" destId="{91CE1A33-5371-49C8-8EB5-B8C3FD44B94A}" srcOrd="11" destOrd="0" presId="urn:microsoft.com/office/officeart/2005/8/layout/radial1"/>
    <dgm:cxn modelId="{371B7F27-B272-47AC-B825-C7C9C7EC415D}" type="presParOf" srcId="{91CE1A33-5371-49C8-8EB5-B8C3FD44B94A}" destId="{C128ED65-4D2E-494E-8574-4749EB8B3237}" srcOrd="0" destOrd="0" presId="urn:microsoft.com/office/officeart/2005/8/layout/radial1"/>
    <dgm:cxn modelId="{3D1F8ABE-F896-48DA-B9CD-8F910DEBE317}" type="presParOf" srcId="{2205594E-C848-4277-9FEB-EBBDCA355635}" destId="{759E3FAB-03BA-4434-B7ED-3A787F56C7E2}" srcOrd="12" destOrd="0" presId="urn:microsoft.com/office/officeart/2005/8/layout/radial1"/>
  </dgm:cxnLst>
  <dgm:bg/>
  <dgm:whole/>
</dgm:dataModel>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A8C81F-442C-4016-AE54-74C079799D38}" type="datetimeFigureOut">
              <a:rPr lang="en-US" smtClean="0"/>
              <a:pPr/>
              <a:t>12/11/2012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2A9423-C683-45C0-B7A8-67757286753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1" dirty="0" smtClean="0"/>
              <a:t>Capital adequacy:</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This Prudential Standard outlines the overall framework adopted by APRA for assessing the capital adequacy of a general insurer. </a:t>
            </a:r>
          </a:p>
          <a:p>
            <a:r>
              <a:rPr lang="en-US" sz="1200" kern="1200" baseline="0" dirty="0" smtClean="0">
                <a:solidFill>
                  <a:schemeClr val="tx1"/>
                </a:solidFill>
                <a:latin typeface="+mn-lt"/>
                <a:ea typeface="+mn-ea"/>
                <a:cs typeface="+mn-cs"/>
              </a:rPr>
              <a:t>The key requirements of this Prudential Standard are that a general insurer must: </a:t>
            </a:r>
          </a:p>
          <a:p>
            <a:pPr>
              <a:buFont typeface="Arial" pitchFamily="34" charset="0"/>
              <a:buChar char="•"/>
            </a:pPr>
            <a:r>
              <a:rPr lang="en-US" sz="1200" kern="1200" baseline="0" dirty="0" smtClean="0">
                <a:solidFill>
                  <a:schemeClr val="tx1"/>
                </a:solidFill>
                <a:latin typeface="+mn-lt"/>
                <a:ea typeface="+mn-ea"/>
                <a:cs typeface="+mn-cs"/>
              </a:rPr>
              <a:t>maintain minimum levels of capital determined according to the Internal Model Based Method or the Prescribed Method; </a:t>
            </a:r>
          </a:p>
          <a:p>
            <a:pPr>
              <a:buFont typeface="Arial" pitchFamily="34" charset="0"/>
              <a:buChar char="•"/>
            </a:pPr>
            <a:r>
              <a:rPr lang="en-US" sz="1200" kern="1200" baseline="0" dirty="0" smtClean="0">
                <a:solidFill>
                  <a:schemeClr val="tx1"/>
                </a:solidFill>
                <a:latin typeface="+mn-lt"/>
                <a:ea typeface="+mn-ea"/>
                <a:cs typeface="+mn-cs"/>
              </a:rPr>
              <a:t>determine its Minimum Capital Requirement having regard to a range of risk factors that may threaten its ability to meet policyholder obligations. Under the Prescribed Method, these are </a:t>
            </a:r>
            <a:r>
              <a:rPr lang="en-US" sz="1200" b="0" kern="1200" baseline="0" dirty="0" smtClean="0">
                <a:solidFill>
                  <a:schemeClr val="tx1"/>
                </a:solidFill>
                <a:latin typeface="+mn-lt"/>
                <a:ea typeface="+mn-ea"/>
                <a:cs typeface="+mn-cs"/>
              </a:rPr>
              <a:t>insurance risk, investment risk and concentration risk. A general insurer using the Internal Model Based Method will be expected to include at least these risks, but also all other relevant risk factors, within its method of calculation; </a:t>
            </a:r>
          </a:p>
          <a:p>
            <a:pPr>
              <a:buFont typeface="Arial" pitchFamily="34" charset="0"/>
              <a:buChar char="•"/>
            </a:pPr>
            <a:r>
              <a:rPr lang="en-US" sz="1200" kern="1200" baseline="0" dirty="0" smtClean="0">
                <a:solidFill>
                  <a:schemeClr val="tx1"/>
                </a:solidFill>
                <a:latin typeface="+mn-lt"/>
                <a:ea typeface="+mn-ea"/>
                <a:cs typeface="+mn-cs"/>
              </a:rPr>
              <a:t>make certain public disclosures about its capital adequacy position; and </a:t>
            </a:r>
          </a:p>
          <a:p>
            <a:pPr>
              <a:buFont typeface="Arial" pitchFamily="34" charset="0"/>
              <a:buChar char="•"/>
            </a:pPr>
            <a:r>
              <a:rPr lang="en-US" sz="1200" kern="1200" baseline="0" dirty="0" smtClean="0">
                <a:solidFill>
                  <a:schemeClr val="tx1"/>
                </a:solidFill>
                <a:latin typeface="+mn-lt"/>
                <a:ea typeface="+mn-ea"/>
                <a:cs typeface="+mn-cs"/>
              </a:rPr>
              <a:t>seek APRA’s consent for reductions in capital. </a:t>
            </a:r>
          </a:p>
          <a:p>
            <a:endParaRPr lang="en-US" dirty="0" smtClean="0"/>
          </a:p>
          <a:p>
            <a:r>
              <a:rPr lang="en-US" b="1" dirty="0" smtClean="0"/>
              <a:t>Capital Adequacy – Measurement of Capital:</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This Prudential Standard sets out the essential characteristics that an instrument must have to qualify as Tier 1 or Tier 2 capital for inclusion in the capital base for assessing capital adequacy.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Capital Adequacy - Internal Model-based Method</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This Prudential Standard sets out the requirements that a general insurer must meet to use an Internal Model-based Method for calculating the Minimum Capital Requirement of the insurer</a:t>
            </a:r>
            <a:r>
              <a:rPr lang="en-US" sz="1200" b="0" kern="1200" baseline="0" dirty="0" smtClean="0">
                <a:solidFill>
                  <a:schemeClr val="tx1"/>
                </a:solidFill>
                <a:latin typeface="+mn-lt"/>
                <a:ea typeface="+mn-ea"/>
                <a:cs typeface="+mn-cs"/>
              </a:rPr>
              <a:t>, both at the time of application and subsequently.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Capital Adequacy- Asset Risk Charge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This Prudential Standard sets out the calculation of the Investment Risk Capital Charge under the Prescribed Method of calculating the Minimum Capital Requirement applicable to a general insurer. Credit risk, market or mismatch risk and liquidity risk may all cause adverse movements in the value of assets recorded by a general insurer or may cause adverse movements in certain off-balance sheet exposures. The Investment Risk Capital Charge attempts to cover these risks by requiring general insurers to hold an amount of capital against each asset that is proportional to the value of that asset. 	</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Capital Adequacy- Insurance Risk Charge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A general insurer is required to calculate its insurance liabilities in accordance with the requirements of </a:t>
            </a:r>
            <a:r>
              <a:rPr lang="en-US" sz="1200" i="1" kern="1200" baseline="0" dirty="0" smtClean="0">
                <a:solidFill>
                  <a:schemeClr val="tx1"/>
                </a:solidFill>
                <a:latin typeface="+mn-lt"/>
                <a:ea typeface="+mn-ea"/>
                <a:cs typeface="+mn-cs"/>
              </a:rPr>
              <a:t>Prudential Standard GPS 310 Audit and Actuarial Reporting and Valuation. The Insurance Risk Capital Charge relates to the risk that the value of the net insurance liabilities is greater than the value determined under Prudential Standard GPS 310 Audit and Actuarial Reporting and Valuation. There are two components to the Insurance Risk Capital Charge: </a:t>
            </a:r>
          </a:p>
          <a:p>
            <a:pPr>
              <a:buFont typeface="Arial" pitchFamily="34" charset="0"/>
              <a:buChar char="•"/>
            </a:pPr>
            <a:r>
              <a:rPr lang="en-US" sz="1200" kern="1200" baseline="0" dirty="0" smtClean="0">
                <a:solidFill>
                  <a:schemeClr val="tx1"/>
                </a:solidFill>
                <a:latin typeface="+mn-lt"/>
                <a:ea typeface="+mn-ea"/>
                <a:cs typeface="+mn-cs"/>
              </a:rPr>
              <a:t>the charge with respect to Outstanding Claims; and </a:t>
            </a:r>
          </a:p>
          <a:p>
            <a:pPr>
              <a:buFont typeface="Arial" pitchFamily="34" charset="0"/>
              <a:buChar char="•"/>
            </a:pPr>
            <a:r>
              <a:rPr lang="en-US" sz="1200" kern="1200" baseline="0" dirty="0" smtClean="0">
                <a:solidFill>
                  <a:schemeClr val="tx1"/>
                </a:solidFill>
                <a:latin typeface="+mn-lt"/>
                <a:ea typeface="+mn-ea"/>
                <a:cs typeface="+mn-cs"/>
              </a:rPr>
              <a:t>the charge with respect to Premium Liabilities (or unexpired risk). </a:t>
            </a:r>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Capital Adequacy- Insurance Concentration Risk Charge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Concentration Risk Capital Charge is the component of the Minimum Capital Requirement that takes into account the highest aggregation of risks of an insurer. It is calculated as the addition of the insurer’s Maximum Event Retention after taking into account acceptable reinsurance arrangements, plus the cost of one reinstatement of those reinsurance arrangements. This Prudential Standard sets out issues that affect an insurer’s Maximum Event Retention that must be taken into account in the calculation of the Maximum Event Retention and therefore the Concentration Risk Capital Charge. 	</a:t>
            </a:r>
          </a:p>
          <a:p>
            <a:endParaRPr lang="en-US" sz="120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Capital Adequacy-Operational Risk Charge</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The Operational Risk Charge is the minimum amount of capital required to be held against operational risks. The Operational Risk Charge relates to the risk of loss resulting from inadequate or failed internal processes, people and systems or from external events. </a:t>
            </a:r>
            <a:endParaRPr lang="en-US" dirty="0" smtClean="0"/>
          </a:p>
        </p:txBody>
      </p:sp>
      <p:sp>
        <p:nvSpPr>
          <p:cNvPr id="4" name="Slide Number Placeholder 3"/>
          <p:cNvSpPr>
            <a:spLocks noGrp="1"/>
          </p:cNvSpPr>
          <p:nvPr>
            <p:ph type="sldNum" sz="quarter" idx="10"/>
          </p:nvPr>
        </p:nvSpPr>
        <p:spPr/>
        <p:txBody>
          <a:bodyPr/>
          <a:lstStyle/>
          <a:p>
            <a:fld id="{B52A9423-C683-45C0-B7A8-67757286753E}" type="slidenum">
              <a:rPr lang="en-US" smtClean="0"/>
              <a:pPr/>
              <a:t>10</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52A9423-C683-45C0-B7A8-67757286753E}" type="slidenum">
              <a:rPr lang="en-US" smtClean="0"/>
              <a:pPr/>
              <a:t>16</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86FFA9AD-5CE5-4091-BA41-C048E5F6E6BC}" type="datetimeFigureOut">
              <a:rPr lang="en-US" smtClean="0"/>
              <a:pPr/>
              <a:t>12/11/2012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34008E83-4747-4CAB-ABC0-C5F8E0B7488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FFA9AD-5CE5-4091-BA41-C048E5F6E6BC}" type="datetimeFigureOut">
              <a:rPr lang="en-US" smtClean="0"/>
              <a:pPr/>
              <a:t>12/11/2012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008E83-4747-4CAB-ABC0-C5F8E0B7488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FFA9AD-5CE5-4091-BA41-C048E5F6E6BC}" type="datetimeFigureOut">
              <a:rPr lang="en-US" smtClean="0"/>
              <a:pPr/>
              <a:t>12/11/2012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008E83-4747-4CAB-ABC0-C5F8E0B7488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effectLst>
                  <a:outerShdw blurRad="38100" dist="38100" dir="2700000" algn="tl">
                    <a:srgbClr val="000000">
                      <a:alpha val="43137"/>
                    </a:srgbClr>
                  </a:outerShdw>
                </a:effectLst>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6FFA9AD-5CE5-4091-BA41-C048E5F6E6BC}" type="datetimeFigureOut">
              <a:rPr lang="en-US" smtClean="0"/>
              <a:pPr/>
              <a:t>12/11/2012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008E83-4747-4CAB-ABC0-C5F8E0B7488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6FFA9AD-5CE5-4091-BA41-C048E5F6E6BC}" type="datetimeFigureOut">
              <a:rPr lang="en-US" smtClean="0"/>
              <a:pPr/>
              <a:t>12/11/2012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008E83-4747-4CAB-ABC0-C5F8E0B7488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effectLst>
                  <a:outerShdw blurRad="38100" dist="38100" dir="2700000" algn="tl">
                    <a:srgbClr val="000000">
                      <a:alpha val="43137"/>
                    </a:srgbClr>
                  </a:outerShdw>
                </a:effectLst>
              </a:defRPr>
            </a:lvl1pPr>
          </a:lstStyle>
          <a:p>
            <a:r>
              <a:rPr kumimoji="0" lang="en-US" dirty="0" smtClean="0"/>
              <a:t>Click to edit Master title style</a:t>
            </a:r>
            <a:endParaRPr kumimoji="0" lang="en-US" dirty="0"/>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6FFA9AD-5CE5-4091-BA41-C048E5F6E6BC}" type="datetimeFigureOut">
              <a:rPr lang="en-US" smtClean="0"/>
              <a:pPr/>
              <a:t>12/11/2012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008E83-4747-4CAB-ABC0-C5F8E0B7488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6FFA9AD-5CE5-4091-BA41-C048E5F6E6BC}" type="datetimeFigureOut">
              <a:rPr lang="en-US" smtClean="0"/>
              <a:pPr/>
              <a:t>12/11/2012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008E83-4747-4CAB-ABC0-C5F8E0B7488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6FFA9AD-5CE5-4091-BA41-C048E5F6E6BC}" type="datetimeFigureOut">
              <a:rPr lang="en-US" smtClean="0"/>
              <a:pPr/>
              <a:t>12/11/2012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008E83-4747-4CAB-ABC0-C5F8E0B7488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FFA9AD-5CE5-4091-BA41-C048E5F6E6BC}" type="datetimeFigureOut">
              <a:rPr lang="en-US" smtClean="0"/>
              <a:pPr/>
              <a:t>12/11/2012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008E83-4747-4CAB-ABC0-C5F8E0B7488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6FFA9AD-5CE5-4091-BA41-C048E5F6E6BC}" type="datetimeFigureOut">
              <a:rPr lang="en-US" smtClean="0"/>
              <a:pPr/>
              <a:t>12/11/2012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008E83-4747-4CAB-ABC0-C5F8E0B7488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6FFA9AD-5CE5-4091-BA41-C048E5F6E6BC}" type="datetimeFigureOut">
              <a:rPr lang="en-US" smtClean="0"/>
              <a:pPr/>
              <a:t>12/11/2012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34008E83-4747-4CAB-ABC0-C5F8E0B7488A}"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6FFA9AD-5CE5-4091-BA41-C048E5F6E6BC}" type="datetimeFigureOut">
              <a:rPr lang="en-US" smtClean="0"/>
              <a:pPr/>
              <a:t>12/11/2012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34008E83-4747-4CAB-ABC0-C5F8E0B7488A}"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sz="5300" dirty="0" smtClean="0"/>
              <a:t>General Insurance Regulatory Structure</a:t>
            </a:r>
            <a:r>
              <a:rPr lang="en-US" dirty="0" smtClean="0"/>
              <a:t> </a:t>
            </a:r>
            <a:br>
              <a:rPr lang="en-US" dirty="0" smtClean="0"/>
            </a:br>
            <a:r>
              <a:rPr lang="en-US" sz="4000" dirty="0" smtClean="0"/>
              <a:t>Comparison between Australia and India</a:t>
            </a:r>
            <a:endParaRPr lang="en-US" sz="4000" dirty="0"/>
          </a:p>
        </p:txBody>
      </p:sp>
      <p:sp>
        <p:nvSpPr>
          <p:cNvPr id="3" name="Subtitle 2"/>
          <p:cNvSpPr>
            <a:spLocks noGrp="1"/>
          </p:cNvSpPr>
          <p:nvPr>
            <p:ph type="subTitle" idx="1"/>
          </p:nvPr>
        </p:nvSpPr>
        <p:spPr>
          <a:xfrm>
            <a:off x="533400" y="4267200"/>
            <a:ext cx="7854696" cy="2133600"/>
          </a:xfrm>
        </p:spPr>
        <p:txBody>
          <a:bodyPr>
            <a:normAutofit fontScale="92500" lnSpcReduction="20000"/>
          </a:bodyPr>
          <a:lstStyle/>
          <a:p>
            <a:pPr algn="ctr"/>
            <a:r>
              <a:rPr lang="en-US" sz="4000" b="1" dirty="0" smtClean="0"/>
              <a:t>IFS 2012</a:t>
            </a:r>
          </a:p>
          <a:p>
            <a:pPr algn="ctr"/>
            <a:endParaRPr lang="en-US" sz="4000" b="1" dirty="0" smtClean="0"/>
          </a:p>
          <a:p>
            <a:pPr algn="l"/>
            <a:r>
              <a:rPr lang="en-US" sz="2200" b="1" dirty="0" smtClean="0"/>
              <a:t>Key Presenter:				Anurag Rastogi</a:t>
            </a:r>
          </a:p>
          <a:p>
            <a:pPr algn="l"/>
            <a:r>
              <a:rPr lang="en-US" sz="2200" b="1" dirty="0" smtClean="0"/>
              <a:t>Assisted by:				Simon Mathias </a:t>
            </a:r>
            <a:r>
              <a:rPr lang="en-US" sz="2200" b="1" dirty="0" err="1" smtClean="0"/>
              <a:t>Herborn</a:t>
            </a:r>
            <a:endParaRPr lang="en-US" sz="2200" b="1" dirty="0" smtClean="0"/>
          </a:p>
          <a:p>
            <a:pPr algn="l"/>
            <a:r>
              <a:rPr lang="en-US" sz="2200" b="1" dirty="0" smtClean="0"/>
              <a:t>Guide:					Kirti Kothari , FIAI</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Standards Relating to Capital</a:t>
            </a:r>
            <a:endParaRPr lang="en-US" dirty="0"/>
          </a:p>
        </p:txBody>
      </p:sp>
      <p:sp>
        <p:nvSpPr>
          <p:cNvPr id="3" name="Content Placeholder 2"/>
          <p:cNvSpPr>
            <a:spLocks noGrp="1"/>
          </p:cNvSpPr>
          <p:nvPr>
            <p:ph idx="1"/>
          </p:nvPr>
        </p:nvSpPr>
        <p:spPr/>
        <p:txBody>
          <a:bodyPr/>
          <a:lstStyle/>
          <a:p>
            <a:r>
              <a:rPr lang="en-US" dirty="0" smtClean="0"/>
              <a:t>Capital adequacy</a:t>
            </a:r>
          </a:p>
          <a:p>
            <a:r>
              <a:rPr lang="en-US" dirty="0" smtClean="0"/>
              <a:t>Capital Adequacy - Measurement of Capital</a:t>
            </a:r>
          </a:p>
          <a:p>
            <a:r>
              <a:rPr lang="en-US" dirty="0" smtClean="0"/>
              <a:t>Capital Adequacy - Internal Model-based Method</a:t>
            </a:r>
          </a:p>
          <a:p>
            <a:r>
              <a:rPr lang="en-US" dirty="0" smtClean="0"/>
              <a:t>Capital Adequacy- Asset Risk Charge</a:t>
            </a:r>
          </a:p>
          <a:p>
            <a:r>
              <a:rPr lang="en-US" dirty="0" smtClean="0"/>
              <a:t>Capital Adequacy- Insurance Risk Charge</a:t>
            </a:r>
          </a:p>
          <a:p>
            <a:r>
              <a:rPr lang="en-US" dirty="0" smtClean="0"/>
              <a:t>Capital Adequacy- Insurance Concentration Risk Charge</a:t>
            </a:r>
          </a:p>
          <a:p>
            <a:r>
              <a:rPr lang="en-US" dirty="0" smtClean="0"/>
              <a:t>Capital Adequacy-Operational Risk Charge</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Standards</a:t>
            </a:r>
            <a:endParaRPr lang="en-US" dirty="0"/>
          </a:p>
        </p:txBody>
      </p:sp>
      <p:sp>
        <p:nvSpPr>
          <p:cNvPr id="3" name="Content Placeholder 2"/>
          <p:cNvSpPr>
            <a:spLocks noGrp="1"/>
          </p:cNvSpPr>
          <p:nvPr>
            <p:ph idx="1"/>
          </p:nvPr>
        </p:nvSpPr>
        <p:spPr/>
        <p:txBody>
          <a:bodyPr>
            <a:normAutofit/>
          </a:bodyPr>
          <a:lstStyle/>
          <a:p>
            <a:pPr algn="just"/>
            <a:r>
              <a:rPr lang="en-US" sz="2800" b="1" dirty="0" smtClean="0"/>
              <a:t>Assets</a:t>
            </a:r>
            <a:r>
              <a:rPr lang="en-US" dirty="0" smtClean="0"/>
              <a:t>: Specifies which assets are admitted</a:t>
            </a:r>
          </a:p>
          <a:p>
            <a:pPr algn="just"/>
            <a:r>
              <a:rPr lang="en-US" sz="2800" b="1" dirty="0" smtClean="0"/>
              <a:t>Risk Management</a:t>
            </a:r>
            <a:r>
              <a:rPr lang="en-US" dirty="0" smtClean="0"/>
              <a:t>: Puts in place rules to ensure that all insurers have an effective R</a:t>
            </a:r>
            <a:r>
              <a:rPr lang="en-US" b="1" dirty="0" smtClean="0"/>
              <a:t>isk Management Framework. </a:t>
            </a:r>
          </a:p>
          <a:p>
            <a:r>
              <a:rPr lang="en-US" sz="2800" b="1" dirty="0" smtClean="0"/>
              <a:t>Reinsurance Management</a:t>
            </a:r>
            <a:r>
              <a:rPr lang="en-US" b="1" dirty="0" smtClean="0"/>
              <a:t>: </a:t>
            </a:r>
            <a:r>
              <a:rPr lang="en-US" dirty="0" smtClean="0"/>
              <a:t>Ensures that each insurer has a specific reinsurance management framework to manage the selection, implementation, monitoring, review, control and documentation of reinsurance arrangements </a:t>
            </a:r>
          </a:p>
          <a:p>
            <a:pPr algn="just"/>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standards…</a:t>
            </a:r>
            <a:endParaRPr lang="en-US" dirty="0"/>
          </a:p>
        </p:txBody>
      </p:sp>
      <p:sp>
        <p:nvSpPr>
          <p:cNvPr id="3" name="Content Placeholder 2"/>
          <p:cNvSpPr>
            <a:spLocks noGrp="1"/>
          </p:cNvSpPr>
          <p:nvPr>
            <p:ph idx="1"/>
          </p:nvPr>
        </p:nvSpPr>
        <p:spPr/>
        <p:txBody>
          <a:bodyPr/>
          <a:lstStyle/>
          <a:p>
            <a:pPr algn="just"/>
            <a:r>
              <a:rPr lang="en-US" sz="2800" b="1" dirty="0" smtClean="0"/>
              <a:t>Outsourcing</a:t>
            </a:r>
            <a:r>
              <a:rPr lang="en-US" dirty="0" smtClean="0"/>
              <a:t>: aims to ensure that all outsourcing arrangements involving material business activities entered into by a regulated institution are subject to appropriate due diligence, approval and ongoing monitoring.</a:t>
            </a:r>
          </a:p>
          <a:p>
            <a:pPr algn="just"/>
            <a:r>
              <a:rPr lang="en-US" sz="2800" b="1" dirty="0" smtClean="0"/>
              <a:t>BCM</a:t>
            </a:r>
            <a:r>
              <a:rPr lang="en-US" dirty="0" smtClean="0"/>
              <a:t>: aims to ensure that each regulated institution and Level 2 group implements a whole-of-business approach to business continuity management, appropriate to the nature and scale of its operations.</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667512"/>
          </a:xfrm>
        </p:spPr>
        <p:txBody>
          <a:bodyPr>
            <a:normAutofit fontScale="90000"/>
          </a:bodyPr>
          <a:lstStyle/>
          <a:p>
            <a:r>
              <a:rPr lang="en-US" dirty="0" smtClean="0"/>
              <a:t>Other standards…</a:t>
            </a:r>
            <a:endParaRPr lang="en-US" dirty="0"/>
          </a:p>
        </p:txBody>
      </p:sp>
      <p:sp>
        <p:nvSpPr>
          <p:cNvPr id="3" name="Content Placeholder 2"/>
          <p:cNvSpPr>
            <a:spLocks noGrp="1"/>
          </p:cNvSpPr>
          <p:nvPr>
            <p:ph idx="1"/>
          </p:nvPr>
        </p:nvSpPr>
        <p:spPr>
          <a:xfrm>
            <a:off x="457200" y="1371600"/>
            <a:ext cx="8229600" cy="4953000"/>
          </a:xfrm>
        </p:spPr>
        <p:txBody>
          <a:bodyPr>
            <a:normAutofit lnSpcReduction="10000"/>
          </a:bodyPr>
          <a:lstStyle/>
          <a:p>
            <a:pPr algn="just"/>
            <a:r>
              <a:rPr lang="en-US" sz="2800" b="1" dirty="0" smtClean="0"/>
              <a:t>Audit and Actuarial Reporting:  </a:t>
            </a:r>
          </a:p>
          <a:p>
            <a:pPr lvl="1" algn="just"/>
            <a:r>
              <a:rPr lang="en-US" dirty="0" smtClean="0"/>
              <a:t>outlines the roles and responsibilities of a general insurer’s Appointed Auditor and its </a:t>
            </a:r>
            <a:r>
              <a:rPr lang="en-US" dirty="0" smtClean="0">
                <a:hlinkClick r:id="rId2" action="ppaction://hlinksldjump"/>
              </a:rPr>
              <a:t>Appointed Actuary</a:t>
            </a:r>
            <a:r>
              <a:rPr lang="en-US" dirty="0" smtClean="0"/>
              <a:t>.</a:t>
            </a:r>
          </a:p>
          <a:p>
            <a:pPr lvl="1" algn="just"/>
            <a:r>
              <a:rPr lang="en-US" dirty="0" smtClean="0"/>
              <a:t>Also outlines the obligations of a general insurer to make arrangements to enable its Appointed Auditor and Appointed Actuary to fulfill their responsibilities.</a:t>
            </a:r>
          </a:p>
          <a:p>
            <a:pPr lvl="1" algn="just"/>
            <a:r>
              <a:rPr lang="en-US" dirty="0" smtClean="0"/>
              <a:t>Establishes a set of principles and practices for the consistent measurement and reporting of insurance liabilities for all general insurers. </a:t>
            </a:r>
          </a:p>
          <a:p>
            <a:pPr algn="just"/>
            <a:r>
              <a:rPr lang="en-US" sz="2800" b="1" dirty="0" smtClean="0"/>
              <a:t>Fit &amp; Proper</a:t>
            </a:r>
            <a:r>
              <a:rPr lang="en-US" dirty="0" smtClean="0"/>
              <a:t>: sets out minimum requirements for regulated institutions in determining the fitness and propriety of individuals to hold positions of responsibility.</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standards…</a:t>
            </a:r>
            <a:endParaRPr lang="en-US" dirty="0"/>
          </a:p>
        </p:txBody>
      </p:sp>
      <p:sp>
        <p:nvSpPr>
          <p:cNvPr id="3" name="Content Placeholder 2"/>
          <p:cNvSpPr>
            <a:spLocks noGrp="1"/>
          </p:cNvSpPr>
          <p:nvPr>
            <p:ph idx="1"/>
          </p:nvPr>
        </p:nvSpPr>
        <p:spPr/>
        <p:txBody>
          <a:bodyPr>
            <a:normAutofit fontScale="92500"/>
          </a:bodyPr>
          <a:lstStyle/>
          <a:p>
            <a:pPr algn="just"/>
            <a:r>
              <a:rPr lang="en-US" sz="3000" b="1" dirty="0" smtClean="0"/>
              <a:t>Transfer and amalgamation of Insurance Business for General Insurers</a:t>
            </a:r>
            <a:r>
              <a:rPr lang="en-US" sz="2800" b="1" dirty="0" smtClean="0"/>
              <a:t>:</a:t>
            </a:r>
            <a:r>
              <a:rPr lang="en-US" dirty="0" smtClean="0"/>
              <a:t> Requirements under these standards are designed to ensure that affected policyholders, and other interested members of the public, are informed about any such transfer or amalgamation, are given accurate information about it, and are provided with the opportunity to obtain more detailed particulars if they wish to do so.</a:t>
            </a:r>
          </a:p>
          <a:p>
            <a:r>
              <a:rPr lang="en-US" sz="3000" b="1" dirty="0" smtClean="0"/>
              <a:t>Governance</a:t>
            </a:r>
            <a:r>
              <a:rPr lang="en-US" dirty="0" smtClean="0"/>
              <a:t>: sets out minimum foundations for good governance to ensure that the regulated institution is managed soundly and prudently by a competent Board</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 Reporting Requirements</a:t>
            </a:r>
            <a:endParaRPr lang="en-US" dirty="0"/>
          </a:p>
        </p:txBody>
      </p:sp>
      <p:pic>
        <p:nvPicPr>
          <p:cNvPr id="2051" name="Picture 3"/>
          <p:cNvPicPr>
            <a:picLocks noGrp="1" noChangeAspect="1" noChangeArrowheads="1"/>
          </p:cNvPicPr>
          <p:nvPr>
            <p:ph idx="1"/>
          </p:nvPr>
        </p:nvPicPr>
        <p:blipFill>
          <a:blip r:embed="rId2"/>
          <a:srcRect/>
          <a:stretch>
            <a:fillRect/>
          </a:stretch>
        </p:blipFill>
        <p:spPr bwMode="auto">
          <a:xfrm>
            <a:off x="819037" y="2016767"/>
            <a:ext cx="7505926" cy="422622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762000"/>
          </a:xfrm>
        </p:spPr>
        <p:txBody>
          <a:bodyPr>
            <a:normAutofit fontScale="90000"/>
          </a:bodyPr>
          <a:lstStyle/>
          <a:p>
            <a:r>
              <a:rPr lang="en-US" dirty="0" smtClean="0"/>
              <a:t>Role &amp; Responsibilities of AA</a:t>
            </a:r>
            <a:endParaRPr lang="en-US" dirty="0"/>
          </a:p>
        </p:txBody>
      </p:sp>
      <p:sp>
        <p:nvSpPr>
          <p:cNvPr id="3" name="Content Placeholder 2"/>
          <p:cNvSpPr>
            <a:spLocks noGrp="1"/>
          </p:cNvSpPr>
          <p:nvPr>
            <p:ph idx="1"/>
          </p:nvPr>
        </p:nvSpPr>
        <p:spPr>
          <a:xfrm>
            <a:off x="304800" y="1752600"/>
            <a:ext cx="8534400" cy="4876800"/>
          </a:xfrm>
        </p:spPr>
        <p:txBody>
          <a:bodyPr>
            <a:normAutofit fontScale="92500" lnSpcReduction="20000"/>
          </a:bodyPr>
          <a:lstStyle/>
          <a:p>
            <a:r>
              <a:rPr lang="en-US" dirty="0" smtClean="0"/>
              <a:t>Advice on valuation of insurer’s insurance liabilities</a:t>
            </a:r>
          </a:p>
          <a:p>
            <a:r>
              <a:rPr lang="en-US" dirty="0" smtClean="0"/>
              <a:t>An impartial assessment of overall financial condition of insurer</a:t>
            </a:r>
          </a:p>
          <a:p>
            <a:r>
              <a:rPr lang="en-US" dirty="0" smtClean="0"/>
              <a:t>Giving advice on any other matter where sought by insurer</a:t>
            </a:r>
          </a:p>
          <a:p>
            <a:r>
              <a:rPr lang="en-US" dirty="0" smtClean="0"/>
              <a:t>To undertake annual (or more frequent/less frequent as desired by APRA) actuarial investigation to prepare FCR and ILVR</a:t>
            </a:r>
          </a:p>
          <a:p>
            <a:r>
              <a:rPr lang="en-US" dirty="0" smtClean="0"/>
              <a:t>To cooperate in peer review of ILVR by a reviewing actuary</a:t>
            </a:r>
          </a:p>
          <a:p>
            <a:r>
              <a:rPr lang="en-US" dirty="0" smtClean="0"/>
              <a:t>Additional responsibilities for Run Off insurers as specified in the standards.</a:t>
            </a:r>
          </a:p>
          <a:p>
            <a:r>
              <a:rPr lang="en-US" dirty="0" smtClean="0"/>
              <a:t>Vetting the Limited risk transfer reinsurance arrangements for approval from APRA</a:t>
            </a:r>
          </a:p>
          <a:p>
            <a:r>
              <a:rPr lang="en-US" dirty="0" smtClean="0"/>
              <a:t>Prepare Actuarial Report for the Scheme on Transfer or Amalgamation of GI business </a:t>
            </a:r>
            <a:endParaRPr lang="en-US" dirty="0"/>
          </a:p>
        </p:txBody>
      </p:sp>
      <p:sp>
        <p:nvSpPr>
          <p:cNvPr id="4" name="Action Button: Return 3">
            <a:hlinkClick r:id="rId3" action="ppaction://hlinksldjump" highlightClick="1"/>
          </p:cNvPr>
          <p:cNvSpPr/>
          <p:nvPr/>
        </p:nvSpPr>
        <p:spPr>
          <a:xfrm>
            <a:off x="7620000" y="6400800"/>
            <a:ext cx="381000" cy="152400"/>
          </a:xfrm>
          <a:prstGeom prst="actionButtonRetur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z="5400" smtClean="0"/>
              <a:t>Financial services Regulations by  </a:t>
            </a:r>
            <a:endParaRPr lang="en-US" sz="5400" dirty="0"/>
          </a:p>
        </p:txBody>
      </p:sp>
      <p:sp>
        <p:nvSpPr>
          <p:cNvPr id="5" name="Text Placeholder 4"/>
          <p:cNvSpPr>
            <a:spLocks noGrp="1"/>
          </p:cNvSpPr>
          <p:nvPr>
            <p:ph type="body" idx="1"/>
          </p:nvPr>
        </p:nvSpPr>
        <p:spPr/>
        <p:txBody>
          <a:bodyPr>
            <a:normAutofit/>
          </a:bodyPr>
          <a:lstStyle/>
          <a:p>
            <a:r>
              <a:rPr lang="en-US" sz="7200" b="1" dirty="0" smtClean="0">
                <a:effectLst>
                  <a:outerShdw blurRad="38100" dist="38100" dir="2700000" algn="tl">
                    <a:srgbClr val="000000">
                      <a:alpha val="43137"/>
                    </a:srgbClr>
                  </a:outerShdw>
                </a:effectLst>
              </a:rPr>
              <a:t>ASIC</a:t>
            </a:r>
            <a:endParaRPr lang="en-US" sz="72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fontScale="90000"/>
          </a:bodyPr>
          <a:lstStyle/>
          <a:p>
            <a:r>
              <a:rPr lang="en-US" dirty="0" smtClean="0"/>
              <a:t>Financial Services Regulation</a:t>
            </a:r>
            <a:endParaRPr lang="en-US" dirty="0"/>
          </a:p>
        </p:txBody>
      </p:sp>
      <p:graphicFrame>
        <p:nvGraphicFramePr>
          <p:cNvPr id="4" name="Content Placeholder 3"/>
          <p:cNvGraphicFramePr>
            <a:graphicFrameLocks noGrp="1"/>
          </p:cNvGraphicFramePr>
          <p:nvPr>
            <p:ph idx="1"/>
          </p:nvPr>
        </p:nvGraphicFramePr>
        <p:xfrm>
          <a:off x="-1447800" y="1447800"/>
          <a:ext cx="11963400" cy="54101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rmAutofit fontScale="90000"/>
          </a:bodyPr>
          <a:lstStyle/>
          <a:p>
            <a:r>
              <a:rPr lang="en-US" dirty="0" smtClean="0"/>
              <a:t>Compliance</a:t>
            </a:r>
            <a:endParaRPr lang="en-US" dirty="0"/>
          </a:p>
        </p:txBody>
      </p:sp>
      <p:graphicFrame>
        <p:nvGraphicFramePr>
          <p:cNvPr id="5" name="Table 4"/>
          <p:cNvGraphicFramePr>
            <a:graphicFrameLocks noGrp="1"/>
          </p:cNvGraphicFramePr>
          <p:nvPr/>
        </p:nvGraphicFramePr>
        <p:xfrm>
          <a:off x="381000" y="1371601"/>
          <a:ext cx="8534400" cy="5172137"/>
        </p:xfrm>
        <a:graphic>
          <a:graphicData uri="http://schemas.openxmlformats.org/drawingml/2006/table">
            <a:tbl>
              <a:tblPr firstRow="1" bandRow="1">
                <a:tableStyleId>{5C22544A-7EE6-4342-B048-85BDC9FD1C3A}</a:tableStyleId>
              </a:tblPr>
              <a:tblGrid>
                <a:gridCol w="5943600"/>
                <a:gridCol w="2590800"/>
              </a:tblGrid>
              <a:tr h="344584">
                <a:tc>
                  <a:txBody>
                    <a:bodyPr/>
                    <a:lstStyle/>
                    <a:p>
                      <a:r>
                        <a:rPr lang="en-US" b="1" dirty="0" smtClean="0">
                          <a:effectLst>
                            <a:outerShdw blurRad="38100" dist="38100" dir="2700000" algn="tl">
                              <a:srgbClr val="000000">
                                <a:alpha val="43137"/>
                              </a:srgbClr>
                            </a:outerShdw>
                          </a:effectLst>
                        </a:rPr>
                        <a:t>AFS Licensee Obligation</a:t>
                      </a:r>
                      <a:endParaRPr lang="en-US" b="1" dirty="0">
                        <a:effectLst>
                          <a:outerShdw blurRad="38100" dist="38100" dir="2700000" algn="tl">
                            <a:srgbClr val="000000">
                              <a:alpha val="43137"/>
                            </a:srgbClr>
                          </a:outerShdw>
                        </a:effectLst>
                      </a:endParaRPr>
                    </a:p>
                  </a:txBody>
                  <a:tcPr/>
                </a:tc>
                <a:tc>
                  <a:txBody>
                    <a:bodyPr/>
                    <a:lstStyle/>
                    <a:p>
                      <a:r>
                        <a:rPr lang="en-US" dirty="0" smtClean="0">
                          <a:effectLst>
                            <a:outerShdw blurRad="38100" dist="38100" dir="2700000" algn="tl">
                              <a:srgbClr val="000000">
                                <a:alpha val="43137"/>
                              </a:srgbClr>
                            </a:outerShdw>
                          </a:effectLst>
                        </a:rPr>
                        <a:t>Regulatory guide</a:t>
                      </a:r>
                      <a:endParaRPr lang="en-US" dirty="0">
                        <a:effectLst>
                          <a:outerShdw blurRad="38100" dist="38100" dir="2700000" algn="tl">
                            <a:srgbClr val="000000">
                              <a:alpha val="43137"/>
                            </a:srgbClr>
                          </a:outerShdw>
                        </a:effectLst>
                      </a:endParaRPr>
                    </a:p>
                  </a:txBody>
                  <a:tcPr/>
                </a:tc>
              </a:tr>
              <a:tr h="540895">
                <a:tc>
                  <a:txBody>
                    <a:bodyPr/>
                    <a:lstStyle/>
                    <a:p>
                      <a:r>
                        <a:rPr kumimoji="0" lang="en-US" sz="1800" b="0" kern="1200" dirty="0" smtClean="0">
                          <a:solidFill>
                            <a:schemeClr val="dk1"/>
                          </a:solidFill>
                          <a:latin typeface="+mn-lt"/>
                          <a:ea typeface="+mn-ea"/>
                          <a:cs typeface="+mn-cs"/>
                        </a:rPr>
                        <a:t>Financial requirements (e.g. solvency and cash)</a:t>
                      </a:r>
                      <a:endParaRPr lang="en-US" b="0" dirty="0"/>
                    </a:p>
                  </a:txBody>
                  <a:tcPr/>
                </a:tc>
                <a:tc>
                  <a:txBody>
                    <a:bodyPr/>
                    <a:lstStyle/>
                    <a:p>
                      <a:r>
                        <a:rPr kumimoji="0" lang="en-US" sz="1800" b="0" u="none" kern="1200" dirty="0" smtClean="0">
                          <a:solidFill>
                            <a:schemeClr val="dk1"/>
                          </a:solidFill>
                          <a:latin typeface="+mn-lt"/>
                          <a:ea typeface="+mn-ea"/>
                          <a:cs typeface="+mn-cs"/>
                        </a:rPr>
                        <a:t>Regulatory Guide 166 </a:t>
                      </a:r>
                      <a:endParaRPr lang="en-US" b="0" u="none" dirty="0"/>
                    </a:p>
                  </a:txBody>
                  <a:tcPr/>
                </a:tc>
              </a:tr>
              <a:tr h="473284">
                <a:tc>
                  <a:txBody>
                    <a:bodyPr/>
                    <a:lstStyle/>
                    <a:p>
                      <a:r>
                        <a:rPr kumimoji="0" lang="en-US" sz="1800" b="0" kern="1200" dirty="0" smtClean="0">
                          <a:solidFill>
                            <a:schemeClr val="dk1"/>
                          </a:solidFill>
                          <a:latin typeface="+mn-lt"/>
                          <a:ea typeface="+mn-ea"/>
                          <a:cs typeface="+mn-cs"/>
                        </a:rPr>
                        <a:t>Responsible managers (qualifications and experience)</a:t>
                      </a:r>
                      <a:endParaRPr lang="en-US" b="0" dirty="0"/>
                    </a:p>
                  </a:txBody>
                  <a:tcPr/>
                </a:tc>
                <a:tc>
                  <a:txBody>
                    <a:bodyPr/>
                    <a:lstStyle/>
                    <a:p>
                      <a:r>
                        <a:rPr kumimoji="0" lang="en-US" sz="1800" b="0" u="none" kern="1200" dirty="0" smtClean="0">
                          <a:solidFill>
                            <a:schemeClr val="dk1"/>
                          </a:solidFill>
                          <a:latin typeface="+mn-lt"/>
                          <a:ea typeface="+mn-ea"/>
                          <a:cs typeface="+mn-cs"/>
                        </a:rPr>
                        <a:t>Regulatory Guide 105</a:t>
                      </a:r>
                      <a:endParaRPr lang="en-US" b="0" u="none" dirty="0"/>
                    </a:p>
                  </a:txBody>
                  <a:tcPr/>
                </a:tc>
              </a:tr>
              <a:tr h="676120">
                <a:tc>
                  <a:txBody>
                    <a:bodyPr/>
                    <a:lstStyle/>
                    <a:p>
                      <a:r>
                        <a:rPr kumimoji="0" lang="en-US" sz="1800" b="0" kern="1200" dirty="0" smtClean="0">
                          <a:solidFill>
                            <a:schemeClr val="dk1"/>
                          </a:solidFill>
                          <a:latin typeface="+mn-lt"/>
                          <a:ea typeface="+mn-ea"/>
                          <a:cs typeface="+mn-cs"/>
                        </a:rPr>
                        <a:t>Monitoring, supervising and training your representatives (including authorized representatives) </a:t>
                      </a:r>
                      <a:endParaRPr lang="en-US" b="0" dirty="0"/>
                    </a:p>
                  </a:txBody>
                  <a:tcPr/>
                </a:tc>
                <a:tc>
                  <a:txBody>
                    <a:bodyPr/>
                    <a:lstStyle/>
                    <a:p>
                      <a:r>
                        <a:rPr kumimoji="0" lang="en-US" sz="1800" b="0" u="none" kern="1200" dirty="0" smtClean="0">
                          <a:solidFill>
                            <a:schemeClr val="dk1"/>
                          </a:solidFill>
                          <a:latin typeface="+mn-lt"/>
                          <a:ea typeface="+mn-ea"/>
                          <a:cs typeface="+mn-cs"/>
                        </a:rPr>
                        <a:t>Regulatory Guide 104</a:t>
                      </a:r>
                      <a:endParaRPr lang="en-US" b="0" u="none" dirty="0"/>
                    </a:p>
                  </a:txBody>
                  <a:tcPr/>
                </a:tc>
              </a:tr>
              <a:tr h="344584">
                <a:tc>
                  <a:txBody>
                    <a:bodyPr/>
                    <a:lstStyle/>
                    <a:p>
                      <a:r>
                        <a:rPr kumimoji="0" lang="en-US" sz="1800" b="0" kern="1200" dirty="0" smtClean="0">
                          <a:solidFill>
                            <a:schemeClr val="dk1"/>
                          </a:solidFill>
                          <a:latin typeface="+mn-lt"/>
                          <a:ea typeface="+mn-ea"/>
                          <a:cs typeface="+mn-cs"/>
                        </a:rPr>
                        <a:t>Compliance and risk management</a:t>
                      </a:r>
                      <a:endParaRPr lang="en-US" b="0" dirty="0"/>
                    </a:p>
                  </a:txBody>
                  <a:tcPr/>
                </a:tc>
                <a:tc>
                  <a:txBody>
                    <a:bodyPr/>
                    <a:lstStyle/>
                    <a:p>
                      <a:r>
                        <a:rPr kumimoji="0" lang="en-US" sz="1800" b="0" u="none" kern="1200" dirty="0" smtClean="0">
                          <a:solidFill>
                            <a:schemeClr val="dk1"/>
                          </a:solidFill>
                          <a:latin typeface="+mn-lt"/>
                          <a:ea typeface="+mn-ea"/>
                          <a:cs typeface="+mn-cs"/>
                        </a:rPr>
                        <a:t>Regulatory Guide 104</a:t>
                      </a:r>
                      <a:endParaRPr lang="en-US" b="0" u="none" dirty="0"/>
                    </a:p>
                  </a:txBody>
                  <a:tcPr/>
                </a:tc>
              </a:tr>
              <a:tr h="344584">
                <a:tc>
                  <a:txBody>
                    <a:bodyPr/>
                    <a:lstStyle/>
                    <a:p>
                      <a:r>
                        <a:rPr kumimoji="0" lang="en-US" sz="1800" b="0" kern="1200" dirty="0" smtClean="0">
                          <a:solidFill>
                            <a:schemeClr val="dk1"/>
                          </a:solidFill>
                          <a:latin typeface="+mn-lt"/>
                          <a:ea typeface="+mn-ea"/>
                          <a:cs typeface="+mn-cs"/>
                        </a:rPr>
                        <a:t>Technological and human resources</a:t>
                      </a:r>
                      <a:endParaRPr lang="en-US" b="0" dirty="0"/>
                    </a:p>
                  </a:txBody>
                  <a:tcPr/>
                </a:tc>
                <a:tc>
                  <a:txBody>
                    <a:bodyPr/>
                    <a:lstStyle/>
                    <a:p>
                      <a:r>
                        <a:rPr kumimoji="0" lang="en-US" sz="1800" b="0" u="none" kern="1200" dirty="0" smtClean="0">
                          <a:solidFill>
                            <a:schemeClr val="dk1"/>
                          </a:solidFill>
                          <a:latin typeface="+mn-lt"/>
                          <a:ea typeface="+mn-ea"/>
                          <a:cs typeface="+mn-cs"/>
                        </a:rPr>
                        <a:t>Regulatory Guide 104</a:t>
                      </a:r>
                      <a:endParaRPr lang="en-US" b="0" u="none" dirty="0"/>
                    </a:p>
                  </a:txBody>
                  <a:tcPr/>
                </a:tc>
              </a:tr>
              <a:tr h="344584">
                <a:tc>
                  <a:txBody>
                    <a:bodyPr/>
                    <a:lstStyle/>
                    <a:p>
                      <a:r>
                        <a:rPr kumimoji="0" lang="en-US" sz="1800" b="0" kern="1200" dirty="0" smtClean="0">
                          <a:solidFill>
                            <a:schemeClr val="dk1"/>
                          </a:solidFill>
                          <a:latin typeface="+mn-lt"/>
                          <a:ea typeface="+mn-ea"/>
                          <a:cs typeface="+mn-cs"/>
                        </a:rPr>
                        <a:t>Managing conflicts of interest</a:t>
                      </a:r>
                      <a:endParaRPr lang="en-US"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0" u="none" kern="1200" dirty="0" smtClean="0">
                          <a:solidFill>
                            <a:schemeClr val="dk1"/>
                          </a:solidFill>
                          <a:latin typeface="+mn-lt"/>
                          <a:ea typeface="+mn-ea"/>
                          <a:cs typeface="+mn-cs"/>
                        </a:rPr>
                        <a:t>Regulatory Guide 181</a:t>
                      </a:r>
                      <a:endParaRPr lang="en-US" b="0" u="none" dirty="0" smtClean="0"/>
                    </a:p>
                  </a:txBody>
                  <a:tcPr/>
                </a:tc>
              </a:tr>
              <a:tr h="473284">
                <a:tc>
                  <a:txBody>
                    <a:bodyPr/>
                    <a:lstStyle/>
                    <a:p>
                      <a:r>
                        <a:rPr kumimoji="0" lang="en-US" sz="1800" b="0" kern="1200" dirty="0" smtClean="0">
                          <a:solidFill>
                            <a:schemeClr val="dk1"/>
                          </a:solidFill>
                          <a:latin typeface="+mn-lt"/>
                          <a:ea typeface="+mn-ea"/>
                          <a:cs typeface="+mn-cs"/>
                        </a:rPr>
                        <a:t>Dispute resolution (internal and external)</a:t>
                      </a:r>
                      <a:endParaRPr lang="en-US"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0" u="none" kern="1200" dirty="0" smtClean="0">
                          <a:solidFill>
                            <a:schemeClr val="dk1"/>
                          </a:solidFill>
                          <a:latin typeface="+mn-lt"/>
                          <a:ea typeface="+mn-ea"/>
                          <a:cs typeface="+mn-cs"/>
                        </a:rPr>
                        <a:t>Regulatory Guide 165</a:t>
                      </a:r>
                      <a:endParaRPr lang="en-US" b="0" u="none" dirty="0" smtClean="0"/>
                    </a:p>
                  </a:txBody>
                  <a:tcPr/>
                </a:tc>
              </a:tr>
              <a:tr h="344584">
                <a:tc>
                  <a:txBody>
                    <a:bodyPr/>
                    <a:lstStyle/>
                    <a:p>
                      <a:r>
                        <a:rPr kumimoji="0" lang="en-US" sz="1800" b="0" kern="1200" dirty="0" smtClean="0">
                          <a:solidFill>
                            <a:schemeClr val="dk1"/>
                          </a:solidFill>
                          <a:latin typeface="+mn-lt"/>
                          <a:ea typeface="+mn-ea"/>
                          <a:cs typeface="+mn-cs"/>
                        </a:rPr>
                        <a:t>Compensation and insurance arrangements</a:t>
                      </a:r>
                      <a:endParaRPr lang="en-US"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0" u="none" kern="1200" dirty="0" smtClean="0">
                          <a:solidFill>
                            <a:schemeClr val="dk1"/>
                          </a:solidFill>
                          <a:latin typeface="+mn-lt"/>
                          <a:ea typeface="+mn-ea"/>
                          <a:cs typeface="+mn-cs"/>
                        </a:rPr>
                        <a:t>Regulatory Guide 126</a:t>
                      </a:r>
                      <a:endParaRPr lang="en-US" b="0" u="none" dirty="0" smtClean="0"/>
                    </a:p>
                  </a:txBody>
                  <a:tcPr/>
                </a:tc>
              </a:tr>
              <a:tr h="603021">
                <a:tc>
                  <a:txBody>
                    <a:bodyPr/>
                    <a:lstStyle/>
                    <a:p>
                      <a:r>
                        <a:rPr kumimoji="0" lang="en-US" sz="1800" b="0" kern="1200" dirty="0" smtClean="0">
                          <a:solidFill>
                            <a:schemeClr val="dk1"/>
                          </a:solidFill>
                          <a:latin typeface="+mn-lt"/>
                          <a:ea typeface="+mn-ea"/>
                          <a:cs typeface="+mn-cs"/>
                        </a:rPr>
                        <a:t>Compensation arrangements (security bonds and professional indemnity insurance)</a:t>
                      </a:r>
                      <a:endParaRPr lang="en-US"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0" u="none" kern="1200" dirty="0" smtClean="0">
                          <a:solidFill>
                            <a:schemeClr val="dk1"/>
                          </a:solidFill>
                          <a:latin typeface="+mn-lt"/>
                          <a:ea typeface="+mn-ea"/>
                          <a:cs typeface="+mn-cs"/>
                        </a:rPr>
                        <a:t>Regulatory Guide 168</a:t>
                      </a:r>
                      <a:endParaRPr lang="en-US" b="0" u="none"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0" u="none" dirty="0" smtClean="0"/>
                    </a:p>
                  </a:txBody>
                  <a:tcPr/>
                </a:tc>
              </a:tr>
              <a:tr h="539674">
                <a:tc>
                  <a:txBody>
                    <a:bodyPr/>
                    <a:lstStyle/>
                    <a:p>
                      <a:r>
                        <a:rPr kumimoji="0" lang="en-US" sz="1800" b="0" kern="1200" dirty="0" smtClean="0">
                          <a:solidFill>
                            <a:schemeClr val="dk1"/>
                          </a:solidFill>
                          <a:latin typeface="+mn-lt"/>
                          <a:ea typeface="+mn-ea"/>
                          <a:cs typeface="+mn-cs"/>
                        </a:rPr>
                        <a:t>Conduct and disclosure</a:t>
                      </a:r>
                      <a:endParaRPr lang="en-US"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en-US" sz="1800" b="0" u="none" kern="1200" dirty="0" smtClean="0">
                          <a:solidFill>
                            <a:schemeClr val="dk1"/>
                          </a:solidFill>
                          <a:latin typeface="+mn-lt"/>
                          <a:ea typeface="+mn-ea"/>
                          <a:cs typeface="+mn-cs"/>
                        </a:rPr>
                        <a:t>Regulatory Guide 175</a:t>
                      </a:r>
                      <a:endParaRPr lang="en-US" b="0" u="none" dirty="0" smtClean="0"/>
                    </a:p>
                  </a:txBody>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GI Regulations in Australia</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smtClean="0"/>
              <a:t>GI Regulations in India</a:t>
            </a:r>
            <a:endParaRPr lang="en-US" dirty="0"/>
          </a:p>
        </p:txBody>
      </p:sp>
      <p:sp>
        <p:nvSpPr>
          <p:cNvPr id="5" name="Text Placeholder 4"/>
          <p:cNvSpPr>
            <a:spLocks noGrp="1"/>
          </p:cNvSpPr>
          <p:nvPr>
            <p:ph type="body" idx="1"/>
          </p:nvPr>
        </p:nvSpPr>
        <p:spPr/>
        <p:txBody>
          <a:bodyPr/>
          <a:lstStyle/>
          <a:p>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Regulatory Overview - India</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Insurance Act in existence since 1938 and applies to all types of insurers</a:t>
            </a:r>
          </a:p>
          <a:p>
            <a:r>
              <a:rPr lang="en-US" dirty="0" smtClean="0"/>
              <a:t>Supervision by </a:t>
            </a:r>
            <a:r>
              <a:rPr lang="en-US" dirty="0" smtClean="0">
                <a:sym typeface="Wingdings" pitchFamily="2" charset="2"/>
              </a:rPr>
              <a:t>Insurance Development and  Regulatory Authority  since 1999</a:t>
            </a:r>
          </a:p>
          <a:p>
            <a:r>
              <a:rPr lang="en-US" dirty="0" smtClean="0">
                <a:sym typeface="Wingdings" pitchFamily="2" charset="2"/>
              </a:rPr>
              <a:t>IRDA is a sectoral regulator and regulates life &amp; general  insurance, pension providers, reinsurance and their distributors</a:t>
            </a:r>
            <a:endParaRPr lang="en-US" dirty="0" smtClean="0"/>
          </a:p>
          <a:p>
            <a:r>
              <a:rPr lang="en-US" dirty="0" smtClean="0"/>
              <a:t>All </a:t>
            </a:r>
            <a:r>
              <a:rPr lang="en-US" dirty="0" smtClean="0"/>
              <a:t>insurance business should be structured as </a:t>
            </a:r>
            <a:r>
              <a:rPr lang="en-US" dirty="0" smtClean="0"/>
              <a:t>Public companies</a:t>
            </a:r>
            <a:endParaRPr lang="en-US" dirty="0" smtClean="0"/>
          </a:p>
          <a:p>
            <a:r>
              <a:rPr lang="en-US" dirty="0" smtClean="0"/>
              <a:t>Apart from licensed insurers, several state insurance departments and Postal life insurance exist and are out of IRDA’s regulatory purview</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Enabling Legislation - India</a:t>
            </a:r>
            <a:endParaRPr lang="en-US" dirty="0"/>
          </a:p>
        </p:txBody>
      </p:sp>
      <p:sp>
        <p:nvSpPr>
          <p:cNvPr id="3" name="Content Placeholder 2"/>
          <p:cNvSpPr>
            <a:spLocks noGrp="1"/>
          </p:cNvSpPr>
          <p:nvPr>
            <p:ph idx="1"/>
          </p:nvPr>
        </p:nvSpPr>
        <p:spPr/>
        <p:txBody>
          <a:bodyPr/>
          <a:lstStyle/>
          <a:p>
            <a:r>
              <a:rPr lang="en-US" dirty="0" smtClean="0"/>
              <a:t>Insurance Act 1938</a:t>
            </a:r>
          </a:p>
          <a:p>
            <a:r>
              <a:rPr lang="en-US" dirty="0" smtClean="0"/>
              <a:t>IRDA Act 1999</a:t>
            </a:r>
          </a:p>
          <a:p>
            <a:r>
              <a:rPr lang="en-US" dirty="0" smtClean="0"/>
              <a:t>Companies Act , 1956</a:t>
            </a:r>
          </a:p>
          <a:p>
            <a:r>
              <a:rPr lang="en-US" dirty="0" smtClean="0"/>
              <a:t>Motor Vehicle Act, 1988</a:t>
            </a:r>
          </a:p>
          <a:p>
            <a:r>
              <a:rPr lang="en-US" dirty="0" smtClean="0"/>
              <a:t>Marine Insurance act, 1963</a:t>
            </a:r>
          </a:p>
          <a:p>
            <a:r>
              <a:rPr lang="en-US" dirty="0" smtClean="0"/>
              <a:t>Employees Compensation Act</a:t>
            </a:r>
            <a:r>
              <a:rPr lang="en-US" dirty="0" smtClean="0"/>
              <a:t>, </a:t>
            </a:r>
            <a:r>
              <a:rPr lang="en-US" dirty="0" smtClean="0"/>
              <a:t>2010</a:t>
            </a:r>
            <a:endParaRPr lang="en-US" dirty="0" smtClean="0"/>
          </a:p>
          <a:p>
            <a:r>
              <a:rPr lang="en-US" dirty="0" smtClean="0"/>
              <a:t>Contract Act </a:t>
            </a:r>
            <a:r>
              <a:rPr lang="en-US" dirty="0" smtClean="0"/>
              <a:t>1872</a:t>
            </a:r>
          </a:p>
          <a:p>
            <a:r>
              <a:rPr lang="en-US" dirty="0" smtClean="0"/>
              <a:t>Consumer protection Act, 1986</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Regulatory structure - India</a:t>
            </a:r>
            <a:endParaRPr lang="en-US" dirty="0"/>
          </a:p>
        </p:txBody>
      </p:sp>
      <p:sp>
        <p:nvSpPr>
          <p:cNvPr id="3" name="Content Placeholder 2"/>
          <p:cNvSpPr>
            <a:spLocks noGrp="1"/>
          </p:cNvSpPr>
          <p:nvPr>
            <p:ph idx="1"/>
          </p:nvPr>
        </p:nvSpPr>
        <p:spPr/>
        <p:txBody>
          <a:bodyPr/>
          <a:lstStyle/>
          <a:p>
            <a:r>
              <a:rPr lang="en-US" dirty="0" smtClean="0"/>
              <a:t>IRDA regulates the General insurance industry through </a:t>
            </a:r>
          </a:p>
          <a:p>
            <a:pPr lvl="1"/>
            <a:r>
              <a:rPr lang="en-US" dirty="0" smtClean="0"/>
              <a:t>Regulations</a:t>
            </a:r>
          </a:p>
          <a:p>
            <a:pPr lvl="1"/>
            <a:r>
              <a:rPr lang="en-US" dirty="0" smtClean="0"/>
              <a:t>Guidelines</a:t>
            </a:r>
          </a:p>
          <a:p>
            <a:pPr lvl="1"/>
            <a:r>
              <a:rPr lang="en-US" dirty="0" smtClean="0"/>
              <a:t>Circulars</a:t>
            </a:r>
          </a:p>
          <a:p>
            <a:pPr lvl="1"/>
            <a:r>
              <a:rPr lang="en-US" dirty="0" smtClean="0"/>
              <a:t>Orders</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91312"/>
          </a:xfrm>
        </p:spPr>
        <p:txBody>
          <a:bodyPr>
            <a:noAutofit/>
          </a:bodyPr>
          <a:lstStyle/>
          <a:p>
            <a:r>
              <a:rPr lang="en-US" sz="3600" dirty="0" smtClean="0"/>
              <a:t>Supervision through Regulations - India</a:t>
            </a:r>
            <a:endParaRPr lang="en-US" sz="3600" dirty="0"/>
          </a:p>
        </p:txBody>
      </p:sp>
      <p:graphicFrame>
        <p:nvGraphicFramePr>
          <p:cNvPr id="4" name="Content Placeholder 3"/>
          <p:cNvGraphicFramePr>
            <a:graphicFrameLocks noGrp="1"/>
          </p:cNvGraphicFramePr>
          <p:nvPr>
            <p:ph idx="1"/>
          </p:nvPr>
        </p:nvGraphicFramePr>
        <p:xfrm>
          <a:off x="457200" y="1295400"/>
          <a:ext cx="8229601" cy="5401842"/>
        </p:xfrm>
        <a:graphic>
          <a:graphicData uri="http://schemas.openxmlformats.org/drawingml/2006/table">
            <a:tbl>
              <a:tblPr firstRow="1" bandRow="1">
                <a:tableStyleId>{5C22544A-7EE6-4342-B048-85BDC9FD1C3A}</a:tableStyleId>
              </a:tblPr>
              <a:tblGrid>
                <a:gridCol w="1524000"/>
                <a:gridCol w="2590801"/>
                <a:gridCol w="2057400"/>
                <a:gridCol w="2057400"/>
              </a:tblGrid>
              <a:tr h="585019">
                <a:tc>
                  <a:txBody>
                    <a:bodyPr/>
                    <a:lstStyle/>
                    <a:p>
                      <a:r>
                        <a:rPr lang="en-US" dirty="0" smtClean="0">
                          <a:latin typeface="Arial Narrow" pitchFamily="34" charset="0"/>
                        </a:rPr>
                        <a:t>Licensing &amp; Registration</a:t>
                      </a:r>
                      <a:endParaRPr lang="en-US" dirty="0">
                        <a:latin typeface="Arial Narrow" pitchFamily="34" charset="0"/>
                      </a:endParaRPr>
                    </a:p>
                  </a:txBody>
                  <a:tcPr/>
                </a:tc>
                <a:tc>
                  <a:txBody>
                    <a:bodyPr/>
                    <a:lstStyle/>
                    <a:p>
                      <a:r>
                        <a:rPr lang="en-US" dirty="0" smtClean="0">
                          <a:latin typeface="Arial Narrow" pitchFamily="34" charset="0"/>
                        </a:rPr>
                        <a:t>Financial Oversight &amp; Disclosures</a:t>
                      </a:r>
                      <a:endParaRPr lang="en-US" dirty="0">
                        <a:latin typeface="Arial Narrow" pitchFamily="34" charset="0"/>
                      </a:endParaRPr>
                    </a:p>
                  </a:txBody>
                  <a:tcPr/>
                </a:tc>
                <a:tc>
                  <a:txBody>
                    <a:bodyPr/>
                    <a:lstStyle/>
                    <a:p>
                      <a:r>
                        <a:rPr lang="en-US" dirty="0" smtClean="0">
                          <a:latin typeface="Arial Narrow" pitchFamily="34" charset="0"/>
                        </a:rPr>
                        <a:t>Societal/customer</a:t>
                      </a:r>
                      <a:r>
                        <a:rPr lang="en-US" baseline="0" dirty="0" smtClean="0">
                          <a:latin typeface="Arial Narrow" pitchFamily="34" charset="0"/>
                        </a:rPr>
                        <a:t> Concerns</a:t>
                      </a:r>
                      <a:endParaRPr lang="en-US" dirty="0">
                        <a:latin typeface="Arial Narrow" pitchFamily="34" charset="0"/>
                      </a:endParaRPr>
                    </a:p>
                  </a:txBody>
                  <a:tcPr/>
                </a:tc>
                <a:tc>
                  <a:txBody>
                    <a:bodyPr/>
                    <a:lstStyle/>
                    <a:p>
                      <a:r>
                        <a:rPr lang="en-US" dirty="0" smtClean="0">
                          <a:latin typeface="Arial Narrow" pitchFamily="34" charset="0"/>
                        </a:rPr>
                        <a:t>Risk</a:t>
                      </a:r>
                      <a:r>
                        <a:rPr lang="en-US" baseline="0" dirty="0" smtClean="0">
                          <a:latin typeface="Arial Narrow" pitchFamily="34" charset="0"/>
                        </a:rPr>
                        <a:t> </a:t>
                      </a:r>
                      <a:r>
                        <a:rPr lang="en-US" dirty="0" smtClean="0">
                          <a:latin typeface="Arial Narrow" pitchFamily="34" charset="0"/>
                        </a:rPr>
                        <a:t>Management</a:t>
                      </a:r>
                      <a:endParaRPr lang="en-US" dirty="0">
                        <a:latin typeface="Arial Narrow" pitchFamily="34" charset="0"/>
                      </a:endParaRPr>
                    </a:p>
                  </a:txBody>
                  <a:tcPr/>
                </a:tc>
              </a:tr>
              <a:tr h="835742">
                <a:tc>
                  <a:txBody>
                    <a:bodyPr/>
                    <a:lstStyle/>
                    <a:p>
                      <a:r>
                        <a:rPr lang="en-US" dirty="0" smtClean="0">
                          <a:latin typeface="Arial Narrow" pitchFamily="34" charset="0"/>
                        </a:rPr>
                        <a:t>Insurance Companies</a:t>
                      </a:r>
                      <a:endParaRPr lang="en-US" dirty="0">
                        <a:latin typeface="Arial Narrow" pitchFamily="34" charset="0"/>
                      </a:endParaRPr>
                    </a:p>
                  </a:txBody>
                  <a:tcPr/>
                </a:tc>
                <a:tc>
                  <a:txBody>
                    <a:bodyPr/>
                    <a:lstStyle/>
                    <a:p>
                      <a:r>
                        <a:rPr lang="en-US" dirty="0" smtClean="0">
                          <a:latin typeface="Arial Narrow" pitchFamily="34" charset="0"/>
                        </a:rPr>
                        <a:t>Asset, Liability and Solvency Margin regulations</a:t>
                      </a:r>
                      <a:endParaRPr lang="en-US" dirty="0">
                        <a:latin typeface="Arial Narrow" pitchFamily="34" charset="0"/>
                      </a:endParaRPr>
                    </a:p>
                  </a:txBody>
                  <a:tcPr/>
                </a:tc>
                <a:tc>
                  <a:txBody>
                    <a:bodyPr/>
                    <a:lstStyle/>
                    <a:p>
                      <a:r>
                        <a:rPr lang="en-US" dirty="0" smtClean="0">
                          <a:latin typeface="Arial Narrow" pitchFamily="34" charset="0"/>
                        </a:rPr>
                        <a:t>Obligation to Rural</a:t>
                      </a:r>
                      <a:r>
                        <a:rPr lang="en-US" baseline="0" dirty="0" smtClean="0">
                          <a:latin typeface="Arial Narrow" pitchFamily="34" charset="0"/>
                        </a:rPr>
                        <a:t> &amp; social sector</a:t>
                      </a:r>
                      <a:endParaRPr lang="en-US" dirty="0">
                        <a:latin typeface="Arial Narrow" pitchFamily="34" charset="0"/>
                      </a:endParaRPr>
                    </a:p>
                  </a:txBody>
                  <a:tcPr/>
                </a:tc>
                <a:tc>
                  <a:txBody>
                    <a:bodyPr/>
                    <a:lstStyle/>
                    <a:p>
                      <a:r>
                        <a:rPr lang="en-US" dirty="0" smtClean="0">
                          <a:latin typeface="Arial Narrow" pitchFamily="34" charset="0"/>
                        </a:rPr>
                        <a:t>GI-Reinsurance</a:t>
                      </a:r>
                      <a:r>
                        <a:rPr lang="en-US" baseline="0" dirty="0" smtClean="0">
                          <a:latin typeface="Arial Narrow" pitchFamily="34" charset="0"/>
                        </a:rPr>
                        <a:t> regulations</a:t>
                      </a:r>
                      <a:endParaRPr lang="en-US" dirty="0">
                        <a:latin typeface="Arial Narrow" pitchFamily="34" charset="0"/>
                      </a:endParaRPr>
                    </a:p>
                  </a:txBody>
                  <a:tcPr/>
                </a:tc>
              </a:tr>
              <a:tr h="835742">
                <a:tc>
                  <a:txBody>
                    <a:bodyPr/>
                    <a:lstStyle/>
                    <a:p>
                      <a:r>
                        <a:rPr lang="en-US" dirty="0" smtClean="0">
                          <a:latin typeface="Arial Narrow" pitchFamily="34" charset="0"/>
                        </a:rPr>
                        <a:t>Insurance</a:t>
                      </a:r>
                      <a:r>
                        <a:rPr lang="en-US" baseline="0" dirty="0" smtClean="0">
                          <a:latin typeface="Arial Narrow" pitchFamily="34" charset="0"/>
                        </a:rPr>
                        <a:t> distributors</a:t>
                      </a:r>
                      <a:endParaRPr lang="en-US" dirty="0">
                        <a:latin typeface="Arial Narrow" pitchFamily="34" charset="0"/>
                      </a:endParaRPr>
                    </a:p>
                  </a:txBody>
                  <a:tcPr/>
                </a:tc>
                <a:tc>
                  <a:txBody>
                    <a:bodyPr/>
                    <a:lstStyle/>
                    <a:p>
                      <a:r>
                        <a:rPr lang="en-US" dirty="0" smtClean="0">
                          <a:latin typeface="Arial Narrow" pitchFamily="34" charset="0"/>
                        </a:rPr>
                        <a:t>AA regulation</a:t>
                      </a:r>
                      <a:endParaRPr lang="en-US" dirty="0">
                        <a:latin typeface="Arial Narrow" pitchFamily="34" charset="0"/>
                      </a:endParaRPr>
                    </a:p>
                  </a:txBody>
                  <a:tcPr/>
                </a:tc>
                <a:tc>
                  <a:txBody>
                    <a:bodyPr/>
                    <a:lstStyle/>
                    <a:p>
                      <a:r>
                        <a:rPr lang="en-US" dirty="0" smtClean="0">
                          <a:latin typeface="Arial Narrow" pitchFamily="34" charset="0"/>
                        </a:rPr>
                        <a:t>Protection of policyholder’s interest</a:t>
                      </a:r>
                      <a:endParaRPr lang="en-US" dirty="0">
                        <a:latin typeface="Arial Narrow" pitchFamily="34" charset="0"/>
                      </a:endParaRPr>
                    </a:p>
                  </a:txBody>
                  <a:tcPr/>
                </a:tc>
                <a:tc>
                  <a:txBody>
                    <a:bodyPr/>
                    <a:lstStyle/>
                    <a:p>
                      <a:endParaRPr lang="en-US" dirty="0">
                        <a:latin typeface="Arial Narrow" pitchFamily="34" charset="0"/>
                      </a:endParaRPr>
                    </a:p>
                  </a:txBody>
                  <a:tcPr/>
                </a:tc>
              </a:tr>
              <a:tr h="585019">
                <a:tc>
                  <a:txBody>
                    <a:bodyPr/>
                    <a:lstStyle/>
                    <a:p>
                      <a:r>
                        <a:rPr lang="en-US" dirty="0" smtClean="0">
                          <a:latin typeface="Arial Narrow" pitchFamily="34" charset="0"/>
                        </a:rPr>
                        <a:t>Surveyors &amp; loss assessors</a:t>
                      </a:r>
                      <a:endParaRPr lang="en-US" dirty="0">
                        <a:latin typeface="Arial Narrow" pitchFamily="34" charset="0"/>
                      </a:endParaRPr>
                    </a:p>
                  </a:txBody>
                  <a:tcPr/>
                </a:tc>
                <a:tc>
                  <a:txBody>
                    <a:bodyPr/>
                    <a:lstStyle/>
                    <a:p>
                      <a:r>
                        <a:rPr lang="en-US" dirty="0" smtClean="0">
                          <a:latin typeface="Arial Narrow" pitchFamily="34" charset="0"/>
                        </a:rPr>
                        <a:t>Preparation of financial statements </a:t>
                      </a:r>
                      <a:endParaRPr lang="en-US" dirty="0">
                        <a:latin typeface="Arial Narrow" pitchFamily="34" charset="0"/>
                      </a:endParaRPr>
                    </a:p>
                  </a:txBody>
                  <a:tcPr/>
                </a:tc>
                <a:tc>
                  <a:txBody>
                    <a:bodyPr/>
                    <a:lstStyle/>
                    <a:p>
                      <a:r>
                        <a:rPr lang="en-US" dirty="0" smtClean="0">
                          <a:latin typeface="Arial Narrow" pitchFamily="34" charset="0"/>
                        </a:rPr>
                        <a:t>Micro insurance</a:t>
                      </a:r>
                      <a:endParaRPr lang="en-US" dirty="0">
                        <a:latin typeface="Arial Narrow" pitchFamily="34" charset="0"/>
                      </a:endParaRPr>
                    </a:p>
                  </a:txBody>
                  <a:tcPr/>
                </a:tc>
                <a:tc>
                  <a:txBody>
                    <a:bodyPr/>
                    <a:lstStyle/>
                    <a:p>
                      <a:endParaRPr lang="en-US">
                        <a:latin typeface="Arial Narrow" pitchFamily="34" charset="0"/>
                      </a:endParaRPr>
                    </a:p>
                  </a:txBody>
                  <a:tcPr/>
                </a:tc>
              </a:tr>
              <a:tr h="585019">
                <a:tc>
                  <a:txBody>
                    <a:bodyPr/>
                    <a:lstStyle/>
                    <a:p>
                      <a:r>
                        <a:rPr lang="en-US" dirty="0" smtClean="0">
                          <a:latin typeface="Arial Narrow" pitchFamily="34" charset="0"/>
                        </a:rPr>
                        <a:t>Health TPAs</a:t>
                      </a:r>
                      <a:endParaRPr lang="en-US" dirty="0">
                        <a:latin typeface="Arial Narrow" pitchFamily="34" charset="0"/>
                      </a:endParaRPr>
                    </a:p>
                  </a:txBody>
                  <a:tcPr/>
                </a:tc>
                <a:tc>
                  <a:txBody>
                    <a:bodyPr/>
                    <a:lstStyle/>
                    <a:p>
                      <a:r>
                        <a:rPr lang="en-US" dirty="0" smtClean="0">
                          <a:latin typeface="Arial Narrow" pitchFamily="34" charset="0"/>
                        </a:rPr>
                        <a:t>Investment Regulations</a:t>
                      </a:r>
                      <a:endParaRPr lang="en-US" dirty="0">
                        <a:latin typeface="Arial Narrow" pitchFamily="34" charset="0"/>
                      </a:endParaRPr>
                    </a:p>
                  </a:txBody>
                  <a:tcPr/>
                </a:tc>
                <a:tc>
                  <a:txBody>
                    <a:bodyPr/>
                    <a:lstStyle/>
                    <a:p>
                      <a:endParaRPr lang="en-US" dirty="0">
                        <a:latin typeface="Arial Narrow" pitchFamily="34" charset="0"/>
                      </a:endParaRPr>
                    </a:p>
                  </a:txBody>
                  <a:tcPr/>
                </a:tc>
                <a:tc>
                  <a:txBody>
                    <a:bodyPr/>
                    <a:lstStyle/>
                    <a:p>
                      <a:endParaRPr lang="en-US">
                        <a:latin typeface="Arial Narrow" pitchFamily="34" charset="0"/>
                      </a:endParaRPr>
                    </a:p>
                  </a:txBody>
                  <a:tcPr/>
                </a:tc>
              </a:tr>
              <a:tr h="585019">
                <a:tc>
                  <a:txBody>
                    <a:bodyPr/>
                    <a:lstStyle/>
                    <a:p>
                      <a:r>
                        <a:rPr lang="en-US" dirty="0" smtClean="0">
                          <a:latin typeface="Arial Narrow" pitchFamily="34" charset="0"/>
                        </a:rPr>
                        <a:t>Cross</a:t>
                      </a:r>
                      <a:r>
                        <a:rPr lang="en-US" baseline="0" dirty="0" smtClean="0">
                          <a:latin typeface="Arial Narrow" pitchFamily="34" charset="0"/>
                        </a:rPr>
                        <a:t> border reinsurers</a:t>
                      </a:r>
                      <a:endParaRPr lang="en-US" dirty="0">
                        <a:latin typeface="Arial Narrow" pitchFamily="34" charset="0"/>
                      </a:endParaRPr>
                    </a:p>
                  </a:txBody>
                  <a:tcPr/>
                </a:tc>
                <a:tc>
                  <a:txBody>
                    <a:bodyPr/>
                    <a:lstStyle/>
                    <a:p>
                      <a:r>
                        <a:rPr lang="en-US" dirty="0" smtClean="0">
                          <a:latin typeface="Arial Narrow" pitchFamily="34" charset="0"/>
                        </a:rPr>
                        <a:t>Manner of Premium receipt</a:t>
                      </a:r>
                      <a:endParaRPr lang="en-US" dirty="0">
                        <a:latin typeface="Arial Narrow" pitchFamily="34" charset="0"/>
                      </a:endParaRPr>
                    </a:p>
                  </a:txBody>
                  <a:tcPr/>
                </a:tc>
                <a:tc>
                  <a:txBody>
                    <a:bodyPr/>
                    <a:lstStyle/>
                    <a:p>
                      <a:endParaRPr lang="en-US">
                        <a:latin typeface="Arial Narrow" pitchFamily="34" charset="0"/>
                      </a:endParaRPr>
                    </a:p>
                  </a:txBody>
                  <a:tcPr/>
                </a:tc>
                <a:tc>
                  <a:txBody>
                    <a:bodyPr/>
                    <a:lstStyle/>
                    <a:p>
                      <a:endParaRPr lang="en-US">
                        <a:latin typeface="Arial Narrow" pitchFamily="34" charset="0"/>
                      </a:endParaRPr>
                    </a:p>
                  </a:txBody>
                  <a:tcPr/>
                </a:tc>
              </a:tr>
              <a:tr h="585019">
                <a:tc>
                  <a:txBody>
                    <a:bodyPr/>
                    <a:lstStyle/>
                    <a:p>
                      <a:endParaRPr lang="en-US">
                        <a:latin typeface="Arial Narrow" pitchFamily="34" charset="0"/>
                      </a:endParaRPr>
                    </a:p>
                  </a:txBody>
                  <a:tcPr/>
                </a:tc>
                <a:tc>
                  <a:txBody>
                    <a:bodyPr/>
                    <a:lstStyle/>
                    <a:p>
                      <a:r>
                        <a:rPr lang="en-US" dirty="0" smtClean="0">
                          <a:latin typeface="Arial Narrow" pitchFamily="34" charset="0"/>
                        </a:rPr>
                        <a:t>Advertisement</a:t>
                      </a:r>
                      <a:r>
                        <a:rPr lang="en-US" baseline="0" dirty="0" smtClean="0">
                          <a:latin typeface="Arial Narrow" pitchFamily="34" charset="0"/>
                        </a:rPr>
                        <a:t> &amp; disclosure</a:t>
                      </a:r>
                      <a:endParaRPr lang="en-US" dirty="0">
                        <a:latin typeface="Arial Narrow" pitchFamily="34" charset="0"/>
                      </a:endParaRPr>
                    </a:p>
                  </a:txBody>
                  <a:tcPr/>
                </a:tc>
                <a:tc>
                  <a:txBody>
                    <a:bodyPr/>
                    <a:lstStyle/>
                    <a:p>
                      <a:endParaRPr lang="en-US" dirty="0">
                        <a:latin typeface="Arial Narrow" pitchFamily="34" charset="0"/>
                      </a:endParaRPr>
                    </a:p>
                  </a:txBody>
                  <a:tcPr/>
                </a:tc>
                <a:tc>
                  <a:txBody>
                    <a:bodyPr/>
                    <a:lstStyle/>
                    <a:p>
                      <a:endParaRPr lang="en-US" dirty="0">
                        <a:latin typeface="Arial Narrow" pitchFamily="34" charset="0"/>
                      </a:endParaRPr>
                    </a:p>
                  </a:txBody>
                  <a:tcPr/>
                </a:tc>
              </a:tr>
              <a:tr h="585019">
                <a:tc>
                  <a:txBody>
                    <a:bodyPr/>
                    <a:lstStyle/>
                    <a:p>
                      <a:endParaRPr lang="en-US">
                        <a:latin typeface="Arial Narrow" pitchFamily="34" charset="0"/>
                      </a:endParaRPr>
                    </a:p>
                  </a:txBody>
                  <a:tcPr/>
                </a:tc>
                <a:tc>
                  <a:txBody>
                    <a:bodyPr/>
                    <a:lstStyle/>
                    <a:p>
                      <a:r>
                        <a:rPr lang="en-US" dirty="0" smtClean="0">
                          <a:latin typeface="Arial Narrow" pitchFamily="34" charset="0"/>
                        </a:rPr>
                        <a:t>Amalgamation &amp; Transfer of GI business</a:t>
                      </a:r>
                      <a:endParaRPr lang="en-US" dirty="0">
                        <a:latin typeface="Arial Narrow" pitchFamily="34" charset="0"/>
                      </a:endParaRPr>
                    </a:p>
                  </a:txBody>
                  <a:tcPr/>
                </a:tc>
                <a:tc>
                  <a:txBody>
                    <a:bodyPr/>
                    <a:lstStyle/>
                    <a:p>
                      <a:endParaRPr lang="en-US" dirty="0">
                        <a:latin typeface="Arial Narrow" pitchFamily="34" charset="0"/>
                      </a:endParaRPr>
                    </a:p>
                  </a:txBody>
                  <a:tcPr/>
                </a:tc>
                <a:tc>
                  <a:txBody>
                    <a:bodyPr/>
                    <a:lstStyle/>
                    <a:p>
                      <a:endParaRPr lang="en-US" dirty="0">
                        <a:latin typeface="Arial Narrow" pitchFamily="34" charset="0"/>
                      </a:endParaRPr>
                    </a:p>
                  </a:txBody>
                  <a:tcPr/>
                </a:tc>
              </a:tr>
            </a:tbl>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914400"/>
          </a:xfrm>
        </p:spPr>
        <p:txBody>
          <a:bodyPr>
            <a:noAutofit/>
          </a:bodyPr>
          <a:lstStyle/>
          <a:p>
            <a:r>
              <a:rPr lang="en-US" sz="4000" dirty="0" smtClean="0"/>
              <a:t>Supervision through Guidelines / Orders etc - India</a:t>
            </a:r>
            <a:endParaRPr lang="en-US" sz="4000" dirty="0"/>
          </a:p>
        </p:txBody>
      </p:sp>
      <p:graphicFrame>
        <p:nvGraphicFramePr>
          <p:cNvPr id="4" name="Content Placeholder 3"/>
          <p:cNvGraphicFramePr>
            <a:graphicFrameLocks noGrp="1"/>
          </p:cNvGraphicFramePr>
          <p:nvPr>
            <p:ph idx="1"/>
          </p:nvPr>
        </p:nvGraphicFramePr>
        <p:xfrm>
          <a:off x="381000" y="1447800"/>
          <a:ext cx="8686800" cy="5320399"/>
        </p:xfrm>
        <a:graphic>
          <a:graphicData uri="http://schemas.openxmlformats.org/drawingml/2006/table">
            <a:tbl>
              <a:tblPr firstRow="1" bandRow="1">
                <a:tableStyleId>{5C22544A-7EE6-4342-B048-85BDC9FD1C3A}</a:tableStyleId>
              </a:tblPr>
              <a:tblGrid>
                <a:gridCol w="2091265"/>
                <a:gridCol w="2252131"/>
                <a:gridCol w="2171698"/>
                <a:gridCol w="2171706"/>
              </a:tblGrid>
              <a:tr h="7631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latin typeface="Arial Narrow" pitchFamily="34" charset="0"/>
                        </a:rPr>
                        <a:t>Financial Oversight &amp; Disclosures</a:t>
                      </a:r>
                    </a:p>
                  </a:txBody>
                  <a:tcPr/>
                </a:tc>
                <a:tc>
                  <a:txBody>
                    <a:bodyPr/>
                    <a:lstStyle/>
                    <a:p>
                      <a:r>
                        <a:rPr lang="en-US" dirty="0" smtClean="0"/>
                        <a:t>Societal /customer Concerns</a:t>
                      </a:r>
                      <a:endParaRPr lang="en-US" dirty="0"/>
                    </a:p>
                  </a:txBody>
                  <a:tcPr/>
                </a:tc>
                <a:tc>
                  <a:txBody>
                    <a:bodyPr/>
                    <a:lstStyle/>
                    <a:p>
                      <a:r>
                        <a:rPr lang="en-US" dirty="0" smtClean="0"/>
                        <a:t>Governance &amp; Risk</a:t>
                      </a:r>
                      <a:r>
                        <a:rPr lang="en-US" baseline="0" dirty="0" smtClean="0"/>
                        <a:t> </a:t>
                      </a:r>
                      <a:r>
                        <a:rPr lang="en-US" dirty="0" smtClean="0"/>
                        <a:t>management</a:t>
                      </a:r>
                      <a:endParaRPr lang="en-US" dirty="0"/>
                    </a:p>
                  </a:txBody>
                  <a:tcPr/>
                </a:tc>
                <a:tc>
                  <a:txBody>
                    <a:bodyPr/>
                    <a:lstStyle/>
                    <a:p>
                      <a:r>
                        <a:rPr lang="en-US" dirty="0" smtClean="0"/>
                        <a:t>Others</a:t>
                      </a:r>
                      <a:endParaRPr lang="en-US" dirty="0"/>
                    </a:p>
                  </a:txBody>
                  <a:tcPr/>
                </a:tc>
              </a:tr>
              <a:tr h="811651">
                <a:tc>
                  <a:txBody>
                    <a:bodyPr/>
                    <a:lstStyle/>
                    <a:p>
                      <a:r>
                        <a:rPr lang="en-US" dirty="0" smtClean="0"/>
                        <a:t>Financial condition Report</a:t>
                      </a:r>
                      <a:endParaRPr lang="en-US" dirty="0"/>
                    </a:p>
                  </a:txBody>
                  <a:tcPr/>
                </a:tc>
                <a:tc>
                  <a:txBody>
                    <a:bodyPr/>
                    <a:lstStyle/>
                    <a:p>
                      <a:r>
                        <a:rPr lang="en-US" dirty="0" smtClean="0"/>
                        <a:t>Obligation</a:t>
                      </a:r>
                      <a:r>
                        <a:rPr lang="en-US" baseline="0" dirty="0" smtClean="0"/>
                        <a:t> for TP insurance &amp; Declined risk pool</a:t>
                      </a:r>
                      <a:endParaRPr lang="en-US" dirty="0"/>
                    </a:p>
                  </a:txBody>
                  <a:tcPr/>
                </a:tc>
                <a:tc>
                  <a:txBody>
                    <a:bodyPr/>
                    <a:lstStyle/>
                    <a:p>
                      <a:r>
                        <a:rPr lang="en-US" dirty="0" smtClean="0"/>
                        <a:t>Corporate governance guidelines</a:t>
                      </a:r>
                      <a:endParaRPr lang="en-US" dirty="0"/>
                    </a:p>
                  </a:txBody>
                  <a:tcPr/>
                </a:tc>
                <a:tc>
                  <a:txBody>
                    <a:bodyPr/>
                    <a:lstStyle/>
                    <a:p>
                      <a:r>
                        <a:rPr lang="en-US" dirty="0" smtClean="0"/>
                        <a:t>File and use guidelines for products</a:t>
                      </a:r>
                      <a:endParaRPr lang="en-US" dirty="0"/>
                    </a:p>
                  </a:txBody>
                  <a:tcPr/>
                </a:tc>
              </a:tr>
              <a:tr h="763118">
                <a:tc>
                  <a:txBody>
                    <a:bodyPr/>
                    <a:lstStyle/>
                    <a:p>
                      <a:r>
                        <a:rPr lang="en-US" dirty="0" smtClean="0"/>
                        <a:t>Economic Capital</a:t>
                      </a:r>
                      <a:endParaRPr lang="en-US" dirty="0"/>
                    </a:p>
                  </a:txBody>
                  <a:tcPr/>
                </a:tc>
                <a:tc>
                  <a:txBody>
                    <a:bodyPr/>
                    <a:lstStyle/>
                    <a:p>
                      <a:r>
                        <a:rPr lang="en-US" dirty="0" smtClean="0"/>
                        <a:t>Terrorism Pool</a:t>
                      </a:r>
                      <a:endParaRPr lang="en-US" dirty="0"/>
                    </a:p>
                  </a:txBody>
                  <a:tcPr/>
                </a:tc>
                <a:tc>
                  <a:txBody>
                    <a:bodyPr/>
                    <a:lstStyle/>
                    <a:p>
                      <a:r>
                        <a:rPr lang="en-US" dirty="0" smtClean="0"/>
                        <a:t>Investment Risk Management System</a:t>
                      </a:r>
                      <a:r>
                        <a:rPr lang="en-US" baseline="0" dirty="0" smtClean="0"/>
                        <a:t> &amp; Concurrent audit</a:t>
                      </a:r>
                      <a:endParaRPr lang="en-US" dirty="0"/>
                    </a:p>
                  </a:txBody>
                  <a:tcPr/>
                </a:tc>
                <a:tc>
                  <a:txBody>
                    <a:bodyPr/>
                    <a:lstStyle/>
                    <a:p>
                      <a:r>
                        <a:rPr lang="en-US" dirty="0" smtClean="0"/>
                        <a:t>Outsourcing of key activities</a:t>
                      </a:r>
                      <a:endParaRPr lang="en-US" dirty="0"/>
                    </a:p>
                  </a:txBody>
                  <a:tcPr/>
                </a:tc>
              </a:tr>
              <a:tr h="763118">
                <a:tc>
                  <a:txBody>
                    <a:bodyPr/>
                    <a:lstStyle/>
                    <a:p>
                      <a:r>
                        <a:rPr lang="en-US" dirty="0" smtClean="0"/>
                        <a:t>Asset Liability Management</a:t>
                      </a:r>
                      <a:endParaRPr lang="en-US" dirty="0"/>
                    </a:p>
                  </a:txBody>
                  <a:tcPr/>
                </a:tc>
                <a:tc>
                  <a:txBody>
                    <a:bodyPr/>
                    <a:lstStyle/>
                    <a:p>
                      <a:r>
                        <a:rPr lang="en-US" dirty="0" smtClean="0"/>
                        <a:t>Health insurance portability</a:t>
                      </a:r>
                      <a:endParaRPr lang="en-US" dirty="0"/>
                    </a:p>
                  </a:txBody>
                  <a:tcPr/>
                </a:tc>
                <a:tc>
                  <a:txBody>
                    <a:bodyPr/>
                    <a:lstStyle/>
                    <a:p>
                      <a:endParaRPr lang="en-US" dirty="0"/>
                    </a:p>
                  </a:txBody>
                  <a:tcPr/>
                </a:tc>
                <a:tc>
                  <a:txBody>
                    <a:bodyPr/>
                    <a:lstStyle/>
                    <a:p>
                      <a:r>
                        <a:rPr lang="en-US" dirty="0" smtClean="0"/>
                        <a:t>Distance Marketing guidelines</a:t>
                      </a:r>
                      <a:endParaRPr lang="en-US" dirty="0"/>
                    </a:p>
                  </a:txBody>
                  <a:tcPr/>
                </a:tc>
              </a:tr>
              <a:tr h="568156">
                <a:tc>
                  <a:txBody>
                    <a:bodyPr/>
                    <a:lstStyle/>
                    <a:p>
                      <a:r>
                        <a:rPr lang="en-US" dirty="0" smtClean="0"/>
                        <a:t>IBNR guidelines</a:t>
                      </a:r>
                      <a:endParaRPr lang="en-US" dirty="0"/>
                    </a:p>
                  </a:txBody>
                  <a:tcPr/>
                </a:tc>
                <a:tc>
                  <a:txBody>
                    <a:bodyPr/>
                    <a:lstStyle/>
                    <a:p>
                      <a:r>
                        <a:rPr lang="en-US" dirty="0" smtClean="0"/>
                        <a:t>Health insurance for senior citizens</a:t>
                      </a:r>
                      <a:endParaRPr lang="en-US" dirty="0"/>
                    </a:p>
                  </a:txBody>
                  <a:tcPr/>
                </a:tc>
                <a:tc>
                  <a:txBody>
                    <a:bodyPr/>
                    <a:lstStyle/>
                    <a:p>
                      <a:endParaRPr lang="en-US" dirty="0"/>
                    </a:p>
                  </a:txBody>
                  <a:tcPr/>
                </a:tc>
                <a:tc>
                  <a:txBody>
                    <a:bodyPr/>
                    <a:lstStyle/>
                    <a:p>
                      <a:endParaRPr lang="en-US" dirty="0"/>
                    </a:p>
                  </a:txBody>
                  <a:tcPr/>
                </a:tc>
              </a:tr>
              <a:tr h="568156">
                <a:tc>
                  <a:txBody>
                    <a:bodyPr/>
                    <a:lstStyle/>
                    <a:p>
                      <a:r>
                        <a:rPr lang="en-US" dirty="0" smtClean="0"/>
                        <a:t>Online Public disclosures</a:t>
                      </a:r>
                      <a:endParaRPr lang="en-US" dirty="0"/>
                    </a:p>
                  </a:txBody>
                  <a:tcPr/>
                </a:tc>
                <a:tc>
                  <a:txBody>
                    <a:bodyPr/>
                    <a:lstStyle/>
                    <a:p>
                      <a:r>
                        <a:rPr lang="en-US" dirty="0" smtClean="0"/>
                        <a:t>Grievance redressal guidelines</a:t>
                      </a:r>
                      <a:endParaRPr lang="en-US" dirty="0"/>
                    </a:p>
                  </a:txBody>
                  <a:tcPr/>
                </a:tc>
                <a:tc>
                  <a:txBody>
                    <a:bodyPr/>
                    <a:lstStyle/>
                    <a:p>
                      <a:endParaRPr lang="en-US" dirty="0"/>
                    </a:p>
                  </a:txBody>
                  <a:tcPr/>
                </a:tc>
                <a:tc>
                  <a:txBody>
                    <a:bodyPr/>
                    <a:lstStyle/>
                    <a:p>
                      <a:endParaRPr lang="en-US" dirty="0"/>
                    </a:p>
                  </a:txBody>
                  <a:tcPr/>
                </a:tc>
              </a:tr>
              <a:tr h="410883">
                <a:tc>
                  <a:txBody>
                    <a:bodyPr/>
                    <a:lstStyle/>
                    <a:p>
                      <a:r>
                        <a:rPr lang="en-US" dirty="0" smtClean="0"/>
                        <a:t>AML</a:t>
                      </a:r>
                      <a:endParaRPr lang="en-US" dirty="0"/>
                    </a:p>
                  </a:txBody>
                  <a:tcPr/>
                </a:tc>
                <a:tc>
                  <a:txBody>
                    <a:bodyPr/>
                    <a:lstStyle/>
                    <a:p>
                      <a:endParaRPr lang="en-US" dirty="0"/>
                    </a:p>
                  </a:txBody>
                  <a:tcPr/>
                </a:tc>
                <a:tc>
                  <a:txBody>
                    <a:bodyPr/>
                    <a:lstStyle/>
                    <a:p>
                      <a:endParaRPr lang="en-US"/>
                    </a:p>
                  </a:txBody>
                  <a:tcPr/>
                </a:tc>
                <a:tc>
                  <a:txBody>
                    <a:bodyPr/>
                    <a:lstStyle/>
                    <a:p>
                      <a:endParaRPr lang="en-US" dirty="0"/>
                    </a:p>
                  </a:txBody>
                  <a:tcPr/>
                </a:tc>
              </a:tr>
            </a:tbl>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&amp; Responsibilities of AA</a:t>
            </a:r>
            <a:endParaRPr lang="en-US" dirty="0"/>
          </a:p>
        </p:txBody>
      </p:sp>
      <p:sp>
        <p:nvSpPr>
          <p:cNvPr id="3" name="Content Placeholder 2"/>
          <p:cNvSpPr>
            <a:spLocks noGrp="1"/>
          </p:cNvSpPr>
          <p:nvPr>
            <p:ph idx="1"/>
          </p:nvPr>
        </p:nvSpPr>
        <p:spPr/>
        <p:txBody>
          <a:bodyPr>
            <a:noAutofit/>
          </a:bodyPr>
          <a:lstStyle/>
          <a:p>
            <a:pPr lvl="0"/>
            <a:r>
              <a:rPr lang="en-US" sz="2400" dirty="0" smtClean="0"/>
              <a:t> Rendering actuarial advice to the management of the insurer, in particular in the areas of product design and pricing, insurance contract wording, investments and reinsurance;</a:t>
            </a:r>
          </a:p>
          <a:p>
            <a:pPr lvl="0"/>
            <a:r>
              <a:rPr lang="en-US" sz="2400" dirty="0" smtClean="0"/>
              <a:t>Ensuring the solvency of the insurer at all times;</a:t>
            </a:r>
          </a:p>
          <a:p>
            <a:r>
              <a:rPr lang="en-US" sz="2400" dirty="0" smtClean="0"/>
              <a:t>Complying with the provisions of the section 64V of the Act in regard to certification of the assets and liabilities that have been valued in the manner required</a:t>
            </a:r>
          </a:p>
          <a:p>
            <a:r>
              <a:rPr lang="en-US" sz="2400" dirty="0" smtClean="0"/>
              <a:t>Complying with the provisions of the section 64 VA of the Act in regard to maintenance of required solvency margin;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fontScale="90000"/>
          </a:bodyPr>
          <a:lstStyle/>
          <a:p>
            <a:r>
              <a:rPr lang="en-US" dirty="0" smtClean="0"/>
              <a:t>Role &amp; Responsibilities of AA…</a:t>
            </a:r>
            <a:endParaRPr lang="en-US" dirty="0"/>
          </a:p>
        </p:txBody>
      </p:sp>
      <p:sp>
        <p:nvSpPr>
          <p:cNvPr id="3" name="Content Placeholder 2"/>
          <p:cNvSpPr>
            <a:spLocks noGrp="1"/>
          </p:cNvSpPr>
          <p:nvPr>
            <p:ph idx="1"/>
          </p:nvPr>
        </p:nvSpPr>
        <p:spPr>
          <a:xfrm>
            <a:off x="457200" y="1600200"/>
            <a:ext cx="8229600" cy="4876800"/>
          </a:xfrm>
        </p:spPr>
        <p:txBody>
          <a:bodyPr>
            <a:noAutofit/>
          </a:bodyPr>
          <a:lstStyle/>
          <a:p>
            <a:r>
              <a:rPr lang="en-US" sz="2400" dirty="0" smtClean="0"/>
              <a:t>Drawing the attention of management of the insurer, to any matter on which he or she thinks that action is required to be taken by the insurer to avoid--</a:t>
            </a:r>
          </a:p>
          <a:p>
            <a:pPr lvl="1"/>
            <a:r>
              <a:rPr lang="en-US" dirty="0" smtClean="0"/>
              <a:t> any contravention of the Act; or</a:t>
            </a:r>
          </a:p>
          <a:p>
            <a:pPr lvl="1"/>
            <a:r>
              <a:rPr lang="en-US" dirty="0" smtClean="0"/>
              <a:t>prejudice to the interests of policyholders</a:t>
            </a:r>
            <a:r>
              <a:rPr lang="en-US" dirty="0" smtClean="0"/>
              <a:t>;</a:t>
            </a:r>
            <a:endParaRPr lang="en-US" dirty="0" smtClean="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&amp; Responsibilities of AA…</a:t>
            </a:r>
            <a:endParaRPr lang="en-US" dirty="0"/>
          </a:p>
        </p:txBody>
      </p:sp>
      <p:sp>
        <p:nvSpPr>
          <p:cNvPr id="3" name="Content Placeholder 2"/>
          <p:cNvSpPr>
            <a:spLocks noGrp="1"/>
          </p:cNvSpPr>
          <p:nvPr>
            <p:ph idx="1"/>
          </p:nvPr>
        </p:nvSpPr>
        <p:spPr/>
        <p:txBody>
          <a:bodyPr>
            <a:noAutofit/>
          </a:bodyPr>
          <a:lstStyle/>
          <a:p>
            <a:r>
              <a:rPr lang="en-US" sz="2400" dirty="0" smtClean="0"/>
              <a:t>To ensure, -- </a:t>
            </a:r>
          </a:p>
          <a:p>
            <a:pPr lvl="1"/>
            <a:r>
              <a:rPr lang="en-US" dirty="0" smtClean="0"/>
              <a:t>that the rates are fair in respect of those contracts that are governed by the insurer's in-house tariff;</a:t>
            </a:r>
          </a:p>
          <a:p>
            <a:pPr lvl="1"/>
            <a:r>
              <a:rPr lang="en-US" dirty="0" smtClean="0"/>
              <a:t>that the actuarial principles, in the determination of liabilities, have been used in the calculation of reserves for incurred but not reported claims (IBNR) and other reserves where actuarial advice is sought by the Authority;</a:t>
            </a:r>
          </a:p>
          <a:p>
            <a:endParaRPr lang="en-US" sz="24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&amp; Responsibilities of AA…</a:t>
            </a:r>
            <a:endParaRPr lang="en-US" dirty="0"/>
          </a:p>
        </p:txBody>
      </p:sp>
      <p:sp>
        <p:nvSpPr>
          <p:cNvPr id="3" name="Content Placeholder 2"/>
          <p:cNvSpPr>
            <a:spLocks noGrp="1"/>
          </p:cNvSpPr>
          <p:nvPr>
            <p:ph idx="1"/>
          </p:nvPr>
        </p:nvSpPr>
        <p:spPr/>
        <p:txBody>
          <a:bodyPr>
            <a:normAutofit fontScale="92500"/>
          </a:bodyPr>
          <a:lstStyle/>
          <a:p>
            <a:r>
              <a:rPr lang="en-US" sz="2400" dirty="0" smtClean="0"/>
              <a:t>To inform the Authority in writing of his or her opinion, within a reasonable time, whether,--</a:t>
            </a:r>
          </a:p>
          <a:p>
            <a:pPr lvl="1"/>
            <a:r>
              <a:rPr lang="en-US" dirty="0" smtClean="0"/>
              <a:t>the insurer has  contravened the  Act or any other  Acts; </a:t>
            </a:r>
          </a:p>
          <a:p>
            <a:pPr lvl="1"/>
            <a:r>
              <a:rPr lang="en-US" dirty="0" smtClean="0"/>
              <a:t>the contravention is of such a nature that it may affect significantly the interests of the owners or beneficiaries of policies issued by the insurer;</a:t>
            </a:r>
          </a:p>
          <a:p>
            <a:pPr lvl="1"/>
            <a:r>
              <a:rPr lang="en-US" dirty="0" smtClean="0"/>
              <a:t>the directors of the insurer have failed to take such action as is reasonably necessary to enable him to exercise his or her duties and obligations under this regulation; or</a:t>
            </a:r>
          </a:p>
          <a:p>
            <a:pPr lvl="1"/>
            <a:r>
              <a:rPr lang="en-US" dirty="0" smtClean="0"/>
              <a:t>an officer or employee of the insurer has engaged in conduct calculated to prevent him or her exercising his or her duties and obligations under this regulation.</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Regulatory Overview-  Australia</a:t>
            </a:r>
            <a:endParaRPr lang="en-US" dirty="0"/>
          </a:p>
        </p:txBody>
      </p:sp>
      <p:sp>
        <p:nvSpPr>
          <p:cNvPr id="5" name="Content Placeholder 4"/>
          <p:cNvSpPr>
            <a:spLocks noGrp="1"/>
          </p:cNvSpPr>
          <p:nvPr>
            <p:ph idx="1"/>
          </p:nvPr>
        </p:nvSpPr>
        <p:spPr/>
        <p:txBody>
          <a:bodyPr>
            <a:normAutofit fontScale="92500" lnSpcReduction="20000"/>
          </a:bodyPr>
          <a:lstStyle/>
          <a:p>
            <a:r>
              <a:rPr lang="en-US" dirty="0" smtClean="0"/>
              <a:t>Virtually no supervisory requirements till 1973</a:t>
            </a:r>
          </a:p>
          <a:p>
            <a:r>
              <a:rPr lang="en-US" dirty="0" smtClean="0"/>
              <a:t>Insurance Act 1973 passed to regulate GI companies</a:t>
            </a:r>
          </a:p>
          <a:p>
            <a:r>
              <a:rPr lang="en-US" dirty="0" smtClean="0"/>
              <a:t>Insurance is regulated by </a:t>
            </a:r>
          </a:p>
          <a:p>
            <a:pPr lvl="1"/>
            <a:r>
              <a:rPr lang="en-US" dirty="0" smtClean="0"/>
              <a:t>APRA (Australian Prudential Regulation Authority) since 1998</a:t>
            </a:r>
          </a:p>
          <a:p>
            <a:pPr lvl="1"/>
            <a:r>
              <a:rPr lang="en-US" dirty="0" smtClean="0"/>
              <a:t>ASIC (Australian Securities and Investment Commission)</a:t>
            </a:r>
          </a:p>
          <a:p>
            <a:r>
              <a:rPr lang="en-US" dirty="0" smtClean="0"/>
              <a:t>APRA’s regulatory domain is restricted to insurer authorization, prudential financial regulations, Governance, Outsourcing, BCM and company takeovers</a:t>
            </a:r>
          </a:p>
          <a:p>
            <a:r>
              <a:rPr lang="en-US" dirty="0" smtClean="0"/>
              <a:t>Apart from regulating GI companies APRA also regulates  banks, credit unions, building societies, reinsurance companies, life insurance, friendly societies, and superannuation industry</a:t>
            </a:r>
          </a:p>
          <a:p>
            <a:endParaRPr 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Role &amp; Responsibilities of AA…</a:t>
            </a:r>
            <a:endParaRPr lang="en-US" dirty="0"/>
          </a:p>
        </p:txBody>
      </p:sp>
      <p:sp>
        <p:nvSpPr>
          <p:cNvPr id="3" name="Content Placeholder 2"/>
          <p:cNvSpPr>
            <a:spLocks noGrp="1"/>
          </p:cNvSpPr>
          <p:nvPr>
            <p:ph idx="1"/>
          </p:nvPr>
        </p:nvSpPr>
        <p:spPr/>
        <p:txBody>
          <a:bodyPr/>
          <a:lstStyle/>
          <a:p>
            <a:r>
              <a:rPr lang="en-US" dirty="0" smtClean="0"/>
              <a:t>To prepare annual FCR and present to board</a:t>
            </a:r>
          </a:p>
          <a:p>
            <a:r>
              <a:rPr lang="en-US" dirty="0" smtClean="0"/>
              <a:t>To put in place an effective ALM policy and monitor the asset liability positions continuously</a:t>
            </a:r>
          </a:p>
          <a:p>
            <a:r>
              <a:rPr lang="en-US" dirty="0" smtClean="0"/>
              <a:t>To estimate Economic capital of the insurer and report to board as part of FCR</a:t>
            </a:r>
          </a:p>
          <a:p>
            <a:r>
              <a:rPr lang="en-US" dirty="0" smtClean="0"/>
              <a:t>To vet the disclosures in company advertisements and ensure that these are in line with the filed and approved products</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52600"/>
            <a:ext cx="8229600" cy="1143000"/>
          </a:xfrm>
        </p:spPr>
        <p:txBody>
          <a:bodyPr/>
          <a:lstStyle/>
          <a:p>
            <a:pPr algn="ctr"/>
            <a:r>
              <a:rPr lang="en-US" dirty="0" smtClean="0"/>
              <a:t>Thanks</a:t>
            </a:r>
            <a:endParaRPr lang="en-US" dirty="0"/>
          </a:p>
        </p:txBody>
      </p:sp>
      <p:sp>
        <p:nvSpPr>
          <p:cNvPr id="3" name="Content Placeholder 2"/>
          <p:cNvSpPr>
            <a:spLocks noGrp="1"/>
          </p:cNvSpPr>
          <p:nvPr>
            <p:ph idx="1"/>
          </p:nvPr>
        </p:nvSpPr>
        <p:spPr>
          <a:xfrm>
            <a:off x="457200" y="3276600"/>
            <a:ext cx="8229600" cy="3048000"/>
          </a:xfrm>
        </p:spPr>
        <p:txBody>
          <a:bodyPr>
            <a:normAutofit/>
          </a:bodyPr>
          <a:lstStyle/>
          <a:p>
            <a:pPr algn="ctr">
              <a:buNone/>
            </a:pPr>
            <a:r>
              <a:rPr lang="en-US" sz="5400" dirty="0" smtClean="0"/>
              <a:t>Questions?</a:t>
            </a:r>
            <a:endParaRPr lang="en-US" sz="5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effectLst>
                  <a:outerShdw blurRad="38100" dist="38100" dir="2700000" algn="tl">
                    <a:srgbClr val="000000">
                      <a:alpha val="43137"/>
                    </a:srgbClr>
                  </a:outerShdw>
                </a:effectLst>
              </a:rPr>
              <a:t>Regulatory Overview-  Australia</a:t>
            </a:r>
            <a:endParaRPr lang="en-US"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normAutofit/>
          </a:bodyPr>
          <a:lstStyle/>
          <a:p>
            <a:r>
              <a:rPr lang="en-US" dirty="0" smtClean="0"/>
              <a:t>ASIC on the other hand is concerned with Financial service regulations (</a:t>
            </a:r>
            <a:r>
              <a:rPr lang="en-US" sz="1800" i="1" dirty="0" smtClean="0">
                <a:solidFill>
                  <a:srgbClr val="C00000"/>
                </a:solidFill>
              </a:rPr>
              <a:t>Australian financial service licensing, consumer matters relating to product disclosures, sales conduct, complaints etc</a:t>
            </a:r>
            <a:r>
              <a:rPr lang="en-US" dirty="0" smtClean="0"/>
              <a:t>) and Contractual regulations (</a:t>
            </a:r>
            <a:r>
              <a:rPr lang="en-US" sz="1800" i="1" dirty="0" smtClean="0">
                <a:solidFill>
                  <a:srgbClr val="C00000"/>
                </a:solidFill>
              </a:rPr>
              <a:t>ensuring that insurance contracts are balanced between insurers and policyholders</a:t>
            </a:r>
            <a:r>
              <a:rPr lang="en-US" dirty="0" smtClean="0"/>
              <a:t>)</a:t>
            </a:r>
          </a:p>
          <a:p>
            <a:r>
              <a:rPr lang="en-US" dirty="0" smtClean="0"/>
              <a:t>All insurance business should be structured as Companies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Enabling Legislation - Australia</a:t>
            </a:r>
            <a:endParaRPr lang="en-US" dirty="0"/>
          </a:p>
        </p:txBody>
      </p:sp>
      <p:sp>
        <p:nvSpPr>
          <p:cNvPr id="3" name="Content Placeholder 2"/>
          <p:cNvSpPr>
            <a:spLocks noGrp="1"/>
          </p:cNvSpPr>
          <p:nvPr>
            <p:ph idx="1"/>
          </p:nvPr>
        </p:nvSpPr>
        <p:spPr/>
        <p:txBody>
          <a:bodyPr>
            <a:normAutofit fontScale="92500" lnSpcReduction="20000"/>
          </a:bodyPr>
          <a:lstStyle/>
          <a:p>
            <a:r>
              <a:rPr lang="en-US" dirty="0" smtClean="0"/>
              <a:t>Insurance act 1973</a:t>
            </a:r>
          </a:p>
          <a:p>
            <a:r>
              <a:rPr lang="en-US" dirty="0" smtClean="0"/>
              <a:t>Insurance Contract Act 1984</a:t>
            </a:r>
          </a:p>
          <a:p>
            <a:r>
              <a:rPr lang="en-US" dirty="0" smtClean="0"/>
              <a:t>Insurance (Agents &amp; Brokers) Act, 1984</a:t>
            </a:r>
          </a:p>
          <a:p>
            <a:r>
              <a:rPr lang="en-US" dirty="0" smtClean="0"/>
              <a:t>Financial Sector (Collection of Data) Act, 1998</a:t>
            </a:r>
          </a:p>
          <a:p>
            <a:r>
              <a:rPr lang="en-US" dirty="0" smtClean="0"/>
              <a:t>Corporations Act 2001</a:t>
            </a:r>
          </a:p>
          <a:p>
            <a:r>
              <a:rPr lang="en-US" dirty="0" smtClean="0"/>
              <a:t>Insurance Regulations 2002</a:t>
            </a:r>
          </a:p>
          <a:p>
            <a:r>
              <a:rPr lang="en-US" dirty="0" smtClean="0"/>
              <a:t>General Insurance Supervisory Levy Imposition Act 1998</a:t>
            </a:r>
          </a:p>
          <a:p>
            <a:r>
              <a:rPr lang="en-US" dirty="0" smtClean="0"/>
              <a:t>Insurance (Acquisitions and Takeovers) Act 1991</a:t>
            </a:r>
          </a:p>
          <a:p>
            <a:r>
              <a:rPr lang="en-US" dirty="0" smtClean="0"/>
              <a:t>Financial Sector (Shareholdings) Act 1998</a:t>
            </a:r>
          </a:p>
          <a:p>
            <a:r>
              <a:rPr lang="en-US" dirty="0" smtClean="0"/>
              <a:t>Financial Sector (Business Transfer and Group Restructure) Act 1999</a:t>
            </a:r>
            <a:br>
              <a:rPr lang="en-US" dirty="0" smtClean="0"/>
            </a:br>
            <a:endParaRPr lang="en-US" dirty="0" smtClean="0"/>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smtClean="0"/>
              <a:t>Prudential Regulations by </a:t>
            </a:r>
            <a:endParaRPr lang="en-US" dirty="0"/>
          </a:p>
        </p:txBody>
      </p:sp>
      <p:sp>
        <p:nvSpPr>
          <p:cNvPr id="7" name="Text Placeholder 6"/>
          <p:cNvSpPr>
            <a:spLocks noGrp="1"/>
          </p:cNvSpPr>
          <p:nvPr>
            <p:ph type="body" idx="1"/>
          </p:nvPr>
        </p:nvSpPr>
        <p:spPr/>
        <p:txBody>
          <a:bodyPr>
            <a:normAutofit/>
          </a:bodyPr>
          <a:lstStyle/>
          <a:p>
            <a:r>
              <a:rPr lang="en-US" sz="6600" b="1" dirty="0" smtClean="0">
                <a:effectLst>
                  <a:outerShdw blurRad="38100" dist="38100" dir="2700000" algn="tl">
                    <a:srgbClr val="000000">
                      <a:alpha val="43137"/>
                    </a:srgbClr>
                  </a:outerShdw>
                </a:effectLst>
              </a:rPr>
              <a:t>APRA</a:t>
            </a:r>
            <a:endParaRPr lang="en-US" sz="6600" b="1"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743712"/>
          </a:xfrm>
        </p:spPr>
        <p:txBody>
          <a:bodyPr>
            <a:normAutofit fontScale="90000"/>
          </a:bodyPr>
          <a:lstStyle/>
          <a:p>
            <a:r>
              <a:rPr lang="en-US" dirty="0" smtClean="0"/>
              <a:t>Types of insurers</a:t>
            </a:r>
            <a:endParaRPr lang="en-US" dirty="0"/>
          </a:p>
        </p:txBody>
      </p:sp>
      <p:sp>
        <p:nvSpPr>
          <p:cNvPr id="3" name="Content Placeholder 2"/>
          <p:cNvSpPr>
            <a:spLocks noGrp="1"/>
          </p:cNvSpPr>
          <p:nvPr>
            <p:ph idx="1"/>
          </p:nvPr>
        </p:nvSpPr>
        <p:spPr>
          <a:xfrm>
            <a:off x="457200" y="1600200"/>
            <a:ext cx="8229600" cy="4724400"/>
          </a:xfrm>
        </p:spPr>
        <p:txBody>
          <a:bodyPr>
            <a:noAutofit/>
          </a:bodyPr>
          <a:lstStyle/>
          <a:p>
            <a:pPr>
              <a:buNone/>
            </a:pPr>
            <a:r>
              <a:rPr lang="en-US" sz="2000" dirty="0" smtClean="0">
                <a:effectLst>
                  <a:outerShdw blurRad="38100" dist="38100" dir="2700000" algn="tl">
                    <a:srgbClr val="000000">
                      <a:alpha val="43137"/>
                    </a:srgbClr>
                  </a:outerShdw>
                </a:effectLst>
              </a:rPr>
              <a:t>Prudential Regulations divide all insurers into these 5 groups under  General Prudential Standards 001-”Definitions”</a:t>
            </a:r>
          </a:p>
          <a:p>
            <a:r>
              <a:rPr lang="en-US" sz="2000" dirty="0" smtClean="0">
                <a:effectLst>
                  <a:outerShdw blurRad="38100" dist="38100" dir="2700000" algn="tl">
                    <a:srgbClr val="000000">
                      <a:alpha val="43137"/>
                    </a:srgbClr>
                  </a:outerShdw>
                </a:effectLst>
              </a:rPr>
              <a:t>Category A insurer: </a:t>
            </a:r>
          </a:p>
          <a:p>
            <a:pPr lvl="1"/>
            <a:r>
              <a:rPr lang="en-US" sz="2000" dirty="0" smtClean="0">
                <a:effectLst>
                  <a:outerShdw blurRad="38100" dist="38100" dir="2700000" algn="tl">
                    <a:srgbClr val="000000">
                      <a:alpha val="43137"/>
                    </a:srgbClr>
                  </a:outerShdw>
                </a:effectLst>
              </a:rPr>
              <a:t>incorporated in Australia. </a:t>
            </a:r>
          </a:p>
          <a:p>
            <a:pPr lvl="1"/>
            <a:r>
              <a:rPr lang="en-US" sz="2000" dirty="0" smtClean="0">
                <a:effectLst>
                  <a:outerShdw blurRad="38100" dist="38100" dir="2700000" algn="tl">
                    <a:srgbClr val="000000">
                      <a:alpha val="43137"/>
                    </a:srgbClr>
                  </a:outerShdw>
                </a:effectLst>
              </a:rPr>
              <a:t>excludes all insurers falling within any of the other categories. (e.g.; wholly owned subsidiaries of corporate groups that are not insurance groups) </a:t>
            </a:r>
          </a:p>
          <a:p>
            <a:r>
              <a:rPr lang="en-US" sz="2000" dirty="0" smtClean="0">
                <a:effectLst>
                  <a:outerShdw blurRad="38100" dist="38100" dir="2700000" algn="tl">
                    <a:srgbClr val="000000">
                      <a:alpha val="43137"/>
                    </a:srgbClr>
                  </a:outerShdw>
                </a:effectLst>
              </a:rPr>
              <a:t>Category B insurer: </a:t>
            </a:r>
          </a:p>
          <a:p>
            <a:pPr lvl="1"/>
            <a:r>
              <a:rPr lang="en-US" sz="2000" dirty="0" smtClean="0">
                <a:effectLst>
                  <a:outerShdw blurRad="38100" dist="38100" dir="2700000" algn="tl">
                    <a:srgbClr val="000000">
                      <a:alpha val="43137"/>
                    </a:srgbClr>
                  </a:outerShdw>
                </a:effectLst>
              </a:rPr>
              <a:t>Incorporated in Australia</a:t>
            </a:r>
          </a:p>
          <a:p>
            <a:pPr lvl="1"/>
            <a:r>
              <a:rPr lang="en-US" sz="2000" dirty="0" smtClean="0">
                <a:effectLst>
                  <a:outerShdw blurRad="38100" dist="38100" dir="2700000" algn="tl">
                    <a:srgbClr val="000000">
                      <a:alpha val="43137"/>
                    </a:srgbClr>
                  </a:outerShdw>
                </a:effectLst>
              </a:rPr>
              <a:t>Is a subsidiary of a local or a foreign insurance group. </a:t>
            </a:r>
          </a:p>
          <a:p>
            <a:r>
              <a:rPr lang="en-US" sz="2000" dirty="0" smtClean="0">
                <a:effectLst>
                  <a:outerShdw blurRad="38100" dist="38100" dir="2700000" algn="tl">
                    <a:srgbClr val="000000">
                      <a:alpha val="43137"/>
                    </a:srgbClr>
                  </a:outerShdw>
                </a:effectLst>
              </a:rPr>
              <a:t>Category C insurer:  </a:t>
            </a:r>
          </a:p>
          <a:p>
            <a:pPr lvl="1"/>
            <a:r>
              <a:rPr lang="en-US" sz="2000" dirty="0" smtClean="0">
                <a:effectLst>
                  <a:outerShdw blurRad="38100" dist="38100" dir="2700000" algn="tl">
                    <a:srgbClr val="000000">
                      <a:alpha val="43137"/>
                    </a:srgbClr>
                  </a:outerShdw>
                </a:effectLst>
              </a:rPr>
              <a:t>A ‘foreign general insurer’ defined under subsection 3(1) of the Act. (e.g.; a foreign insurer operating as a foreign branch in Australia)</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19912"/>
          </a:xfrm>
        </p:spPr>
        <p:txBody>
          <a:bodyPr/>
          <a:lstStyle/>
          <a:p>
            <a:r>
              <a:rPr lang="en-US" dirty="0" smtClean="0"/>
              <a:t>Types of insurers…</a:t>
            </a:r>
            <a:endParaRPr lang="en-US" dirty="0"/>
          </a:p>
        </p:txBody>
      </p:sp>
      <p:sp>
        <p:nvSpPr>
          <p:cNvPr id="3" name="Content Placeholder 2"/>
          <p:cNvSpPr>
            <a:spLocks noGrp="1"/>
          </p:cNvSpPr>
          <p:nvPr>
            <p:ph idx="1"/>
          </p:nvPr>
        </p:nvSpPr>
        <p:spPr>
          <a:xfrm>
            <a:off x="457200" y="1600200"/>
            <a:ext cx="8229600" cy="4724400"/>
          </a:xfrm>
        </p:spPr>
        <p:txBody>
          <a:bodyPr>
            <a:noAutofit/>
          </a:bodyPr>
          <a:lstStyle/>
          <a:p>
            <a:r>
              <a:rPr lang="en-US" sz="2000" dirty="0" smtClean="0">
                <a:effectLst>
                  <a:outerShdw blurRad="38100" dist="38100" dir="2700000" algn="tl">
                    <a:srgbClr val="000000">
                      <a:alpha val="43137"/>
                    </a:srgbClr>
                  </a:outerShdw>
                </a:effectLst>
              </a:rPr>
              <a:t>Category D insurer: </a:t>
            </a:r>
          </a:p>
          <a:p>
            <a:pPr lvl="1"/>
            <a:r>
              <a:rPr lang="en-US" sz="2000" dirty="0" smtClean="0">
                <a:effectLst>
                  <a:outerShdw blurRad="38100" dist="38100" dir="2700000" algn="tl">
                    <a:srgbClr val="000000">
                      <a:alpha val="43137"/>
                    </a:srgbClr>
                  </a:outerShdw>
                </a:effectLst>
              </a:rPr>
              <a:t>an insurer incorporated in Australia; </a:t>
            </a:r>
          </a:p>
          <a:p>
            <a:pPr lvl="1"/>
            <a:r>
              <a:rPr lang="en-US" sz="2000" dirty="0" smtClean="0">
                <a:effectLst>
                  <a:outerShdw blurRad="38100" dist="38100" dir="2700000" algn="tl">
                    <a:srgbClr val="000000">
                      <a:alpha val="43137"/>
                    </a:srgbClr>
                  </a:outerShdw>
                </a:effectLst>
              </a:rPr>
              <a:t>is owned by an industry or a professional association, or by the members of the industry or professional association or a combination of both; and </a:t>
            </a:r>
          </a:p>
          <a:p>
            <a:pPr lvl="1"/>
            <a:r>
              <a:rPr lang="en-US" sz="2000" dirty="0" smtClean="0">
                <a:effectLst>
                  <a:outerShdw blurRad="38100" dist="38100" dir="2700000" algn="tl">
                    <a:srgbClr val="000000">
                      <a:alpha val="43137"/>
                    </a:srgbClr>
                  </a:outerShdw>
                </a:effectLst>
              </a:rPr>
              <a:t>only underwrites business risks of the members of the association or those who are eligible, under the articles of association or constitution of the association, to become members of the association; but </a:t>
            </a:r>
          </a:p>
          <a:p>
            <a:pPr lvl="1"/>
            <a:r>
              <a:rPr lang="en-US" sz="2000" dirty="0" smtClean="0">
                <a:effectLst>
                  <a:outerShdw blurRad="38100" dist="38100" dir="2700000" algn="tl">
                    <a:srgbClr val="000000">
                      <a:alpha val="43137"/>
                    </a:srgbClr>
                  </a:outerShdw>
                </a:effectLst>
              </a:rPr>
              <a:t>is not a medical indemnity insurer as defined under the </a:t>
            </a:r>
            <a:r>
              <a:rPr lang="en-US" sz="2000" i="1" dirty="0" smtClean="0">
                <a:effectLst>
                  <a:outerShdw blurRad="38100" dist="38100" dir="2700000" algn="tl">
                    <a:srgbClr val="000000">
                      <a:alpha val="43137"/>
                    </a:srgbClr>
                  </a:outerShdw>
                </a:effectLst>
              </a:rPr>
              <a:t>Medical Indemnity Act 2002. </a:t>
            </a:r>
          </a:p>
          <a:p>
            <a:r>
              <a:rPr lang="en-US" sz="2000" dirty="0" smtClean="0">
                <a:effectLst>
                  <a:outerShdw blurRad="38100" dist="38100" dir="2700000" algn="tl">
                    <a:srgbClr val="000000">
                      <a:alpha val="43137"/>
                    </a:srgbClr>
                  </a:outerShdw>
                </a:effectLst>
              </a:rPr>
              <a:t>Category E insurer:</a:t>
            </a:r>
          </a:p>
          <a:p>
            <a:pPr lvl="1"/>
            <a:r>
              <a:rPr lang="en-US" sz="2000" dirty="0" smtClean="0">
                <a:effectLst>
                  <a:outerShdw blurRad="38100" dist="38100" dir="2700000" algn="tl">
                    <a:srgbClr val="000000">
                      <a:alpha val="43137"/>
                    </a:srgbClr>
                  </a:outerShdw>
                </a:effectLst>
              </a:rPr>
              <a:t>an insurer incorporated in Australia ; And</a:t>
            </a:r>
          </a:p>
          <a:p>
            <a:pPr lvl="1"/>
            <a:r>
              <a:rPr lang="en-US" sz="2000" dirty="0" smtClean="0">
                <a:effectLst>
                  <a:outerShdw blurRad="38100" dist="38100" dir="2700000" algn="tl">
                    <a:srgbClr val="000000">
                      <a:alpha val="43137"/>
                    </a:srgbClr>
                  </a:outerShdw>
                </a:effectLst>
              </a:rPr>
              <a:t>corporate captive or partnership captive.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15112"/>
          </a:xfrm>
        </p:spPr>
        <p:txBody>
          <a:bodyPr>
            <a:normAutofit fontScale="90000"/>
          </a:bodyPr>
          <a:lstStyle/>
          <a:p>
            <a:r>
              <a:rPr lang="en-US" dirty="0" smtClean="0"/>
              <a:t>Prudential Regulation Standards</a:t>
            </a:r>
            <a:endParaRPr lang="en-US" dirty="0"/>
          </a:p>
        </p:txBody>
      </p:sp>
      <p:graphicFrame>
        <p:nvGraphicFramePr>
          <p:cNvPr id="4" name="Content Placeholder 3"/>
          <p:cNvGraphicFramePr>
            <a:graphicFrameLocks noGrp="1"/>
          </p:cNvGraphicFramePr>
          <p:nvPr>
            <p:ph idx="1"/>
          </p:nvPr>
        </p:nvGraphicFramePr>
        <p:xfrm>
          <a:off x="-2590800" y="1295400"/>
          <a:ext cx="14859000" cy="548639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645</TotalTime>
  <Words>1906</Words>
  <Application>Microsoft Office PowerPoint</Application>
  <PresentationFormat>On-screen Show (4:3)</PresentationFormat>
  <Paragraphs>254</Paragraphs>
  <Slides>31</Slides>
  <Notes>2</Notes>
  <HiddenSlides>1</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Flow</vt:lpstr>
      <vt:lpstr>General Insurance Regulatory Structure  Comparison between Australia and India</vt:lpstr>
      <vt:lpstr>GI Regulations in Australia</vt:lpstr>
      <vt:lpstr>Regulatory Overview-  Australia</vt:lpstr>
      <vt:lpstr>Regulatory Overview-  Australia</vt:lpstr>
      <vt:lpstr>Enabling Legislation - Australia</vt:lpstr>
      <vt:lpstr>Prudential Regulations by </vt:lpstr>
      <vt:lpstr>Types of insurers</vt:lpstr>
      <vt:lpstr>Types of insurers…</vt:lpstr>
      <vt:lpstr>Prudential Regulation Standards</vt:lpstr>
      <vt:lpstr>Standards Relating to Capital</vt:lpstr>
      <vt:lpstr>Other Standards</vt:lpstr>
      <vt:lpstr>Other standards…</vt:lpstr>
      <vt:lpstr>Other standards…</vt:lpstr>
      <vt:lpstr>Other standards…</vt:lpstr>
      <vt:lpstr>GI Reporting Requirements</vt:lpstr>
      <vt:lpstr>Role &amp; Responsibilities of AA</vt:lpstr>
      <vt:lpstr>Financial services Regulations by  </vt:lpstr>
      <vt:lpstr>Financial Services Regulation</vt:lpstr>
      <vt:lpstr>Compliance</vt:lpstr>
      <vt:lpstr>GI Regulations in India</vt:lpstr>
      <vt:lpstr>Regulatory Overview - India</vt:lpstr>
      <vt:lpstr>Enabling Legislation - India</vt:lpstr>
      <vt:lpstr>Regulatory structure - India</vt:lpstr>
      <vt:lpstr>Supervision through Regulations - India</vt:lpstr>
      <vt:lpstr>Supervision through Guidelines / Orders etc - India</vt:lpstr>
      <vt:lpstr>Role &amp; Responsibilities of AA</vt:lpstr>
      <vt:lpstr>Role &amp; Responsibilities of AA…</vt:lpstr>
      <vt:lpstr>Role &amp; Responsibilities of AA…</vt:lpstr>
      <vt:lpstr>Role &amp; Responsibilities of AA…</vt:lpstr>
      <vt:lpstr>Role &amp; Responsibilities of AA…</vt:lpstr>
      <vt:lpstr>Thanks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General Insurance Regulatory Structure  Comparison between Australia and India</dc:title>
  <dc:creator>anurag.rastogi</dc:creator>
  <cp:lastModifiedBy>anurag.rastogi</cp:lastModifiedBy>
  <cp:revision>61</cp:revision>
  <dcterms:created xsi:type="dcterms:W3CDTF">2012-12-10T06:34:51Z</dcterms:created>
  <dcterms:modified xsi:type="dcterms:W3CDTF">2012-12-11T05:05:45Z</dcterms:modified>
</cp:coreProperties>
</file>