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sldIdLst>
    <p:sldId id="256" r:id="rId2"/>
    <p:sldId id="319" r:id="rId3"/>
    <p:sldId id="330" r:id="rId4"/>
    <p:sldId id="333" r:id="rId5"/>
    <p:sldId id="307" r:id="rId6"/>
    <p:sldId id="308" r:id="rId7"/>
    <p:sldId id="303" r:id="rId8"/>
    <p:sldId id="310" r:id="rId9"/>
    <p:sldId id="311" r:id="rId10"/>
    <p:sldId id="312" r:id="rId11"/>
    <p:sldId id="332" r:id="rId12"/>
    <p:sldId id="331" r:id="rId13"/>
    <p:sldId id="334" r:id="rId14"/>
    <p:sldId id="315" r:id="rId15"/>
    <p:sldId id="299" r:id="rId16"/>
    <p:sldId id="313" r:id="rId17"/>
    <p:sldId id="317" r:id="rId18"/>
    <p:sldId id="335" r:id="rId19"/>
    <p:sldId id="281" r:id="rId20"/>
    <p:sldId id="322" r:id="rId21"/>
    <p:sldId id="336" r:id="rId22"/>
    <p:sldId id="287" r:id="rId23"/>
    <p:sldId id="337" r:id="rId24"/>
    <p:sldId id="328" r:id="rId25"/>
    <p:sldId id="329" r:id="rId26"/>
    <p:sldId id="339" r:id="rId27"/>
    <p:sldId id="338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noj_2" initials="M" lastIdx="1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9729"/>
    <a:srgbClr val="254F29"/>
  </p:clrMru>
</p:presentationPr>
</file>

<file path=ppt/tableStyles.xml><?xml version="1.0" encoding="utf-8"?>
<a:tblStyleLst xmlns:a="http://schemas.openxmlformats.org/drawingml/2006/main" def="{5C22544A-7EE6-4342-B048-85BDC9FD1C3A}"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1577" autoAdjust="0"/>
  </p:normalViewPr>
  <p:slideViewPr>
    <p:cSldViewPr>
      <p:cViewPr varScale="1">
        <p:scale>
          <a:sx n="63" d="100"/>
          <a:sy n="63" d="100"/>
        </p:scale>
        <p:origin x="-146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502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anoj_2\Desktop\Madhura%20Imp%20docs\IFS%202012\Support%20material%20for%20Project\Non-life_Segment-wise_-_March_2012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IN"/>
  <c:chart>
    <c:autoTitleDeleted val="1"/>
    <c:plotArea>
      <c:layout>
        <c:manualLayout>
          <c:layoutTarget val="inner"/>
          <c:xMode val="edge"/>
          <c:yMode val="edge"/>
          <c:x val="0.1184328521434822"/>
          <c:y val="0.17177092446777489"/>
          <c:w val="0.5170962379702535"/>
          <c:h val="0.67785469524643038"/>
        </c:manualLayout>
      </c:layout>
      <c:barChart>
        <c:barDir val="col"/>
        <c:grouping val="percentStacked"/>
        <c:ser>
          <c:idx val="0"/>
          <c:order val="0"/>
          <c:tx>
            <c:strRef>
              <c:f>Sheet3!$B$7</c:f>
              <c:strCache>
                <c:ptCount val="1"/>
                <c:pt idx="0">
                  <c:v>Deprived (&lt;90)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dLbl>
              <c:idx val="2"/>
              <c:layout>
                <c:manualLayout>
                  <c:x val="-1.388888888888897E-2"/>
                  <c:y val="1.851851851851859E-2"/>
                </c:manualLayout>
              </c:layout>
              <c:showVal val="1"/>
            </c:dLbl>
            <c:txPr>
              <a:bodyPr/>
              <a:lstStyle/>
              <a:p>
                <a:pPr>
                  <a:defRPr b="1">
                    <a:solidFill>
                      <a:sysClr val="windowText" lastClr="00000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Sheet3!$C$6:$E$6</c:f>
              <c:strCache>
                <c:ptCount val="3"/>
                <c:pt idx="0">
                  <c:v>2005</c:v>
                </c:pt>
                <c:pt idx="1">
                  <c:v>2015E</c:v>
                </c:pt>
                <c:pt idx="2">
                  <c:v>2025E</c:v>
                </c:pt>
              </c:strCache>
            </c:strRef>
          </c:cat>
          <c:val>
            <c:numRef>
              <c:f>Sheet3!$C$7:$E$7</c:f>
              <c:numCache>
                <c:formatCode>0</c:formatCode>
                <c:ptCount val="3"/>
                <c:pt idx="0">
                  <c:v>7</c:v>
                </c:pt>
                <c:pt idx="1">
                  <c:v>2</c:v>
                </c:pt>
                <c:pt idx="2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Sheet3!$B$8</c:f>
              <c:strCache>
                <c:ptCount val="1"/>
                <c:pt idx="0">
                  <c:v>Lower Middle (90 - 200)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tint val="50000"/>
                    <a:satMod val="300000"/>
                  </a:schemeClr>
                </a:gs>
                <a:gs pos="35000">
                  <a:schemeClr val="accent3">
                    <a:tint val="37000"/>
                    <a:satMod val="300000"/>
                  </a:schemeClr>
                </a:gs>
                <a:gs pos="100000">
                  <a:schemeClr val="accent3">
                    <a:tint val="15000"/>
                    <a:satMod val="350000"/>
                  </a:schemeClr>
                </a:gs>
              </a:gsLst>
              <a:lin ang="16200000" scaled="1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c:spPr>
          <c:dLbls>
            <c:txPr>
              <a:bodyPr/>
              <a:lstStyle/>
              <a:p>
                <a:pPr>
                  <a:defRPr b="1">
                    <a:solidFill>
                      <a:sysClr val="windowText" lastClr="000000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Sheet3!$C$6:$E$6</c:f>
              <c:strCache>
                <c:ptCount val="3"/>
                <c:pt idx="0">
                  <c:v>2005</c:v>
                </c:pt>
                <c:pt idx="1">
                  <c:v>2015E</c:v>
                </c:pt>
                <c:pt idx="2">
                  <c:v>2025E</c:v>
                </c:pt>
              </c:strCache>
            </c:strRef>
          </c:cat>
          <c:val>
            <c:numRef>
              <c:f>Sheet3!$C$8:$E$8</c:f>
              <c:numCache>
                <c:formatCode>0</c:formatCode>
                <c:ptCount val="3"/>
                <c:pt idx="0">
                  <c:v>55</c:v>
                </c:pt>
                <c:pt idx="1">
                  <c:v>17</c:v>
                </c:pt>
                <c:pt idx="2">
                  <c:v>4</c:v>
                </c:pt>
              </c:numCache>
            </c:numRef>
          </c:val>
        </c:ser>
        <c:ser>
          <c:idx val="2"/>
          <c:order val="2"/>
          <c:tx>
            <c:strRef>
              <c:f>Sheet3!$B$9</c:f>
              <c:strCache>
                <c:ptCount val="1"/>
                <c:pt idx="0">
                  <c:v>Middle (200 - 500)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Sheet3!$C$6:$E$6</c:f>
              <c:strCache>
                <c:ptCount val="3"/>
                <c:pt idx="0">
                  <c:v>2005</c:v>
                </c:pt>
                <c:pt idx="1">
                  <c:v>2015E</c:v>
                </c:pt>
                <c:pt idx="2">
                  <c:v>2025E</c:v>
                </c:pt>
              </c:strCache>
            </c:strRef>
          </c:cat>
          <c:val>
            <c:numRef>
              <c:f>Sheet3!$C$9:$E$9</c:f>
              <c:numCache>
                <c:formatCode>0</c:formatCode>
                <c:ptCount val="3"/>
                <c:pt idx="0">
                  <c:v>17</c:v>
                </c:pt>
                <c:pt idx="1">
                  <c:v>53</c:v>
                </c:pt>
                <c:pt idx="2">
                  <c:v>37</c:v>
                </c:pt>
              </c:numCache>
            </c:numRef>
          </c:val>
        </c:ser>
        <c:ser>
          <c:idx val="3"/>
          <c:order val="3"/>
          <c:tx>
            <c:strRef>
              <c:f>Sheet3!$B$10</c:f>
              <c:strCache>
                <c:ptCount val="1"/>
                <c:pt idx="0">
                  <c:v>Upper Middle (500 - 1000)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Sheet3!$C$6:$E$6</c:f>
              <c:strCache>
                <c:ptCount val="3"/>
                <c:pt idx="0">
                  <c:v>2005</c:v>
                </c:pt>
                <c:pt idx="1">
                  <c:v>2015E</c:v>
                </c:pt>
                <c:pt idx="2">
                  <c:v>2025E</c:v>
                </c:pt>
              </c:strCache>
            </c:strRef>
          </c:cat>
          <c:val>
            <c:numRef>
              <c:f>Sheet3!$C$10:$E$10</c:f>
              <c:numCache>
                <c:formatCode>0</c:formatCode>
                <c:ptCount val="3"/>
                <c:pt idx="0">
                  <c:v>8</c:v>
                </c:pt>
                <c:pt idx="1">
                  <c:v>10</c:v>
                </c:pt>
                <c:pt idx="2">
                  <c:v>33</c:v>
                </c:pt>
              </c:numCache>
            </c:numRef>
          </c:val>
        </c:ser>
        <c:ser>
          <c:idx val="4"/>
          <c:order val="4"/>
          <c:tx>
            <c:strRef>
              <c:f>Sheet3!$B$11</c:f>
              <c:strCache>
                <c:ptCount val="1"/>
                <c:pt idx="0">
                  <c:v>Upper (&gt;1000)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hade val="51000"/>
                    <a:satMod val="130000"/>
                  </a:schemeClr>
                </a:gs>
                <a:gs pos="80000">
                  <a:schemeClr val="accent3">
                    <a:shade val="93000"/>
                    <a:satMod val="130000"/>
                  </a:schemeClr>
                </a:gs>
                <a:gs pos="100000">
                  <a:schemeClr val="accent3">
                    <a:shade val="94000"/>
                    <a:satMod val="135000"/>
                  </a:schemeClr>
                </a:gs>
              </a:gsLst>
              <a:lin ang="16200000" scaled="0"/>
            </a:gradFill>
            <a:ln w="9525" cap="flat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Sheet3!$C$6:$E$6</c:f>
              <c:strCache>
                <c:ptCount val="3"/>
                <c:pt idx="0">
                  <c:v>2005</c:v>
                </c:pt>
                <c:pt idx="1">
                  <c:v>2015E</c:v>
                </c:pt>
                <c:pt idx="2">
                  <c:v>2025E</c:v>
                </c:pt>
              </c:strCache>
            </c:strRef>
          </c:cat>
          <c:val>
            <c:numRef>
              <c:f>Sheet3!$C$11:$E$11</c:f>
              <c:numCache>
                <c:formatCode>0</c:formatCode>
                <c:ptCount val="3"/>
                <c:pt idx="0">
                  <c:v>12</c:v>
                </c:pt>
                <c:pt idx="1">
                  <c:v>18</c:v>
                </c:pt>
                <c:pt idx="2">
                  <c:v>26</c:v>
                </c:pt>
              </c:numCache>
            </c:numRef>
          </c:val>
        </c:ser>
        <c:overlap val="100"/>
        <c:axId val="74781824"/>
        <c:axId val="74783360"/>
      </c:barChart>
      <c:catAx>
        <c:axId val="74781824"/>
        <c:scaling>
          <c:orientation val="minMax"/>
        </c:scaling>
        <c:axPos val="b"/>
        <c:tickLblPos val="nextTo"/>
        <c:crossAx val="74783360"/>
        <c:crosses val="autoZero"/>
        <c:auto val="1"/>
        <c:lblAlgn val="ctr"/>
        <c:lblOffset val="100"/>
      </c:catAx>
      <c:valAx>
        <c:axId val="74783360"/>
        <c:scaling>
          <c:orientation val="minMax"/>
        </c:scaling>
        <c:axPos val="l"/>
        <c:numFmt formatCode="0%" sourceLinked="1"/>
        <c:tickLblPos val="nextTo"/>
        <c:crossAx val="74781824"/>
        <c:crosses val="autoZero"/>
        <c:crossBetween val="between"/>
      </c:valAx>
    </c:plotArea>
    <c:legend>
      <c:legendPos val="r"/>
    </c:legend>
    <c:plotVisOnly val="1"/>
  </c:chart>
  <c:spPr>
    <a:gradFill rotWithShape="1">
      <a:gsLst>
        <a:gs pos="0">
          <a:schemeClr val="accent1">
            <a:shade val="51000"/>
            <a:satMod val="130000"/>
          </a:schemeClr>
        </a:gs>
        <a:gs pos="80000">
          <a:schemeClr val="accent1">
            <a:shade val="93000"/>
            <a:satMod val="130000"/>
          </a:schemeClr>
        </a:gs>
        <a:gs pos="100000">
          <a:schemeClr val="accent1">
            <a:shade val="94000"/>
            <a:satMod val="135000"/>
          </a:schemeClr>
        </a:gs>
      </a:gsLst>
      <a:lin ang="16200000" scaled="0"/>
    </a:gradFill>
    <a:ln>
      <a:noFill/>
    </a:ln>
    <a:effectLst>
      <a:outerShdw blurRad="40000" dist="23000" dir="5400000" rotWithShape="0">
        <a:srgbClr val="000000">
          <a:alpha val="35000"/>
        </a:srgbClr>
      </a:outerShdw>
    </a:effectLst>
    <a:scene3d>
      <a:camera prst="orthographicFront">
        <a:rot lat="0" lon="0" rev="0"/>
      </a:camera>
      <a:lightRig rig="threePt" dir="t">
        <a:rot lat="0" lon="0" rev="1200000"/>
      </a:lightRig>
    </a:scene3d>
    <a:sp3d>
      <a:bevelT w="63500" h="25400"/>
    </a:sp3d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255185-0C9D-4101-B338-C59867BE07E1}" type="datetimeFigureOut">
              <a:rPr lang="en-IN" smtClean="0"/>
              <a:pPr/>
              <a:t>11-12-2012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AA411B-E49F-4859-A93E-D604FF8005B6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5</a:t>
            </a:fld>
            <a:endParaRPr lang="en-IN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16</a:t>
            </a:fld>
            <a:endParaRPr lang="en-IN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17</a:t>
            </a:fld>
            <a:endParaRPr lang="en-IN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22</a:t>
            </a:fld>
            <a:endParaRPr lang="en-IN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smtClean="0">
              <a:latin typeface="Arial" charset="0"/>
            </a:endParaRPr>
          </a:p>
        </p:txBody>
      </p:sp>
      <p:sp>
        <p:nvSpPr>
          <p:cNvPr id="16388" name="Slide Number Placeholder 3"/>
          <p:cNvSpPr txBox="1">
            <a:spLocks noGrp="1"/>
          </p:cNvSpPr>
          <p:nvPr/>
        </p:nvSpPr>
        <p:spPr bwMode="auto">
          <a:xfrm>
            <a:off x="3885294" y="8685559"/>
            <a:ext cx="2971107" cy="45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2EAFCA3-062D-4EB9-A61D-9D1D1D8DA29B}" type="slidenum">
              <a:rPr lang="en-US" sz="1200" b="0">
                <a:cs typeface="Arial" charset="0"/>
              </a:rPr>
              <a:pPr algn="r"/>
              <a:t>24</a:t>
            </a:fld>
            <a:endParaRPr lang="en-US" sz="1200" b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N" sz="1200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Reference to ‘Claims processing guidelines' </a:t>
            </a:r>
            <a:r>
              <a:rPr kumimoji="0" lang="en-US" sz="1200" b="1" i="0" u="none" strike="noStrike" kern="1200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issued by </a:t>
            </a:r>
            <a:r>
              <a:rPr kumimoji="0" lang="en-US" sz="1200" b="1" i="0" u="none" strike="noStrike" kern="1200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+mn-ea"/>
                <a:cs typeface="+mn-cs"/>
              </a:rPr>
              <a:t>M</a:t>
            </a:r>
            <a:r>
              <a:rPr kumimoji="0" lang="en-US" sz="12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illiman</a:t>
            </a:r>
            <a:r>
              <a: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which identify the length of hospital stay, investigations, consumables, treatment procedures on the severity of medical conditions  - article stating this published on 3 Mar 2009 (Hindustan Times)</a:t>
            </a:r>
          </a:p>
          <a:p>
            <a:endParaRPr lang="en-GB" dirty="0" smtClean="0">
              <a:latin typeface="Arial" charset="0"/>
            </a:endParaRPr>
          </a:p>
        </p:txBody>
      </p:sp>
      <p:sp>
        <p:nvSpPr>
          <p:cNvPr id="16388" name="Slide Number Placeholder 3"/>
          <p:cNvSpPr txBox="1">
            <a:spLocks noGrp="1"/>
          </p:cNvSpPr>
          <p:nvPr/>
        </p:nvSpPr>
        <p:spPr bwMode="auto">
          <a:xfrm>
            <a:off x="3885294" y="8685559"/>
            <a:ext cx="2971107" cy="45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2EAFCA3-062D-4EB9-A61D-9D1D1D8DA29B}" type="slidenum">
              <a:rPr lang="en-US" sz="1200" b="0">
                <a:cs typeface="Arial" charset="0"/>
              </a:rPr>
              <a:pPr algn="r"/>
              <a:t>25</a:t>
            </a:fld>
            <a:endParaRPr lang="en-US" sz="1200" b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>
              <a:latin typeface="Arial" charset="0"/>
            </a:endParaRPr>
          </a:p>
        </p:txBody>
      </p:sp>
      <p:sp>
        <p:nvSpPr>
          <p:cNvPr id="16388" name="Slide Number Placeholder 3"/>
          <p:cNvSpPr txBox="1">
            <a:spLocks noGrp="1"/>
          </p:cNvSpPr>
          <p:nvPr/>
        </p:nvSpPr>
        <p:spPr bwMode="auto">
          <a:xfrm>
            <a:off x="3885294" y="8685559"/>
            <a:ext cx="2971107" cy="456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B2EAFCA3-062D-4EB9-A61D-9D1D1D8DA29B}" type="slidenum">
              <a:rPr lang="en-US" sz="1200" b="0">
                <a:cs typeface="Arial" charset="0"/>
              </a:rPr>
              <a:pPr algn="r"/>
              <a:t>26</a:t>
            </a:fld>
            <a:endParaRPr lang="en-US" sz="1200" b="0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Advisor driven anti-selection:</a:t>
            </a:r>
          </a:p>
          <a:p>
            <a:pPr lvl="2"/>
            <a:r>
              <a:rPr lang="en-US" dirty="0" smtClean="0"/>
              <a:t>Advising customers not to disclose information</a:t>
            </a:r>
          </a:p>
          <a:p>
            <a:pPr lvl="2"/>
            <a:r>
              <a:rPr lang="en-US" dirty="0" smtClean="0"/>
              <a:t>Time period post which a claim has a likely chance of being valid</a:t>
            </a:r>
          </a:p>
          <a:p>
            <a:pPr lvl="2"/>
            <a:endParaRPr lang="en-US" dirty="0" smtClean="0"/>
          </a:p>
          <a:p>
            <a:pPr marL="457200" lvl="1" indent="-342900" algn="l" defTabSz="914400" rtl="0" eaLnBrk="1" latinLnBrk="0" hangingPunct="1">
              <a:buFont typeface="Arial" pitchFamily="34" charset="0"/>
              <a:buNone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Moral Hazard</a:t>
            </a:r>
          </a:p>
          <a:p>
            <a:pPr lvl="1"/>
            <a:r>
              <a:rPr lang="en-US" dirty="0" smtClean="0"/>
              <a:t>	Incentive to get admitted to gain in HCB payout</a:t>
            </a:r>
          </a:p>
          <a:p>
            <a:pPr lvl="2"/>
            <a:endParaRPr lang="en-US" dirty="0" smtClean="0"/>
          </a:p>
          <a:p>
            <a:pPr lvl="1"/>
            <a:r>
              <a:rPr lang="en-US" dirty="0" smtClean="0"/>
              <a:t>Reputational risk:</a:t>
            </a:r>
          </a:p>
          <a:p>
            <a:pPr lvl="2"/>
            <a:r>
              <a:rPr lang="en-US" dirty="0" smtClean="0"/>
              <a:t>Miss-selling</a:t>
            </a:r>
          </a:p>
          <a:p>
            <a:pPr lvl="2"/>
            <a:r>
              <a:rPr lang="en-US" dirty="0" smtClean="0"/>
              <a:t>Claim denial</a:t>
            </a:r>
          </a:p>
          <a:p>
            <a:pPr lvl="3"/>
            <a:r>
              <a:rPr lang="en-US" dirty="0" smtClean="0"/>
              <a:t>Non-disclosure (moral hazard)</a:t>
            </a:r>
          </a:p>
          <a:p>
            <a:pPr lvl="3"/>
            <a:r>
              <a:rPr lang="en-US" dirty="0" smtClean="0"/>
              <a:t>Non-disclosure (advisor driven)</a:t>
            </a:r>
          </a:p>
          <a:p>
            <a:pPr marL="457200" marR="0" lvl="1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		</a:t>
            </a:r>
            <a:r>
              <a:rPr lang="en-US" dirty="0" smtClean="0"/>
              <a:t>Court awards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6</a:t>
            </a:fld>
            <a:endParaRPr lang="en-I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7</a:t>
            </a:fld>
            <a:endParaRPr lang="en-I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8</a:t>
            </a:fld>
            <a:endParaRPr lang="en-I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9</a:t>
            </a:fld>
            <a:endParaRPr lang="en-I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10</a:t>
            </a:fld>
            <a:endParaRPr lang="en-IN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12</a:t>
            </a:fld>
            <a:endParaRPr lang="en-IN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14</a:t>
            </a:fld>
            <a:endParaRPr lang="en-I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Lack of data availability on disease</a:t>
            </a:r>
            <a:r>
              <a:rPr lang="en-US" baseline="0" dirty="0" smtClean="0"/>
              <a:t> and usage patterns of different socio-economic segments impacting product innovation</a:t>
            </a:r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AA411B-E49F-4859-A93E-D604FF8005B6}" type="slidenum">
              <a:rPr lang="en-IN" smtClean="0"/>
              <a:pPr/>
              <a:t>15</a:t>
            </a:fld>
            <a:endParaRPr lang="en-I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C830E8-5CC0-47DC-8B25-B2AD3B09E733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B3F2AE-6A16-42BA-89D1-2760AB27C7D5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F21D2-1A3C-4D1E-9EE9-EA7DD2107431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F76CE2-CF41-40C9-8DB2-0FEAD23BD6A1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19DC97-7C28-4047-822E-000640971543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FD59E-EB3F-4710-8E31-8D66319545DB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9EAAE3-EE81-43F5-8D9D-C430C0583B42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6E2AA2-C1E5-45CC-84E3-0D72E160019E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C0106E-343D-4549-A381-F9748E316182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EC2119-D9B5-4050-95DD-61C36508AEA6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65A76-4EFA-407F-A37C-3CDD64126959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432A5-B2A2-4E81-B146-6839C3D4A703}" type="datetime1">
              <a:rPr lang="en-IN" smtClean="0"/>
              <a:pPr/>
              <a:t>11-12-2012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90C59-0A56-4562-9654-372A9DA51063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#/I20-I25"/><Relationship Id="rId13" Type="http://schemas.openxmlformats.org/officeDocument/2006/relationships/hyperlink" Target="#/I80-I89"/><Relationship Id="rId3" Type="http://schemas.openxmlformats.org/officeDocument/2006/relationships/hyperlink" Target="#/I00-I02"/><Relationship Id="rId7" Type="http://schemas.openxmlformats.org/officeDocument/2006/relationships/hyperlink" Target="#/I10-I15"/><Relationship Id="rId12" Type="http://schemas.openxmlformats.org/officeDocument/2006/relationships/hyperlink" Target="#/I70-I79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#/I05-I09"/><Relationship Id="rId11" Type="http://schemas.openxmlformats.org/officeDocument/2006/relationships/hyperlink" Target="#/I60-I69"/><Relationship Id="rId5" Type="http://schemas.openxmlformats.org/officeDocument/2006/relationships/hyperlink" Target="#/I00-I02"/><Relationship Id="rId10" Type="http://schemas.openxmlformats.org/officeDocument/2006/relationships/hyperlink" Target="#/I30-I52"/><Relationship Id="rId4" Type="http://schemas.openxmlformats.org/officeDocument/2006/relationships/hyperlink" Target="#/I00-I02"/><Relationship Id="rId9" Type="http://schemas.openxmlformats.org/officeDocument/2006/relationships/hyperlink" Target="#/I26-I28"/><Relationship Id="rId14" Type="http://schemas.openxmlformats.org/officeDocument/2006/relationships/hyperlink" Target="#/I95-I99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solidFill>
              <a:schemeClr val="dk1">
                <a:shade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 lnSpcReduction="10000"/>
          </a:bodyPr>
          <a:lstStyle/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r>
              <a:rPr lang="en-US" sz="4300" dirty="0" smtClean="0"/>
              <a:t>Project on Health Insurance:</a:t>
            </a:r>
          </a:p>
          <a:p>
            <a:pPr lvl="0" algn="ctr">
              <a:spcBef>
                <a:spcPct val="0"/>
              </a:spcBef>
            </a:pPr>
            <a:r>
              <a:rPr lang="en-US" sz="4300" dirty="0" smtClean="0"/>
              <a:t>P</a:t>
            </a:r>
            <a:r>
              <a:rPr lang="en-US" sz="4300" dirty="0" smtClean="0"/>
              <a:t>ricing </a:t>
            </a:r>
            <a:r>
              <a:rPr lang="en-US" sz="4300" dirty="0" smtClean="0"/>
              <a:t>Challenges in Indian </a:t>
            </a:r>
            <a:r>
              <a:rPr lang="en-US" sz="4300" dirty="0" smtClean="0"/>
              <a:t>Market</a:t>
            </a:r>
            <a:r>
              <a:rPr lang="en-US" sz="4300" dirty="0" smtClean="0"/>
              <a:t/>
            </a:r>
            <a:br>
              <a:rPr lang="en-US" sz="4300" dirty="0" smtClean="0"/>
            </a:br>
            <a:r>
              <a:rPr lang="en-US" sz="4300" dirty="0" smtClean="0"/>
              <a:t>(IFS - December 2012)</a:t>
            </a:r>
          </a:p>
          <a:p>
            <a:pPr lvl="0" algn="ctr">
              <a:spcBef>
                <a:spcPct val="0"/>
              </a:spcBef>
            </a:pPr>
            <a:endParaRPr lang="en-US" sz="2400" dirty="0" smtClean="0"/>
          </a:p>
          <a:p>
            <a:pPr lvl="0" algn="ctr">
              <a:spcBef>
                <a:spcPct val="0"/>
              </a:spcBef>
            </a:pPr>
            <a:endParaRPr lang="en-US" sz="2400" dirty="0" smtClean="0"/>
          </a:p>
          <a:p>
            <a:pPr lvl="8">
              <a:spcBef>
                <a:spcPct val="0"/>
              </a:spcBef>
            </a:pPr>
            <a:r>
              <a:rPr lang="en-US" sz="2400" b="1" dirty="0" smtClean="0"/>
              <a:t>	Prepared by: </a:t>
            </a:r>
          </a:p>
          <a:p>
            <a:pPr lvl="0">
              <a:spcBef>
                <a:spcPct val="0"/>
              </a:spcBef>
            </a:pPr>
            <a:r>
              <a:rPr lang="en-US" sz="2400" dirty="0" smtClean="0"/>
              <a:t>					Madhura Maheshwari (Lead)</a:t>
            </a:r>
          </a:p>
          <a:p>
            <a:pPr lvl="0">
              <a:spcBef>
                <a:spcPct val="0"/>
              </a:spcBef>
            </a:pPr>
            <a:r>
              <a:rPr lang="en-US" sz="2400" dirty="0" smtClean="0"/>
              <a:t>					Shuchi Jindal</a:t>
            </a:r>
          </a:p>
          <a:p>
            <a:pPr lvl="0">
              <a:spcBef>
                <a:spcPct val="0"/>
              </a:spcBef>
            </a:pPr>
            <a:endParaRPr lang="en-US" sz="2400" dirty="0" smtClean="0"/>
          </a:p>
          <a:p>
            <a:pPr lvl="0">
              <a:spcBef>
                <a:spcPct val="0"/>
              </a:spcBef>
            </a:pPr>
            <a:r>
              <a:rPr lang="en-US" sz="2400" b="1" dirty="0" smtClean="0"/>
              <a:t>					Guide: </a:t>
            </a:r>
            <a:r>
              <a:rPr lang="en-US" sz="2400" dirty="0" smtClean="0"/>
              <a:t>Richa Gupta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Pricing challenges - Others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4221088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Lapses</a:t>
            </a:r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1331640" y="3068960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Expenses</a:t>
            </a:r>
            <a:endParaRPr lang="en-IN" dirty="0"/>
          </a:p>
        </p:txBody>
      </p:sp>
      <p:sp>
        <p:nvSpPr>
          <p:cNvPr id="14" name="Rectangle 13"/>
          <p:cNvSpPr/>
          <p:nvPr/>
        </p:nvSpPr>
        <p:spPr>
          <a:xfrm>
            <a:off x="1331640" y="1844824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Morbidity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3779912" y="1700808"/>
            <a:ext cx="4176464" cy="4896544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Competition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Premium rates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NB Volumes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Profitability</a:t>
            </a:r>
          </a:p>
          <a:p>
            <a:pPr marL="288000" lvl="1" indent="-144000"/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Reinsurance</a:t>
            </a: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Cost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Availability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Cross-subsidy</a:t>
            </a: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Channel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Health care provider mix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Individual profile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Margins for uncertainty</a:t>
            </a: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Regulation </a:t>
            </a:r>
            <a:r>
              <a:rPr lang="en-US" sz="1400" dirty="0" smtClean="0">
                <a:solidFill>
                  <a:schemeClr val="tx1"/>
                </a:solidFill>
              </a:rPr>
              <a:t>(no commission on portability)</a:t>
            </a: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Litigation Costs</a:t>
            </a: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System Development Costs</a:t>
            </a: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TCF, PRE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331640" y="5373216"/>
            <a:ext cx="1584176" cy="936104"/>
          </a:xfrm>
          <a:prstGeom prst="rect">
            <a:avLst/>
          </a:prstGeom>
          <a:gradFill flip="none" rotWithShape="0">
            <a:gsLst>
              <a:gs pos="0">
                <a:schemeClr val="accent2">
                  <a:shade val="51000"/>
                  <a:satMod val="130000"/>
                </a:schemeClr>
              </a:gs>
              <a:gs pos="80000">
                <a:schemeClr val="accent2">
                  <a:shade val="93000"/>
                  <a:satMod val="130000"/>
                </a:schemeClr>
              </a:gs>
              <a:gs pos="100000">
                <a:schemeClr val="accent2">
                  <a:shade val="94000"/>
                  <a:satMod val="135000"/>
                </a:schemeClr>
              </a:gs>
            </a:gsLst>
            <a:lin ang="16200000" scaled="0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Others</a:t>
            </a:r>
            <a:endParaRPr lang="en-IN" b="1" dirty="0"/>
          </a:p>
        </p:txBody>
      </p:sp>
      <p:sp>
        <p:nvSpPr>
          <p:cNvPr id="15" name="Right Arrow 14"/>
          <p:cNvSpPr/>
          <p:nvPr/>
        </p:nvSpPr>
        <p:spPr>
          <a:xfrm>
            <a:off x="3059832" y="5680672"/>
            <a:ext cx="576064" cy="340616"/>
          </a:xfrm>
          <a:prstGeom prst="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10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Aft>
                <a:spcPts val="600"/>
              </a:spcAft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04000" indent="-432000">
              <a:spcAft>
                <a:spcPts val="18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Health Insurance - Indian Market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Introduction</a:t>
            </a:r>
          </a:p>
          <a:p>
            <a:pPr marL="504000" indent="-4320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Pricing challenges</a:t>
            </a:r>
          </a:p>
          <a:p>
            <a:pPr marL="504000" indent="-432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Potential for health insurance market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Data challenges – possible mitigations</a:t>
            </a:r>
          </a:p>
          <a:p>
            <a:pPr marL="997200" lvl="3" indent="-32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Importance of TAC/IIB’s health insurance data repository</a:t>
            </a:r>
          </a:p>
          <a:p>
            <a:pPr marL="997200" lvl="3" indent="-3240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Suggested improvements to build more effective database</a:t>
            </a: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Other pricing challenges – possible mitigations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4005064"/>
            <a:ext cx="8280920" cy="504056"/>
          </a:xfrm>
          <a:prstGeom prst="rect">
            <a:avLst/>
          </a:prstGeom>
          <a:noFill/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11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Opportunities untapped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8" name="Chart 7"/>
          <p:cNvGraphicFramePr/>
          <p:nvPr/>
        </p:nvGraphicFramePr>
        <p:xfrm>
          <a:off x="323527" y="2060848"/>
          <a:ext cx="4680521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Rectangle 9"/>
          <p:cNvSpPr/>
          <p:nvPr/>
        </p:nvSpPr>
        <p:spPr>
          <a:xfrm>
            <a:off x="323528" y="1700808"/>
            <a:ext cx="4680520" cy="3240360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lvl="1"/>
            <a:r>
              <a:rPr lang="en-IN" sz="1400" dirty="0" smtClean="0">
                <a:solidFill>
                  <a:schemeClr val="tx1"/>
                </a:solidFill>
              </a:rPr>
              <a:t>Share of urban consumption by income class</a:t>
            </a: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IN" sz="1400" dirty="0" smtClean="0">
              <a:solidFill>
                <a:schemeClr val="tx1"/>
              </a:solidFill>
            </a:endParaRPr>
          </a:p>
          <a:p>
            <a:pPr marL="0" lvl="1"/>
            <a:r>
              <a:rPr lang="en-US" sz="1000" dirty="0" smtClean="0">
                <a:solidFill>
                  <a:schemeClr val="tx1"/>
                </a:solidFill>
              </a:rPr>
              <a:t>Source: McKinsey &amp; Company Report, November 2007 (income in brackets in 000’s)</a:t>
            </a:r>
          </a:p>
        </p:txBody>
      </p:sp>
      <p:sp>
        <p:nvSpPr>
          <p:cNvPr id="11" name="Oval 10"/>
          <p:cNvSpPr/>
          <p:nvPr/>
        </p:nvSpPr>
        <p:spPr>
          <a:xfrm>
            <a:off x="1835696" y="2420888"/>
            <a:ext cx="504056" cy="1584176"/>
          </a:xfrm>
          <a:prstGeom prst="ellipse">
            <a:avLst/>
          </a:prstGeom>
          <a:solidFill>
            <a:srgbClr val="FF0000">
              <a:alpha val="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3" name="Rectangle 12"/>
          <p:cNvSpPr/>
          <p:nvPr/>
        </p:nvSpPr>
        <p:spPr>
          <a:xfrm>
            <a:off x="5148064" y="1700808"/>
            <a:ext cx="3744416" cy="3240360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400" dirty="0" smtClean="0">
                <a:solidFill>
                  <a:schemeClr val="tx1"/>
                </a:solidFill>
              </a:rPr>
              <a:t>As per 2011 census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r>
              <a:rPr lang="en-US" sz="1400" dirty="0" smtClean="0">
                <a:solidFill>
                  <a:schemeClr val="tx1"/>
                </a:solidFill>
              </a:rPr>
              <a:t>Expected population likely to take out Health Insurance:</a:t>
            </a: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r>
              <a:rPr lang="en-US" sz="1400" dirty="0" smtClean="0">
                <a:solidFill>
                  <a:schemeClr val="tx1"/>
                </a:solidFill>
              </a:rPr>
              <a:t>Current population covered by Health Insurance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148064" y="2060848"/>
            <a:ext cx="3744416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>
              <a:buFont typeface="Wingdings" pitchFamily="2" charset="2"/>
              <a:buChar char="Ø"/>
            </a:pPr>
            <a:r>
              <a:rPr lang="en-US" sz="1400" dirty="0" smtClean="0"/>
              <a:t>Population	      : 1.2 billion</a:t>
            </a:r>
          </a:p>
          <a:p>
            <a:pPr marL="612000" indent="-432000">
              <a:buFont typeface="Wingdings" pitchFamily="2" charset="2"/>
              <a:buChar char="Ø"/>
            </a:pPr>
            <a:r>
              <a:rPr lang="en-US" sz="1400" dirty="0" smtClean="0"/>
              <a:t>Urban proportion     : 30%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23528" y="5157192"/>
            <a:ext cx="8568952" cy="1368152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lvl="1"/>
            <a:r>
              <a:rPr lang="en-US" dirty="0" smtClean="0">
                <a:solidFill>
                  <a:schemeClr val="tx1"/>
                </a:solidFill>
              </a:rPr>
              <a:t>Potential lives yet to be covered</a:t>
            </a:r>
          </a:p>
        </p:txBody>
      </p:sp>
      <p:sp>
        <p:nvSpPr>
          <p:cNvPr id="16" name="Rectangle 15"/>
          <p:cNvSpPr/>
          <p:nvPr/>
        </p:nvSpPr>
        <p:spPr>
          <a:xfrm>
            <a:off x="323528" y="5517232"/>
            <a:ext cx="8568952" cy="10081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/>
              <a:t>Approx 10 times of current coverage!!</a:t>
            </a:r>
          </a:p>
          <a:p>
            <a:pPr marL="0" lvl="2" algn="ctr"/>
            <a:r>
              <a:rPr lang="en-US" dirty="0" smtClean="0"/>
              <a:t>Practically no need to compete but to offer value products / services and </a:t>
            </a:r>
          </a:p>
          <a:p>
            <a:pPr marL="0" lvl="2" algn="ctr"/>
            <a:r>
              <a:rPr lang="en-US" dirty="0" smtClean="0"/>
              <a:t>develop specialization areas / target markets / distribution channels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148064" y="3284984"/>
            <a:ext cx="3744416" cy="64807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 smtClean="0"/>
              <a:t>1.2 billion * 30% * 80% = 30 Cr</a:t>
            </a:r>
            <a:endParaRPr lang="en-IN" sz="1400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5148064" y="4365104"/>
            <a:ext cx="3744416" cy="5760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1400" dirty="0" smtClean="0"/>
              <a:t>3% * 1.2 billion = 3.5 Cr</a:t>
            </a:r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Aft>
                <a:spcPts val="600"/>
              </a:spcAft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04000" indent="-432000">
              <a:spcAft>
                <a:spcPts val="18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Health Insurance - Indian Market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Introduction</a:t>
            </a:r>
          </a:p>
          <a:p>
            <a:pPr marL="504000" indent="-4320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Pricing challenges</a:t>
            </a:r>
          </a:p>
          <a:p>
            <a:pPr marL="504000" indent="-432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Potential for health insurance market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Data challenges – possible mitigations</a:t>
            </a:r>
          </a:p>
          <a:p>
            <a:pPr marL="997200" lvl="3" indent="-32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Importance of TAC/IIB’s health insurance data repository</a:t>
            </a:r>
          </a:p>
          <a:p>
            <a:pPr marL="997200" lvl="3" indent="-3240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Suggested improvements to build more effective database</a:t>
            </a: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Other pricing challenges – possible mitigations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4509120"/>
            <a:ext cx="8280920" cy="504056"/>
          </a:xfrm>
          <a:prstGeom prst="rect">
            <a:avLst/>
          </a:prstGeom>
          <a:noFill/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Scanty claims data at Company level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1700808"/>
            <a:ext cx="8496944" cy="4896544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67544" y="1844824"/>
            <a:ext cx="8208912" cy="4608512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chemeClr val="tx1"/>
                </a:solidFill>
              </a:rPr>
              <a:t>GWP of a moderate sized company (p.a.)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r>
              <a:rPr lang="en-US" b="1" dirty="0" smtClean="0">
                <a:solidFill>
                  <a:schemeClr val="tx1"/>
                </a:solidFill>
              </a:rPr>
              <a:t>Avg. premium size</a:t>
            </a:r>
            <a:r>
              <a:rPr lang="en-US" sz="1400" b="1" dirty="0" smtClean="0">
                <a:solidFill>
                  <a:schemeClr val="tx1"/>
                </a:solidFill>
              </a:rPr>
              <a:t>	        </a:t>
            </a: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r>
              <a:rPr lang="en-US" b="1" dirty="0" smtClean="0">
                <a:solidFill>
                  <a:schemeClr val="tx1"/>
                </a:solidFill>
              </a:rPr>
              <a:t>Claim Incidence (p.a.)</a:t>
            </a: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r>
              <a:rPr lang="en-US" b="1" dirty="0" smtClean="0">
                <a:solidFill>
                  <a:schemeClr val="tx1"/>
                </a:solidFill>
              </a:rPr>
              <a:t>No. of claims (per Company p.a.)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7544" y="2204863"/>
            <a:ext cx="8208912" cy="73208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INR 450 Cr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67544" y="3344991"/>
            <a:ext cx="8208912" cy="73208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INR 3,000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7544" y="5577239"/>
            <a:ext cx="8208912" cy="73208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450,00,00,000 / 3,000 * 8% = </a:t>
            </a:r>
            <a:r>
              <a:rPr lang="en-US" sz="2800" b="1" dirty="0" smtClean="0"/>
              <a:t>1,20,000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67544" y="4437112"/>
            <a:ext cx="8208912" cy="73208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8%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6553200" y="6525344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14</a:t>
            </a:fld>
            <a:endParaRPr lang="en-IN" dirty="0"/>
          </a:p>
        </p:txBody>
      </p:sp>
      <p:sp>
        <p:nvSpPr>
          <p:cNvPr id="15" name="Oval 14"/>
          <p:cNvSpPr/>
          <p:nvPr/>
        </p:nvSpPr>
        <p:spPr>
          <a:xfrm>
            <a:off x="5364088" y="5661248"/>
            <a:ext cx="165618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6" name="Oval 15"/>
          <p:cNvSpPr/>
          <p:nvPr/>
        </p:nvSpPr>
        <p:spPr>
          <a:xfrm>
            <a:off x="3851920" y="2276872"/>
            <a:ext cx="165618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Challenges with scanty data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1700808"/>
            <a:ext cx="8496944" cy="4896544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Insufficient data to price products covering certain illnesses/conditions</a:t>
            </a:r>
          </a:p>
          <a:p>
            <a:pPr marL="360000" indent="-180000">
              <a:buFont typeface="Arial" pitchFamily="34" charset="0"/>
              <a:buChar char="•"/>
            </a:pPr>
            <a:r>
              <a:rPr lang="en-US" sz="1700" dirty="0" smtClean="0">
                <a:solidFill>
                  <a:schemeClr val="tx1"/>
                </a:solidFill>
              </a:rPr>
              <a:t>ICD Codes from A-Z, each alphabet associated with a main category </a:t>
            </a:r>
          </a:p>
          <a:p>
            <a:pPr lvl="2"/>
            <a:r>
              <a:rPr lang="en-US" sz="1400" b="1" dirty="0" smtClean="0">
                <a:solidFill>
                  <a:schemeClr val="tx1"/>
                </a:solidFill>
                <a:hlinkClick r:id="rId3" action="ppaction://hlinkfile" tooltip="Acute rheumatic fever"/>
              </a:rPr>
              <a:t>I00-I99 Disease of the circulatory system</a:t>
            </a:r>
            <a:endParaRPr lang="en-IN" sz="1400" b="1" dirty="0" smtClean="0">
              <a:solidFill>
                <a:schemeClr val="tx1"/>
              </a:solidFill>
              <a:hlinkClick r:id="rId4" action="ppaction://hlinkfile" tooltip="Acute rheumatic fever"/>
            </a:endParaRP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5" action="ppaction://hlinkfile" tooltip="Acute rheumatic fever"/>
              </a:rPr>
              <a:t>I00-I02</a:t>
            </a:r>
            <a:r>
              <a:rPr lang="en-IN" sz="1400" dirty="0" smtClean="0">
                <a:solidFill>
                  <a:schemeClr val="tx1"/>
                </a:solidFill>
              </a:rPr>
              <a:t> Acute rheumatic fever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6" action="ppaction://hlinkfile" tooltip="Chronic rheumatic heart diseases"/>
              </a:rPr>
              <a:t>I05-I09</a:t>
            </a:r>
            <a:r>
              <a:rPr lang="en-IN" sz="1400" dirty="0" smtClean="0">
                <a:solidFill>
                  <a:schemeClr val="tx1"/>
                </a:solidFill>
              </a:rPr>
              <a:t> Chronic rheumatic heart diseases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7" action="ppaction://hlinkfile" tooltip="Hypertensive diseases"/>
              </a:rPr>
              <a:t>I10-I15</a:t>
            </a:r>
            <a:r>
              <a:rPr lang="en-IN" sz="1400" dirty="0" smtClean="0">
                <a:solidFill>
                  <a:schemeClr val="tx1"/>
                </a:solidFill>
              </a:rPr>
              <a:t> Hypertensive diseases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8" action="ppaction://hlinkfile" tooltip="Ischaemic heart diseases"/>
              </a:rPr>
              <a:t>I20-I25</a:t>
            </a:r>
            <a:r>
              <a:rPr lang="en-IN" sz="1400" dirty="0" smtClean="0">
                <a:solidFill>
                  <a:schemeClr val="tx1"/>
                </a:solidFill>
              </a:rPr>
              <a:t> </a:t>
            </a:r>
            <a:r>
              <a:rPr lang="en-IN" sz="1400" dirty="0" err="1" smtClean="0">
                <a:solidFill>
                  <a:schemeClr val="tx1"/>
                </a:solidFill>
              </a:rPr>
              <a:t>Ischaemic</a:t>
            </a:r>
            <a:r>
              <a:rPr lang="en-IN" sz="1400" dirty="0" smtClean="0">
                <a:solidFill>
                  <a:schemeClr val="tx1"/>
                </a:solidFill>
              </a:rPr>
              <a:t> heart diseases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9" action="ppaction://hlinkfile" tooltip="Pulmonary heart disease and diseases of pulmonary circulation"/>
              </a:rPr>
              <a:t>I26-I28</a:t>
            </a:r>
            <a:r>
              <a:rPr lang="en-IN" sz="1400" dirty="0" smtClean="0">
                <a:solidFill>
                  <a:schemeClr val="tx1"/>
                </a:solidFill>
              </a:rPr>
              <a:t> Pulmonary heart disease and diseases of pulmonary circulation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10" action="ppaction://hlinkfile" tooltip="Other forms of heart disease"/>
              </a:rPr>
              <a:t>I30-I52</a:t>
            </a:r>
            <a:r>
              <a:rPr lang="en-IN" sz="1400" dirty="0" smtClean="0">
                <a:solidFill>
                  <a:schemeClr val="tx1"/>
                </a:solidFill>
              </a:rPr>
              <a:t> Other forms of heart disease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11" action="ppaction://hlinkfile" tooltip="Cerebrovascular diseases"/>
              </a:rPr>
              <a:t>I60-I69</a:t>
            </a:r>
            <a:r>
              <a:rPr lang="en-IN" sz="1400" dirty="0" smtClean="0">
                <a:solidFill>
                  <a:schemeClr val="tx1"/>
                </a:solidFill>
              </a:rPr>
              <a:t> </a:t>
            </a:r>
            <a:r>
              <a:rPr lang="en-IN" sz="1400" dirty="0" err="1" smtClean="0">
                <a:solidFill>
                  <a:schemeClr val="tx1"/>
                </a:solidFill>
              </a:rPr>
              <a:t>Cerebrovascular</a:t>
            </a:r>
            <a:r>
              <a:rPr lang="en-IN" sz="1400" dirty="0" smtClean="0">
                <a:solidFill>
                  <a:schemeClr val="tx1"/>
                </a:solidFill>
              </a:rPr>
              <a:t> diseases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12" action="ppaction://hlinkfile" tooltip="Diseases of arteries, arterioles and capillaries"/>
              </a:rPr>
              <a:t>I70-I79</a:t>
            </a:r>
            <a:r>
              <a:rPr lang="en-IN" sz="1400" dirty="0" smtClean="0">
                <a:solidFill>
                  <a:schemeClr val="tx1"/>
                </a:solidFill>
              </a:rPr>
              <a:t> Diseases of arteries, arterioles and capillaries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13" action="ppaction://hlinkfile" tooltip="Diseases of veins, lymphatic vessels and lymph nodes, not elsewhere classified"/>
              </a:rPr>
              <a:t>I80-I89</a:t>
            </a:r>
            <a:r>
              <a:rPr lang="en-IN" sz="1400" dirty="0" smtClean="0">
                <a:solidFill>
                  <a:schemeClr val="tx1"/>
                </a:solidFill>
              </a:rPr>
              <a:t> Diseases of veins, lymphatic vessels and lymph nodes, not elsewhere classified </a:t>
            </a:r>
          </a:p>
          <a:p>
            <a:pPr lvl="2"/>
            <a:r>
              <a:rPr lang="en-IN" sz="1400" dirty="0" smtClean="0">
                <a:solidFill>
                  <a:schemeClr val="tx1"/>
                </a:solidFill>
                <a:hlinkClick r:id="rId14" action="ppaction://hlinkfile" tooltip="Other and unspecified disorders of the circulatory system"/>
              </a:rPr>
              <a:t>I95-I99</a:t>
            </a:r>
            <a:r>
              <a:rPr lang="en-IN" sz="1400" dirty="0" smtClean="0">
                <a:solidFill>
                  <a:schemeClr val="tx1"/>
                </a:solidFill>
              </a:rPr>
              <a:t> Other and unspecified disorders of the circulatory system</a:t>
            </a:r>
          </a:p>
          <a:p>
            <a:pPr marL="180000" indent="-180000"/>
            <a:endParaRPr lang="en-US" dirty="0" smtClean="0">
              <a:solidFill>
                <a:schemeClr val="tx1"/>
              </a:solidFill>
            </a:endParaRPr>
          </a:p>
          <a:p>
            <a:pPr marL="180000" indent="-180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Insufficient data to charge appropriate risk premiums based on gender, smoker-status, occupation, location</a:t>
            </a:r>
          </a:p>
          <a:p>
            <a:pPr marL="144000" indent="-144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Insufficient data on specific target markets…their utilization tendencies</a:t>
            </a:r>
          </a:p>
          <a:p>
            <a:pPr marL="144000" indent="-144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Co-relation between claim incidence and waiting periods (certain treatments can be planned)</a:t>
            </a:r>
          </a:p>
          <a:p>
            <a:pPr marL="144000" indent="-1440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1259632" y="3501008"/>
            <a:ext cx="648072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15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Challenges with scanty data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1700808"/>
            <a:ext cx="8496944" cy="4896544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Expected claims costs against PED coverage post waiting period is over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Limited data on outpatient costs and corresponding utilization tendency…very India specific…lack of product offering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Due to lack of standardization / grading of hospitals, pure indemnity products can not be offered…lack of product offerings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Trends on treatments/procedures that move from in-patient to day-care…uncertainty and hence unable to offer stand-alone day-care coverage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Lack of data limits product offerings in CI &amp; IP category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Lack of data on old age ailments/medical care costs limit the innovation on LTC products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Unable to reach to wider markets…not able to en-cash on the full market potential</a:t>
            </a:r>
          </a:p>
          <a:p>
            <a:pPr marL="180000" indent="-180000">
              <a:buFont typeface="Wingdings" pitchFamily="2" charset="2"/>
              <a:buChar char="Ø"/>
            </a:pPr>
            <a:endParaRPr lang="en-US" sz="1700" dirty="0" smtClean="0">
              <a:solidFill>
                <a:schemeClr val="tx1"/>
              </a:solidFill>
            </a:endParaRPr>
          </a:p>
          <a:p>
            <a:pPr marL="180000" indent="-180000">
              <a:buFont typeface="Wingdings" pitchFamily="2" charset="2"/>
              <a:buChar char="Ø"/>
            </a:pPr>
            <a:r>
              <a:rPr lang="en-US" sz="1700" dirty="0" smtClean="0">
                <a:solidFill>
                  <a:schemeClr val="tx1"/>
                </a:solidFill>
              </a:rPr>
              <a:t>Heavily dependant on Reinsurer’s technical expertise…passing on profits to the Reinsurer</a:t>
            </a: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16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Pooling of data for credible analysis</a:t>
            </a:r>
          </a:p>
        </p:txBody>
      </p:sp>
      <p:sp>
        <p:nvSpPr>
          <p:cNvPr id="5" name="Rectangle 4"/>
          <p:cNvSpPr/>
          <p:nvPr/>
        </p:nvSpPr>
        <p:spPr>
          <a:xfrm>
            <a:off x="323528" y="1700808"/>
            <a:ext cx="8496944" cy="4896544"/>
          </a:xfrm>
          <a:prstGeom prst="rect">
            <a:avLst/>
          </a:prstGeom>
          <a:noFill/>
          <a:ln w="254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endParaRPr lang="en-US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9552" y="1772816"/>
            <a:ext cx="8136904" cy="3744416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b="1" dirty="0" smtClean="0">
                <a:solidFill>
                  <a:schemeClr val="tx1"/>
                </a:solidFill>
              </a:rPr>
              <a:t>GWP of all Health Insurance Companies (2011-12)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endParaRPr lang="en-US" sz="1400" dirty="0" smtClean="0">
              <a:solidFill>
                <a:schemeClr val="tx1"/>
              </a:solidFill>
            </a:endParaRPr>
          </a:p>
          <a:p>
            <a:pPr marL="0" lvl="1"/>
            <a:r>
              <a:rPr lang="en-US" b="1" dirty="0" smtClean="0">
                <a:solidFill>
                  <a:schemeClr val="tx1"/>
                </a:solidFill>
              </a:rPr>
              <a:t>Avg. premium size</a:t>
            </a:r>
            <a:r>
              <a:rPr lang="en-US" sz="1400" b="1" dirty="0" smtClean="0">
                <a:solidFill>
                  <a:schemeClr val="tx1"/>
                </a:solidFill>
              </a:rPr>
              <a:t>	        </a:t>
            </a: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r>
              <a:rPr lang="en-US" b="1" dirty="0" smtClean="0">
                <a:solidFill>
                  <a:schemeClr val="tx1"/>
                </a:solidFill>
              </a:rPr>
              <a:t>Claim Incidence (p.a.)</a:t>
            </a: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endParaRPr lang="en-US" sz="1400" b="1" dirty="0" smtClean="0">
              <a:solidFill>
                <a:schemeClr val="tx1"/>
              </a:solidFill>
            </a:endParaRPr>
          </a:p>
          <a:p>
            <a:pPr marL="0" lvl="1"/>
            <a:r>
              <a:rPr lang="en-US" b="1" dirty="0" smtClean="0">
                <a:solidFill>
                  <a:schemeClr val="tx1"/>
                </a:solidFill>
              </a:rPr>
              <a:t>No. of claims p.a.</a:t>
            </a:r>
          </a:p>
          <a:p>
            <a:endParaRPr lang="en-US" sz="1400" dirty="0" smtClean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39552" y="2132856"/>
            <a:ext cx="8136904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INR 13000 Cr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9552" y="3068960"/>
            <a:ext cx="8136904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INR 3,000</a:t>
            </a:r>
          </a:p>
        </p:txBody>
      </p:sp>
      <p:sp>
        <p:nvSpPr>
          <p:cNvPr id="12" name="Rectangle 11"/>
          <p:cNvSpPr/>
          <p:nvPr/>
        </p:nvSpPr>
        <p:spPr>
          <a:xfrm>
            <a:off x="539552" y="4869160"/>
            <a:ext cx="8136904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1300,00,00,000 / 3,000 * 8% = </a:t>
            </a:r>
            <a:r>
              <a:rPr lang="en-US" sz="2800" b="1" dirty="0" smtClean="0"/>
              <a:t>35,00,000</a:t>
            </a:r>
          </a:p>
        </p:txBody>
      </p:sp>
      <p:sp>
        <p:nvSpPr>
          <p:cNvPr id="13" name="Rectangle 12"/>
          <p:cNvSpPr/>
          <p:nvPr/>
        </p:nvSpPr>
        <p:spPr>
          <a:xfrm>
            <a:off x="539552" y="4005064"/>
            <a:ext cx="8136904" cy="504056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612000" indent="-432000" algn="ctr"/>
            <a:r>
              <a:rPr lang="en-US" sz="2000" b="1" dirty="0" smtClean="0"/>
              <a:t>8%</a:t>
            </a:r>
          </a:p>
        </p:txBody>
      </p:sp>
      <p:sp>
        <p:nvSpPr>
          <p:cNvPr id="15" name="Rectangle 14"/>
          <p:cNvSpPr/>
          <p:nvPr/>
        </p:nvSpPr>
        <p:spPr>
          <a:xfrm>
            <a:off x="395536" y="5661248"/>
            <a:ext cx="82809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lvl="2" indent="-180000" algn="just">
              <a:buFont typeface="Wingdings" pitchFamily="2" charset="2"/>
              <a:buChar char="Ø"/>
            </a:pPr>
            <a:r>
              <a:rPr lang="en-US" b="1" dirty="0" smtClean="0"/>
              <a:t>Important for all Companies to continue to pool data for TAC / IIB’s health insurance data repository to build sufficiently credible data which will facilitate offering innovative products and reach newer markets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17</a:t>
            </a:fld>
            <a:endParaRPr lang="en-IN" dirty="0"/>
          </a:p>
        </p:txBody>
      </p:sp>
      <p:sp>
        <p:nvSpPr>
          <p:cNvPr id="16" name="Oval 15"/>
          <p:cNvSpPr/>
          <p:nvPr/>
        </p:nvSpPr>
        <p:spPr>
          <a:xfrm>
            <a:off x="3923928" y="2132856"/>
            <a:ext cx="165618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Oval 16"/>
          <p:cNvSpPr/>
          <p:nvPr/>
        </p:nvSpPr>
        <p:spPr>
          <a:xfrm>
            <a:off x="5508104" y="4869160"/>
            <a:ext cx="1656184" cy="57606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Aft>
                <a:spcPts val="600"/>
              </a:spcAft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04000" indent="-432000">
              <a:spcAft>
                <a:spcPts val="18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Health Insurance - Indian Market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Introduction</a:t>
            </a:r>
          </a:p>
          <a:p>
            <a:pPr marL="504000" indent="-4320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Pricing challenges</a:t>
            </a:r>
          </a:p>
          <a:p>
            <a:pPr marL="504000" indent="-432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Potential for health insurance market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Data challenges – possible mitigations</a:t>
            </a:r>
          </a:p>
          <a:p>
            <a:pPr marL="997200" lvl="3" indent="-32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Importance of TAC/IIB’s health insurance data repository</a:t>
            </a:r>
          </a:p>
          <a:p>
            <a:pPr marL="997200" lvl="3" indent="-3240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Suggested improvements to build more effective database</a:t>
            </a: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Other pricing challenges – possible mitigations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5373216"/>
            <a:ext cx="8280920" cy="504056"/>
          </a:xfrm>
          <a:prstGeom prst="rect">
            <a:avLst/>
          </a:prstGeom>
          <a:noFill/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18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Data completeness for risk based pricing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-501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20" y="2636912"/>
            <a:ext cx="4320480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1"/>
                </a:solidFill>
              </a:rPr>
              <a:t>SUGGESTIONS</a:t>
            </a:r>
          </a:p>
          <a:p>
            <a:pPr marL="180000" indent="-179388" algn="ctr"/>
            <a:endParaRPr lang="en-US" sz="1400" dirty="0" smtClean="0">
              <a:solidFill>
                <a:schemeClr val="tx1"/>
              </a:solidFill>
            </a:endParaRPr>
          </a:p>
          <a:p>
            <a:pPr marL="180000" indent="-179388" algn="ctr"/>
            <a:endParaRPr lang="en-US" sz="1400" dirty="0" smtClean="0">
              <a:solidFill>
                <a:schemeClr val="tx1"/>
              </a:solidFill>
            </a:endParaRPr>
          </a:p>
          <a:p>
            <a:pPr marL="180000" indent="-179388"/>
            <a:r>
              <a:rPr lang="en-US" sz="1400" dirty="0" smtClean="0">
                <a:solidFill>
                  <a:schemeClr val="tx1"/>
                </a:solidFill>
              </a:rPr>
              <a:t>TAC data should also capture details in respect of:</a:t>
            </a:r>
          </a:p>
          <a:p>
            <a:pPr marL="180000" indent="-179388"/>
            <a:endParaRPr lang="en-US" sz="1400" dirty="0" smtClean="0">
              <a:solidFill>
                <a:schemeClr val="tx1"/>
              </a:solidFill>
            </a:endParaRPr>
          </a:p>
          <a:p>
            <a:pPr marL="180000" lvl="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Channel, salary, smoker status</a:t>
            </a:r>
          </a:p>
          <a:p>
            <a:pPr marL="180000" lvl="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Benefits that are ODI*, one field for each of these in policy data and member data</a:t>
            </a:r>
          </a:p>
          <a:p>
            <a:pPr marL="180000" lvl="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Claim amounts in various categories (room &amp; nursing, surgery, consultation…) for each of ODI* in the claims data</a:t>
            </a:r>
          </a:p>
          <a:p>
            <a:pPr marL="18000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At the time of claim, the number of complete years for which the policy is continuously in-force</a:t>
            </a:r>
          </a:p>
          <a:p>
            <a:pPr marL="180000" lvl="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Outstanding sum assured (including bonuses) when the claim begins</a:t>
            </a:r>
          </a:p>
          <a:p>
            <a:pPr marL="180000" lvl="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For each claim record capture whether care/claim counseling provided (classified based on “Master codes”)</a:t>
            </a:r>
          </a:p>
          <a:p>
            <a:pPr algn="ctr"/>
            <a:endParaRPr lang="en-US" dirty="0" smtClean="0"/>
          </a:p>
          <a:p>
            <a:pPr algn="ctr"/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251520" y="1700808"/>
            <a:ext cx="8712968" cy="8557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/>
              <a:t>Action : </a:t>
            </a:r>
            <a:r>
              <a:rPr lang="en-US" dirty="0" smtClean="0"/>
              <a:t>Identify areas where more data needs to be captured so that new product variants / benefit coverage can be offered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4716016" y="2636912"/>
            <a:ext cx="4248472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1"/>
                </a:solidFill>
              </a:rPr>
              <a:t>CHALLENGES</a:t>
            </a:r>
          </a:p>
          <a:p>
            <a:pPr marL="18000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System up gradations to capture more info, change in report formats, customers may be reluctant to provide information such as salary</a:t>
            </a:r>
          </a:p>
          <a:p>
            <a:pPr marL="18000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Challenges/Costs likely to out-weigh benefits!</a:t>
            </a:r>
          </a:p>
          <a:p>
            <a:pPr marL="180000" indent="-179388" algn="ctr"/>
            <a:endParaRPr lang="en-US" sz="1400" dirty="0" smtClean="0">
              <a:solidFill>
                <a:schemeClr val="tx1"/>
              </a:solidFill>
            </a:endParaRPr>
          </a:p>
          <a:p>
            <a:pPr marL="180000" indent="-179388" algn="ctr"/>
            <a:r>
              <a:rPr lang="en-US" sz="1400" b="1" dirty="0" smtClean="0">
                <a:solidFill>
                  <a:schemeClr val="tx1"/>
                </a:solidFill>
              </a:rPr>
              <a:t>BENEFITS</a:t>
            </a:r>
          </a:p>
          <a:p>
            <a:pPr marL="180000" lvl="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Over time , the data base may give useful inputs on:</a:t>
            </a:r>
          </a:p>
          <a:p>
            <a:pPr marL="637200" lvl="1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Differential pricing based on target market</a:t>
            </a:r>
          </a:p>
          <a:p>
            <a:pPr marL="637200" lvl="1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Claim costs (ODI*) analyzed with  hospital pin codes to have effective grading system</a:t>
            </a:r>
          </a:p>
          <a:p>
            <a:pPr marL="637200" lvl="1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Increase in claim costs once waiting periods expire</a:t>
            </a:r>
          </a:p>
          <a:p>
            <a:pPr marL="637200" lvl="1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Co-relation between utilization and  SI (or outstanding SI) … a driver that would make customers choose between high-end or a low-end health care provider</a:t>
            </a:r>
          </a:p>
          <a:p>
            <a:pPr marL="637200" lvl="1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Claims costs with and without counseling</a:t>
            </a:r>
          </a:p>
          <a:p>
            <a:pPr marL="637200" lvl="1" indent="-179388">
              <a:buFont typeface="Wingdings" pitchFamily="2" charset="2"/>
              <a:buChar char="ü"/>
            </a:pPr>
            <a:endParaRPr lang="en-US" sz="1400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251520" y="6525344"/>
            <a:ext cx="51845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/>
              <a:t>* ODI: Out-patient, Day-care, In-patient</a:t>
            </a:r>
            <a:endParaRPr lang="en-IN" sz="14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19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Aft>
                <a:spcPts val="600"/>
              </a:spcAft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04000" indent="-432000">
              <a:spcAft>
                <a:spcPts val="18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Health Insurance - Indian Market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Introduction</a:t>
            </a:r>
          </a:p>
          <a:p>
            <a:pPr marL="504000" indent="-4320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Pricing challenges</a:t>
            </a:r>
          </a:p>
          <a:p>
            <a:pPr marL="504000" indent="-432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Potential for health insurance market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Data challenges – possible mitigations</a:t>
            </a:r>
          </a:p>
          <a:p>
            <a:pPr marL="997200" lvl="3" indent="-32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Importance of TAC/IIB’s health insurance data repository</a:t>
            </a:r>
          </a:p>
          <a:p>
            <a:pPr marL="997200" lvl="3" indent="-3240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Suggested improvements to build more effective database</a:t>
            </a: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Other pricing challenges – possible mitigations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2852936"/>
            <a:ext cx="8280920" cy="504056"/>
          </a:xfrm>
          <a:prstGeom prst="rect">
            <a:avLst/>
          </a:prstGeom>
          <a:noFill/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24136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Building additional database for risk based pricing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251520" y="2636912"/>
            <a:ext cx="4320480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2"/>
                </a:solidFill>
              </a:rPr>
              <a:t>SUGGESTIONS</a:t>
            </a:r>
          </a:p>
          <a:p>
            <a:pPr marL="180000" indent="-179388"/>
            <a:endParaRPr lang="en-US" sz="1400" dirty="0" smtClean="0">
              <a:solidFill>
                <a:schemeClr val="tx2"/>
              </a:solidFill>
            </a:endParaRP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To start with …at least from those hospitals which are part of PPN by any Insurance provider</a:t>
            </a:r>
          </a:p>
          <a:p>
            <a:pPr marL="180000" lvl="2" indent="-179388">
              <a:buFont typeface="Wingdings" pitchFamily="2" charset="2"/>
              <a:buChar char="ü"/>
            </a:pPr>
            <a:endParaRPr lang="en-US" sz="1400" dirty="0" smtClean="0">
              <a:solidFill>
                <a:schemeClr val="tx2"/>
              </a:solidFill>
            </a:endParaRPr>
          </a:p>
          <a:p>
            <a:pPr marL="180000" lvl="2" indent="-179388"/>
            <a:r>
              <a:rPr lang="en-US" sz="1400" dirty="0" smtClean="0">
                <a:solidFill>
                  <a:schemeClr val="tx2"/>
                </a:solidFill>
              </a:rPr>
              <a:t>	…data captured to be same as Claims data required under TAC/IIB (as far as possible)</a:t>
            </a:r>
          </a:p>
          <a:p>
            <a:pPr marL="180000" lvl="2" indent="-179388"/>
            <a:endParaRPr lang="en-US" sz="1400" dirty="0" smtClean="0">
              <a:solidFill>
                <a:schemeClr val="tx2"/>
              </a:solidFill>
            </a:endParaRPr>
          </a:p>
          <a:p>
            <a:pPr marL="180000" indent="-179388" algn="ctr"/>
            <a:r>
              <a:rPr lang="en-US" sz="1400" b="1" dirty="0" smtClean="0">
                <a:solidFill>
                  <a:schemeClr val="tx2"/>
                </a:solidFill>
              </a:rPr>
              <a:t>CHALLENGES</a:t>
            </a: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These providers are likely to be of adequate standard, hence billing and claimant information are likely to be correctly stored…</a:t>
            </a:r>
          </a:p>
          <a:p>
            <a:pPr marL="271463" lvl="3" defTabSz="442913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	only a matter of aligning IT system and / or </a:t>
            </a:r>
          </a:p>
          <a:p>
            <a:pPr marL="442913" lvl="3" indent="-171450" defTabSz="442913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2"/>
                </a:solidFill>
              </a:rPr>
              <a:t>moving the regulator to require these health care providers to share the information for the relevant fields</a:t>
            </a:r>
          </a:p>
          <a:p>
            <a:pPr marL="180000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Costs incurred on obtaining this data – likely to out-weigh benefits!</a:t>
            </a:r>
          </a:p>
          <a:p>
            <a:pPr marL="180000" lvl="2" indent="-179388"/>
            <a:endParaRPr lang="en-US" sz="1400" dirty="0" smtClean="0"/>
          </a:p>
          <a:p>
            <a:pPr marL="180000" lvl="2" indent="-179388"/>
            <a:r>
              <a:rPr lang="en-US" sz="1400" dirty="0" smtClean="0"/>
              <a:t>	</a:t>
            </a:r>
          </a:p>
          <a:p>
            <a:pPr algn="ctr"/>
            <a:endParaRPr lang="en-US" dirty="0" smtClean="0"/>
          </a:p>
          <a:p>
            <a:pPr algn="ctr"/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251520" y="1700808"/>
            <a:ext cx="8712968" cy="855712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b="1" dirty="0" smtClean="0"/>
              <a:t>Action : </a:t>
            </a:r>
            <a:r>
              <a:rPr lang="en-US" dirty="0" smtClean="0"/>
              <a:t>Capturing data on non-insured health care costs – separate database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4716016" y="2636912"/>
            <a:ext cx="4248472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2"/>
                </a:solidFill>
              </a:rPr>
              <a:t>RATIONALE / BENEFITS</a:t>
            </a: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Reflect population likely to be insured in future and hence relevant experience </a:t>
            </a: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Likely to be increasingly used because of higher population being Insured year on year…easy way of building huge database in a shorter time span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Insights gained on change in utilization patterns of those insured and uninsured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Insights gained on healthcare costs billed in case of uninsured …indirect check on over-billing for insured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Provide true trend on medical inflation (uninsured population, therefore less likely to be over-billed!)</a:t>
            </a:r>
          </a:p>
          <a:p>
            <a:pPr marL="180000" lvl="2" indent="-179388"/>
            <a:r>
              <a:rPr lang="en-US" sz="1400" dirty="0" smtClean="0">
                <a:solidFill>
                  <a:schemeClr val="tx2"/>
                </a:solidFill>
              </a:rPr>
              <a:t>	…allow better negotiations on rates with health care providers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More data would help in assessing average costs per treatment/ procedure/ illness, arriving at illness specific incidence rates and in grading of hospitals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2"/>
                </a:solidFill>
              </a:rPr>
              <a:t>Provide leads for tapping customers (if DPA permits)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-501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20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200" dirty="0" smtClean="0">
                <a:solidFill>
                  <a:schemeClr val="bg1"/>
                </a:solidFill>
              </a:rPr>
              <a:t>Challenges in using published data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51520" y="2636912"/>
            <a:ext cx="4320480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1"/>
                </a:solidFill>
              </a:rPr>
              <a:t>ISSUES</a:t>
            </a:r>
          </a:p>
          <a:p>
            <a:pPr marL="180000" indent="-179388"/>
            <a:endParaRPr lang="en-US" sz="1400" dirty="0" smtClean="0">
              <a:solidFill>
                <a:schemeClr val="tx1"/>
              </a:solidFill>
            </a:endParaRP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FY 2010-11 TAC publication illustrates No. of Claims and Incidence Rates in respect of male / female (age band wise)….however, Avg. Claim Amount are not shared</a:t>
            </a:r>
          </a:p>
          <a:p>
            <a:pPr marL="180000" lvl="2" indent="-179388">
              <a:buFont typeface="Wingdings" pitchFamily="2" charset="2"/>
              <a:buChar char="ü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80000" lvl="2" indent="-179388"/>
            <a:r>
              <a:rPr lang="en-US" sz="1400" dirty="0" smtClean="0">
                <a:solidFill>
                  <a:schemeClr val="tx1"/>
                </a:solidFill>
              </a:rPr>
              <a:t>	…difficult for companies to have a broad check on their gender wise assumptions, if in use, or in case they wish to introduce gender wise rates later</a:t>
            </a:r>
          </a:p>
          <a:p>
            <a:pPr marL="180000" lvl="2" indent="-179388"/>
            <a:endParaRPr lang="en-US" sz="1400" dirty="0" smtClean="0">
              <a:solidFill>
                <a:schemeClr val="tx1"/>
              </a:solidFill>
            </a:endParaRPr>
          </a:p>
          <a:p>
            <a:pPr marL="180000" lvl="2" indent="-179388"/>
            <a:r>
              <a:rPr lang="en-US" sz="1400" dirty="0" smtClean="0">
                <a:solidFill>
                  <a:schemeClr val="tx1"/>
                </a:solidFill>
              </a:rPr>
              <a:t>	…Similar inconsistencies on other detailed data split</a:t>
            </a:r>
          </a:p>
          <a:p>
            <a:pPr marL="180000" lvl="2" indent="-179388"/>
            <a:endParaRPr lang="en-US" sz="1400" dirty="0" smtClean="0">
              <a:solidFill>
                <a:schemeClr val="tx1"/>
              </a:solidFill>
            </a:endParaRP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b="1" dirty="0" smtClean="0">
                <a:solidFill>
                  <a:schemeClr val="tx1"/>
                </a:solidFill>
              </a:rPr>
              <a:t>Incomplete data submission by Insurers / TPAs</a:t>
            </a:r>
          </a:p>
          <a:p>
            <a:pPr marL="432000" lvl="3" indent="-179388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On 10-13% claims gender and age is not specified!</a:t>
            </a:r>
          </a:p>
          <a:p>
            <a:pPr marL="432000" lvl="3" indent="-179388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On 32% claims disease in not specified!</a:t>
            </a:r>
          </a:p>
          <a:p>
            <a:pPr marL="180000" lvl="2" indent="-179388"/>
            <a:endParaRPr lang="en-US" sz="1400" dirty="0" smtClean="0"/>
          </a:p>
          <a:p>
            <a:pPr marL="180000" lvl="2" indent="-179388"/>
            <a:endParaRPr lang="en-US" sz="1400" dirty="0" smtClean="0"/>
          </a:p>
        </p:txBody>
      </p:sp>
      <p:sp>
        <p:nvSpPr>
          <p:cNvPr id="13" name="Rectangle 12"/>
          <p:cNvSpPr/>
          <p:nvPr/>
        </p:nvSpPr>
        <p:spPr>
          <a:xfrm>
            <a:off x="251520" y="1700808"/>
            <a:ext cx="8712968" cy="8557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TAC / IIB data published up to FY 2010-11 could be more useful for the industry if: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644008" y="2636912"/>
            <a:ext cx="4320480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1"/>
                </a:solidFill>
              </a:rPr>
              <a:t>SUGGESTIONS</a:t>
            </a:r>
          </a:p>
          <a:p>
            <a:pPr marL="180000" indent="-179388" algn="ctr"/>
            <a:endParaRPr lang="en-US" sz="1400" b="1" dirty="0" smtClean="0">
              <a:solidFill>
                <a:schemeClr val="tx1"/>
              </a:solidFill>
            </a:endParaRPr>
          </a:p>
          <a:p>
            <a:pPr marL="180000" indent="-179388"/>
            <a:r>
              <a:rPr lang="en-US" sz="1400" b="1" dirty="0" smtClean="0">
                <a:solidFill>
                  <a:schemeClr val="tx1"/>
                </a:solidFill>
              </a:rPr>
              <a:t>Data Publishing house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Present information that is useful to the industry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Publish the data for past years in similar formats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err="1" smtClean="0">
                <a:solidFill>
                  <a:schemeClr val="tx1"/>
                </a:solidFill>
              </a:rPr>
              <a:t>Idealise</a:t>
            </a:r>
            <a:r>
              <a:rPr lang="en-US" sz="1400" dirty="0" smtClean="0">
                <a:solidFill>
                  <a:schemeClr val="tx1"/>
                </a:solidFill>
              </a:rPr>
              <a:t> the columns such that they show most sought-after items such as exposure %, incidence rates, average claim costs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Make these publications available in “.doc” format so that the numbers can be copied to Excel with ease for further ratio calculations</a:t>
            </a:r>
          </a:p>
          <a:p>
            <a:pPr marL="180000" lvl="2" indent="-179388">
              <a:buFont typeface="Wingdings" pitchFamily="2" charset="2"/>
              <a:buChar char="ü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80000" indent="-179388"/>
            <a:r>
              <a:rPr lang="en-US" sz="1400" b="1" dirty="0" smtClean="0">
                <a:solidFill>
                  <a:schemeClr val="tx1"/>
                </a:solidFill>
              </a:rPr>
              <a:t>Insurers / TPAs –  Work on no data omissions</a:t>
            </a:r>
          </a:p>
          <a:p>
            <a:pPr algn="ctr"/>
            <a:endParaRPr lang="en-US" sz="1400" dirty="0" smtClean="0">
              <a:solidFill>
                <a:schemeClr val="tx1"/>
              </a:solidFill>
            </a:endParaRP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BENEFITS</a:t>
            </a:r>
          </a:p>
          <a:p>
            <a:pPr marL="180000" lvl="2" indent="-179388">
              <a:buFont typeface="Wingdings" pitchFamily="2" charset="2"/>
              <a:buChar char="ü"/>
            </a:pPr>
            <a:r>
              <a:rPr lang="en-US" sz="1400" dirty="0" smtClean="0">
                <a:solidFill>
                  <a:schemeClr val="tx1"/>
                </a:solidFill>
              </a:rPr>
              <a:t>Useful information acts as a quick ready-</a:t>
            </a:r>
            <a:r>
              <a:rPr lang="en-US" sz="1400" dirty="0" err="1" smtClean="0">
                <a:solidFill>
                  <a:schemeClr val="tx1"/>
                </a:solidFill>
              </a:rPr>
              <a:t>reckoner</a:t>
            </a:r>
            <a:r>
              <a:rPr lang="en-US" sz="1400" dirty="0" smtClean="0">
                <a:solidFill>
                  <a:schemeClr val="tx1"/>
                </a:solidFill>
              </a:rPr>
              <a:t> for high level checks, trend analysis</a:t>
            </a:r>
          </a:p>
          <a:p>
            <a:pPr algn="ctr"/>
            <a:endParaRPr lang="en-US" dirty="0" smtClean="0"/>
          </a:p>
          <a:p>
            <a:pPr algn="ctr"/>
            <a:endParaRPr lang="en-IN" dirty="0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21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224136"/>
          </a:xfr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Actuaries to identify data requirements </a:t>
            </a:r>
          </a:p>
        </p:txBody>
      </p:sp>
      <p:sp>
        <p:nvSpPr>
          <p:cNvPr id="9" name="Rectangle 8"/>
          <p:cNvSpPr/>
          <p:nvPr/>
        </p:nvSpPr>
        <p:spPr>
          <a:xfrm>
            <a:off x="251520" y="2636912"/>
            <a:ext cx="4320480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2"/>
                </a:solidFill>
              </a:rPr>
              <a:t>SUGGESTIONS</a:t>
            </a:r>
          </a:p>
          <a:p>
            <a:pPr marL="180000" indent="-179388" algn="ctr"/>
            <a:endParaRPr lang="en-US" sz="14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</a:rPr>
              <a:t>Challenge formats of data submission to the Regulator/other bodies</a:t>
            </a:r>
          </a:p>
          <a:p>
            <a:pPr marL="180000" lvl="3" indent="-179388"/>
            <a:r>
              <a:rPr lang="en-US" sz="1200" dirty="0" smtClean="0">
                <a:solidFill>
                  <a:schemeClr val="tx2"/>
                </a:solidFill>
              </a:rPr>
              <a:t>	</a:t>
            </a:r>
          </a:p>
          <a:p>
            <a:pPr marL="180000" lvl="3" indent="-179388"/>
            <a:r>
              <a:rPr lang="en-US" sz="1200" dirty="0" smtClean="0">
                <a:solidFill>
                  <a:schemeClr val="tx2"/>
                </a:solidFill>
              </a:rPr>
              <a:t>	…Identify working group responsible for enhancing TAC/IIB codes into further categories as and when data in any 99 (and sub-code) combination becomes reasonable to be classified as an explicit item</a:t>
            </a: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</a:rPr>
              <a:t>Actuaries / Insurance Co’s should identify and tie-up with organizations/set-ups working on collecting health statistics</a:t>
            </a: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/>
            <a:r>
              <a:rPr lang="en-US" sz="1200" dirty="0" smtClean="0">
                <a:solidFill>
                  <a:schemeClr val="tx2"/>
                </a:solidFill>
              </a:rPr>
              <a:t>	…share the set of data requirements that Health Insurance industry needs to be able to provide reasonable health coverage at affordable prices</a:t>
            </a:r>
          </a:p>
          <a:p>
            <a:pPr marL="180000" lvl="3" indent="-179388"/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</a:rPr>
              <a:t>Should industry wait for another 5-7 years for credible enough data or invest in capturing past data as well</a:t>
            </a:r>
          </a:p>
          <a:p>
            <a:pPr marL="180000" lvl="3" indent="-179388"/>
            <a:endParaRPr lang="en-US" sz="1400" dirty="0" smtClean="0"/>
          </a:p>
          <a:p>
            <a:pPr marL="180000" lvl="3" indent="-179388"/>
            <a:endParaRPr lang="en-US" sz="1400" dirty="0" smtClean="0"/>
          </a:p>
          <a:p>
            <a:pPr marL="180000" lvl="3" indent="-179388"/>
            <a:r>
              <a:rPr lang="en-US" sz="1400" dirty="0" smtClean="0"/>
              <a:t>	</a:t>
            </a:r>
          </a:p>
          <a:p>
            <a:pPr marL="180000" lvl="3" indent="-179388">
              <a:buFont typeface="Wingdings" pitchFamily="2" charset="2"/>
              <a:buChar char="ü"/>
            </a:pPr>
            <a:endParaRPr lang="en-US" sz="1400" dirty="0" smtClean="0"/>
          </a:p>
          <a:p>
            <a:pPr marL="180000" lvl="2" indent="-179388"/>
            <a:endParaRPr lang="en-US" sz="1400" dirty="0" smtClean="0"/>
          </a:p>
          <a:p>
            <a:pPr algn="ctr"/>
            <a:endParaRPr lang="en-US" dirty="0" smtClean="0"/>
          </a:p>
          <a:p>
            <a:pPr algn="ctr"/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251520" y="1700808"/>
            <a:ext cx="8712968" cy="85571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Action : </a:t>
            </a:r>
            <a:r>
              <a:rPr lang="en-US" dirty="0" smtClean="0"/>
              <a:t>Joining hands with organizations which capture and analyze data such as McKinsey, PWC, relevant Government departments, Regulator, TAC/IIB, Others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716016" y="2636912"/>
            <a:ext cx="4248472" cy="388843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marL="180000" indent="-179388" algn="ctr"/>
            <a:r>
              <a:rPr lang="en-US" sz="1400" b="1" dirty="0" smtClean="0">
                <a:solidFill>
                  <a:schemeClr val="tx2"/>
                </a:solidFill>
              </a:rPr>
              <a:t>BENEFITS</a:t>
            </a:r>
          </a:p>
          <a:p>
            <a:pPr marL="180000" lvl="3" indent="-179388">
              <a:buFont typeface="Wingdings" pitchFamily="2" charset="2"/>
              <a:buChar char="ü"/>
            </a:pPr>
            <a:endParaRPr lang="en-US" sz="14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</a:rPr>
              <a:t>Ensure that information provided is meaningful enough to analyze trends once data across industry is available for a few years.</a:t>
            </a: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</a:rPr>
              <a:t>Data collection is efficient, removes the burden of being duplicated (save expenses), complete for analysis</a:t>
            </a:r>
          </a:p>
          <a:p>
            <a:pPr marL="180000" lvl="3" indent="-179388">
              <a:buFont typeface="Wingdings" pitchFamily="2" charset="2"/>
              <a:buChar char="ü"/>
            </a:pPr>
            <a:endParaRPr lang="en-US" sz="1200" dirty="0" smtClean="0">
              <a:solidFill>
                <a:schemeClr val="tx2"/>
              </a:solidFill>
            </a:endParaRPr>
          </a:p>
          <a:p>
            <a:pPr marL="180000" lvl="3" indent="-179388">
              <a:buFont typeface="Wingdings" pitchFamily="2" charset="2"/>
              <a:buChar char="ü"/>
            </a:pPr>
            <a:r>
              <a:rPr lang="en-US" sz="1200" dirty="0" smtClean="0">
                <a:solidFill>
                  <a:schemeClr val="tx2"/>
                </a:solidFill>
              </a:rPr>
              <a:t>Adequate pricing and benefit coverage would fuel growth as well as help meet Government objectives of a healthier nation</a:t>
            </a:r>
          </a:p>
        </p:txBody>
      </p:sp>
      <p:cxnSp>
        <p:nvCxnSpPr>
          <p:cNvPr id="8" name="Straight Connector 7"/>
          <p:cNvCxnSpPr/>
          <p:nvPr/>
        </p:nvCxnSpPr>
        <p:spPr>
          <a:xfrm rot="10800000">
            <a:off x="323529" y="4509119"/>
            <a:ext cx="8496944" cy="0"/>
          </a:xfrm>
          <a:prstGeom prst="line">
            <a:avLst/>
          </a:prstGeom>
          <a:ln w="2540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10800000">
            <a:off x="323528" y="5805263"/>
            <a:ext cx="8496944" cy="0"/>
          </a:xfrm>
          <a:prstGeom prst="line">
            <a:avLst/>
          </a:prstGeom>
          <a:ln w="25400">
            <a:solidFill>
              <a:schemeClr val="accent1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22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Aft>
                <a:spcPts val="600"/>
              </a:spcAft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04000" indent="-432000">
              <a:spcAft>
                <a:spcPts val="18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Health Insurance - Indian Market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Introduction</a:t>
            </a:r>
          </a:p>
          <a:p>
            <a:pPr marL="504000" indent="-4320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Pricing challenges</a:t>
            </a:r>
          </a:p>
          <a:p>
            <a:pPr marL="504000" indent="-432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Potential for health insurance market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Data challenges – possible mitigations</a:t>
            </a:r>
          </a:p>
          <a:p>
            <a:pPr marL="997200" lvl="3" indent="-32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Importance of TAC/IIB’s health insurance data repository</a:t>
            </a:r>
          </a:p>
          <a:p>
            <a:pPr marL="997200" lvl="3" indent="-3240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Suggested improvements to build more effective database</a:t>
            </a: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Other pricing challenges – possible mitigations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5805264"/>
            <a:ext cx="8280920" cy="504056"/>
          </a:xfrm>
          <a:prstGeom prst="rect">
            <a:avLst/>
          </a:prstGeom>
          <a:noFill/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23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19900" y="5929313"/>
            <a:ext cx="2184400" cy="636587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 sz="1100" i="1">
              <a:cs typeface="Arial" charset="0"/>
            </a:endParaRPr>
          </a:p>
        </p:txBody>
      </p:sp>
      <p:graphicFrame>
        <p:nvGraphicFramePr>
          <p:cNvPr id="171074" name="Group 66"/>
          <p:cNvGraphicFramePr>
            <a:graphicFrameLocks noGrp="1"/>
          </p:cNvGraphicFramePr>
          <p:nvPr/>
        </p:nvGraphicFramePr>
        <p:xfrm>
          <a:off x="395536" y="1484784"/>
          <a:ext cx="8362950" cy="5122128"/>
        </p:xfrm>
        <a:graphic>
          <a:graphicData uri="http://schemas.openxmlformats.org/drawingml/2006/table">
            <a:tbl>
              <a:tblPr/>
              <a:tblGrid>
                <a:gridCol w="1736725"/>
                <a:gridCol w="2976563"/>
                <a:gridCol w="3649662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Pricing Challenges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Key Issues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Mitigating Actions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Moral Hazard / Fraud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Non-disclosure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Undertaking claim-inducing activities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Hospitals collaborating with patients to make medical treatment costs to be a valid Insurance claim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Appropriate Sales Training emphasizing the need to educate the customer on making correct disclosures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Tele-underwriting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TPAs that have strong controls in place to identify fraudulent claims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625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Anti-selection / Underwriting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Limited use of rating factors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Underwriting loopholes exploited by advisors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Be aware of market practices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Obtain technical expertise from Reinsurers / Consultants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Strengthen underwriting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Policy Conditions 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Use of non-standard definitions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Make them clear, unambiguous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Use standardized definitions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Standardize list of non-medical expenses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Claims Management System (CMS)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System capability to store relevant info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Capability to identify fraudulent claims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Identify systems / system platforms which are capable of storing relevant information, facilitate experience monitoring and can meet data requirements for more complex products / benefit coverage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Strong and effective in-house controls (or TPAs that have strong controls) to identify fraudulent claims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Information pooling on fraudulent customers / TPAs / Hospitals / Doctors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60648"/>
            <a:ext cx="9144000" cy="122413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Other pricing challenges – mitigations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24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19900" y="5929313"/>
            <a:ext cx="2184400" cy="636587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 sz="1100" i="1">
              <a:cs typeface="Arial" charset="0"/>
            </a:endParaRPr>
          </a:p>
        </p:txBody>
      </p:sp>
      <p:graphicFrame>
        <p:nvGraphicFramePr>
          <p:cNvPr id="171074" name="Group 66"/>
          <p:cNvGraphicFramePr>
            <a:graphicFrameLocks noGrp="1"/>
          </p:cNvGraphicFramePr>
          <p:nvPr/>
        </p:nvGraphicFramePr>
        <p:xfrm>
          <a:off x="395536" y="1556792"/>
          <a:ext cx="8362950" cy="5166300"/>
        </p:xfrm>
        <a:graphic>
          <a:graphicData uri="http://schemas.openxmlformats.org/drawingml/2006/table">
            <a:tbl>
              <a:tblPr/>
              <a:tblGrid>
                <a:gridCol w="1736725"/>
                <a:gridCol w="2976563"/>
                <a:gridCol w="3649662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Pricing Challenges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Key Issues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Mitigating Actions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TPA Management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Same as CMS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Integration with Insurer’s system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Subrogation / Salvage capabilities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Same as CMS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Integration with the Insurer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Good Reporting capabilities 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Tighter Quality control / Internal Audit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Regulatory involvement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Health care provider Management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Standardization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Over-billing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Strong in-house (TPA) controls in place to identify claims due to over-billing , for instance:</a:t>
                      </a:r>
                    </a:p>
                    <a:p>
                      <a:pPr marL="396000" marR="0" lvl="1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IN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Refer to ‘Claims processing guidelines' </a:t>
                      </a: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issued by </a:t>
                      </a:r>
                      <a:r>
                        <a:rPr kumimoji="0" lang="en-US" sz="1100" b="1" i="0" u="none" strike="noStrike" kern="1200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M</a:t>
                      </a:r>
                      <a:r>
                        <a:rPr kumimoji="0" lang="en-US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illiman</a:t>
                      </a: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396000" marR="0" lvl="1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Analysis of TAC data (billed amounts by illness and hospital) 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Standardization of billing procedures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Tighter Quality control / Internal Audit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436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Expenses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Product development, marketing &amp; distribution set-up costs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Underwriting costs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Ideation of less expensive distribution channels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Tight control on budgeted expenses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Cost effective / innovative marketing and brand building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Cost-benefit analysis for the level of underwriting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71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Lapses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Price sensitivity at renewal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Portability / better coverage products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Reputational risk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Need based selling (sales training, pre-issuance calling)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High standards of customer service delivery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endParaRPr kumimoji="0" lang="en-US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60648"/>
            <a:ext cx="9144000" cy="122413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Other pricing challenges – mitigations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25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ChangeArrowheads="1"/>
          </p:cNvSpPr>
          <p:nvPr/>
        </p:nvSpPr>
        <p:spPr bwMode="auto">
          <a:xfrm>
            <a:off x="6819900" y="5929313"/>
            <a:ext cx="2184400" cy="636587"/>
          </a:xfrm>
          <a:prstGeom prst="rect">
            <a:avLst/>
          </a:prstGeom>
          <a:solidFill>
            <a:schemeClr val="bg1"/>
          </a:solidFill>
          <a:ln w="12700" algn="ctr">
            <a:noFill/>
            <a:round/>
            <a:headEnd/>
            <a:tailEnd/>
          </a:ln>
        </p:spPr>
        <p:txBody>
          <a:bodyPr wrap="none">
            <a:spAutoFit/>
          </a:bodyPr>
          <a:lstStyle/>
          <a:p>
            <a:endParaRPr lang="en-US" sz="1100" i="1">
              <a:cs typeface="Arial" charset="0"/>
            </a:endParaRPr>
          </a:p>
        </p:txBody>
      </p:sp>
      <p:graphicFrame>
        <p:nvGraphicFramePr>
          <p:cNvPr id="171074" name="Group 66"/>
          <p:cNvGraphicFramePr>
            <a:graphicFrameLocks noGrp="1"/>
          </p:cNvGraphicFramePr>
          <p:nvPr/>
        </p:nvGraphicFramePr>
        <p:xfrm>
          <a:off x="395536" y="1556792"/>
          <a:ext cx="8362950" cy="5112568"/>
        </p:xfrm>
        <a:graphic>
          <a:graphicData uri="http://schemas.openxmlformats.org/drawingml/2006/table">
            <a:tbl>
              <a:tblPr/>
              <a:tblGrid>
                <a:gridCol w="1736725"/>
                <a:gridCol w="2976563"/>
                <a:gridCol w="3649662"/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Pricing Challenges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Key Issues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5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Arial" charset="0"/>
                        </a:rPr>
                        <a:t>Mitigating Actions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2356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Competition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Premium Rates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NB Volumes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Profitability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Ramp-up customer awareness levels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Innovative product offerings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Target new markets / niche markets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Ideation of new distribution channels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Invest in Brand building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034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Reinsurance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Cost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Availability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Reinsurer’s can invest in purchasing of TAC / IIB data which can be used to provide inputs to Insurers in pricing innovative products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606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Cross-subsidy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Channel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Health care provider mix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Individual profile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Differential pricing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2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Monitor mix regularly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395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13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Others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Regulation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TCF, PRE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Litigation Costs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+mn-ea"/>
                          <a:cs typeface="+mn-cs"/>
                        </a:rPr>
                        <a:t>System Development Costs</a:t>
                      </a:r>
                    </a:p>
                  </a:txBody>
                  <a:tcPr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More transparency in sales process, policy coverage and claims process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Strong grievance redressal mechanisms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Active engagement with all stakeholders to protect &amp; promote the cause of Insurance Industry and in particular the cause of customers</a:t>
                      </a:r>
                    </a:p>
                    <a:p>
                      <a:pPr marL="173038" marR="0" lvl="0" indent="-173038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25000"/>
                        </a:spcAft>
                        <a:buClr>
                          <a:schemeClr val="tx1"/>
                        </a:buClr>
                        <a:buSzTx/>
                        <a:buFont typeface="Wingdings" pitchFamily="2" charset="2"/>
                        <a:buChar char="§"/>
                        <a:tabLst/>
                      </a:pPr>
                      <a:r>
                        <a:rPr kumimoji="0" lang="en-US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Technology deployment (Web apps, Hand-held, Cloud services)</a:t>
                      </a:r>
                    </a:p>
                  </a:txBody>
                  <a:tcPr marL="45720" marR="4572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5766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" name="Title 1"/>
          <p:cNvSpPr txBox="1">
            <a:spLocks/>
          </p:cNvSpPr>
          <p:nvPr/>
        </p:nvSpPr>
        <p:spPr>
          <a:xfrm>
            <a:off x="0" y="260648"/>
            <a:ext cx="9144000" cy="1224136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3600" dirty="0" smtClean="0">
                <a:solidFill>
                  <a:schemeClr val="bg1"/>
                </a:solidFill>
              </a:rPr>
              <a:t>Other pricing challenges – mitigations</a:t>
            </a: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26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2"/>
          </a:solidFill>
          <a:ln>
            <a:solidFill>
              <a:schemeClr val="dk1">
                <a:shade val="50000"/>
              </a:schemeClr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251520" y="260648"/>
            <a:ext cx="8640960" cy="633670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 anchor="t">
            <a:normAutofit/>
          </a:bodyPr>
          <a:lstStyle/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r>
              <a:rPr lang="en-US" sz="4300" dirty="0" smtClean="0"/>
              <a:t>Thank You!</a:t>
            </a:r>
          </a:p>
          <a:p>
            <a:pPr lvl="0" algn="ctr">
              <a:spcBef>
                <a:spcPct val="0"/>
              </a:spcBef>
            </a:pPr>
            <a:endParaRPr lang="en-US" sz="4300" dirty="0" smtClean="0"/>
          </a:p>
          <a:p>
            <a:pPr lvl="0" algn="ctr">
              <a:spcBef>
                <a:spcPct val="0"/>
              </a:spcBef>
            </a:pPr>
            <a:r>
              <a:rPr lang="en-US" sz="4300" dirty="0" smtClean="0"/>
              <a:t>Questions?</a:t>
            </a:r>
            <a:endParaRPr lang="en-US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Introduction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Bef>
                <a:spcPts val="1800"/>
              </a:spcBef>
              <a:spcAft>
                <a:spcPts val="600"/>
              </a:spcAft>
              <a:buFont typeface="Wingdings" pitchFamily="2" charset="2"/>
              <a:buChar char="Ø"/>
            </a:pPr>
            <a:r>
              <a:rPr lang="en-IN" dirty="0" smtClean="0">
                <a:solidFill>
                  <a:schemeClr val="tx1"/>
                </a:solidFill>
              </a:rPr>
              <a:t>Demand for health insurance is stemming from:</a:t>
            </a:r>
          </a:p>
          <a:p>
            <a:pPr marL="648000" lvl="1" indent="-144000">
              <a:buFont typeface="Wingdings" pitchFamily="2" charset="2"/>
              <a:buChar char="§"/>
            </a:pPr>
            <a:r>
              <a:rPr lang="en-IN" dirty="0" smtClean="0">
                <a:solidFill>
                  <a:schemeClr val="tx1"/>
                </a:solidFill>
              </a:rPr>
              <a:t>under funding of government health care - preventive, primary &amp; secondary care</a:t>
            </a:r>
          </a:p>
          <a:p>
            <a:pPr marL="648000" lvl="1" indent="-144000">
              <a:buFont typeface="Wingdings" pitchFamily="2" charset="2"/>
              <a:buChar char="§"/>
            </a:pPr>
            <a:r>
              <a:rPr lang="en-IN" dirty="0" smtClean="0">
                <a:solidFill>
                  <a:schemeClr val="tx1"/>
                </a:solidFill>
              </a:rPr>
              <a:t>escalating health care costs coupled with demand for health care services</a:t>
            </a:r>
          </a:p>
          <a:p>
            <a:pPr marL="648000" lvl="1" indent="-144000">
              <a:buFont typeface="Wingdings" pitchFamily="2" charset="2"/>
              <a:buChar char="§"/>
            </a:pPr>
            <a:r>
              <a:rPr lang="en-IN" dirty="0" smtClean="0">
                <a:solidFill>
                  <a:schemeClr val="tx1"/>
                </a:solidFill>
              </a:rPr>
              <a:t>lack of easy access to quality health care</a:t>
            </a:r>
            <a:endParaRPr lang="en-US" dirty="0" smtClean="0">
              <a:solidFill>
                <a:schemeClr val="tx1"/>
              </a:solidFill>
            </a:endParaRP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Individuals use health insurance as a tool to manage financial needs when they seek health care services</a:t>
            </a:r>
            <a:endParaRPr lang="en-IN" dirty="0" smtClean="0">
              <a:solidFill>
                <a:schemeClr val="tx1"/>
              </a:solidFill>
            </a:endParaRP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Health Insurance in India is primarily limited to PMI type products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dirty="0" smtClean="0">
                <a:solidFill>
                  <a:schemeClr val="tx1"/>
                </a:solidFill>
              </a:rPr>
              <a:t>LTC, CI, IP are other categories of health insurance products which are either not yet developed or are under nascent phase of development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IN" dirty="0" smtClean="0">
                <a:solidFill>
                  <a:schemeClr val="tx1"/>
                </a:solidFill>
              </a:rPr>
              <a:t>Health Insurance is more complex than other segments of insurance business because of serious conflicts arising out of adverse selection, moral hazard, unavailability of data and information gap problems – leading to various pricing challenges </a:t>
            </a:r>
            <a:endParaRPr lang="en-US" dirty="0" smtClean="0">
              <a:solidFill>
                <a:schemeClr val="tx1"/>
              </a:solidFill>
            </a:endParaRP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endParaRPr lang="en-US" sz="2400" dirty="0" smtClean="0">
              <a:solidFill>
                <a:schemeClr val="tx1"/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3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Agenda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23528" y="1628800"/>
            <a:ext cx="8496944" cy="4968552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504000" indent="-432000">
              <a:spcAft>
                <a:spcPts val="600"/>
              </a:spcAft>
            </a:pPr>
            <a:endParaRPr lang="en-US" sz="2000" dirty="0" smtClean="0">
              <a:solidFill>
                <a:schemeClr val="tx1"/>
              </a:solidFill>
            </a:endParaRPr>
          </a:p>
          <a:p>
            <a:pPr marL="504000" indent="-432000">
              <a:spcAft>
                <a:spcPts val="1800"/>
              </a:spcAft>
            </a:pPr>
            <a:r>
              <a:rPr lang="en-US" sz="2800" dirty="0" smtClean="0">
                <a:solidFill>
                  <a:schemeClr val="tx1"/>
                </a:solidFill>
              </a:rPr>
              <a:t>Health Insurance - Indian Market</a:t>
            </a:r>
          </a:p>
          <a:p>
            <a:pPr marL="504000" indent="-432000">
              <a:spcBef>
                <a:spcPts val="1800"/>
              </a:spcBef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Introduction</a:t>
            </a:r>
          </a:p>
          <a:p>
            <a:pPr marL="504000" indent="-432000">
              <a:spcBef>
                <a:spcPts val="1800"/>
              </a:spcBef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Pricing challenges</a:t>
            </a:r>
          </a:p>
          <a:p>
            <a:pPr marL="504000" indent="-432000">
              <a:spcAft>
                <a:spcPts val="12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Potential for health insurance market</a:t>
            </a:r>
            <a:endParaRPr lang="en-US" sz="2400" dirty="0" smtClean="0">
              <a:solidFill>
                <a:srgbClr val="FF0000"/>
              </a:solidFill>
            </a:endParaRP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Data challenges – possible mitigations</a:t>
            </a:r>
          </a:p>
          <a:p>
            <a:pPr marL="997200" lvl="3" indent="-32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Importance of TAC/IIB’s health insurance data repository</a:t>
            </a:r>
          </a:p>
          <a:p>
            <a:pPr marL="997200" lvl="3" indent="-324000">
              <a:spcAft>
                <a:spcPts val="1200"/>
              </a:spcAft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</a:rPr>
              <a:t>Suggested improvements to build more effective database</a:t>
            </a:r>
          </a:p>
          <a:p>
            <a:pPr marL="504000" indent="-432000">
              <a:spcAft>
                <a:spcPts val="600"/>
              </a:spcAft>
              <a:buFont typeface="Wingdings" pitchFamily="2" charset="2"/>
              <a:buChar char="Ø"/>
            </a:pPr>
            <a:r>
              <a:rPr lang="en-US" sz="2400" dirty="0" smtClean="0">
                <a:solidFill>
                  <a:schemeClr val="tx1"/>
                </a:solidFill>
              </a:rPr>
              <a:t>Other pricing challenges – possible mitigations</a:t>
            </a:r>
          </a:p>
        </p:txBody>
      </p:sp>
      <p:sp>
        <p:nvSpPr>
          <p:cNvPr id="7" name="Rectangle 6"/>
          <p:cNvSpPr/>
          <p:nvPr/>
        </p:nvSpPr>
        <p:spPr>
          <a:xfrm>
            <a:off x="395536" y="3429000"/>
            <a:ext cx="8280920" cy="504056"/>
          </a:xfrm>
          <a:prstGeom prst="rect">
            <a:avLst/>
          </a:prstGeom>
          <a:noFill/>
          <a:ln>
            <a:solidFill>
              <a:srgbClr val="63972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6520259"/>
            <a:ext cx="2133600" cy="365125"/>
          </a:xfrm>
        </p:spPr>
        <p:txBody>
          <a:bodyPr/>
          <a:lstStyle/>
          <a:p>
            <a:fld id="{88390C59-0A56-4562-9654-372A9DA51063}" type="slidenum">
              <a:rPr lang="en-IN" smtClean="0"/>
              <a:pPr/>
              <a:t>4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Pricing challenges - Morbidity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4221088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Lapses</a:t>
            </a:r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1331640" y="3068960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Expenses</a:t>
            </a:r>
            <a:endParaRPr lang="en-IN" dirty="0"/>
          </a:p>
        </p:txBody>
      </p:sp>
      <p:sp>
        <p:nvSpPr>
          <p:cNvPr id="14" name="Rectangle 13"/>
          <p:cNvSpPr/>
          <p:nvPr/>
        </p:nvSpPr>
        <p:spPr>
          <a:xfrm>
            <a:off x="1331640" y="1844824"/>
            <a:ext cx="1584176" cy="9361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Morbidity</a:t>
            </a:r>
            <a:endParaRPr lang="en-IN" b="1" dirty="0"/>
          </a:p>
        </p:txBody>
      </p:sp>
      <p:sp>
        <p:nvSpPr>
          <p:cNvPr id="15" name="Rectangle 14"/>
          <p:cNvSpPr/>
          <p:nvPr/>
        </p:nvSpPr>
        <p:spPr>
          <a:xfrm>
            <a:off x="1331640" y="5373216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Others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3779912" y="1700808"/>
            <a:ext cx="4248472" cy="4968552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Data: Lack of credible, relevant, accurate and  complete data</a:t>
            </a: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Lack of data to charge premium appropriate to the risk (gender, smoker status, socio-economic section)</a:t>
            </a: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How is the utilization dependent upon the SI…and hence the choice of hospital</a:t>
            </a: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Trend in utilization</a:t>
            </a: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Medical inflation varying by category of hospitals &amp; under major heads such as medical equipment, room rent, surgeons fees – highly un-predictive</a:t>
            </a: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Lack of data limits benefit coverage provided …for instance out-patient costs are typically not covered due to high uncertainty on utilization</a:t>
            </a: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Burden of new diseases (rate at which these are being diagnosed and medical treatments being made available)</a:t>
            </a:r>
          </a:p>
          <a:p>
            <a:pPr marL="288000" lvl="1" indent="-144000">
              <a:spcAft>
                <a:spcPts val="600"/>
              </a:spcAft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Trend in medical advancements highly un-predictive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New and expensive technology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More routines added into the procedures</a:t>
            </a:r>
          </a:p>
          <a:p>
            <a:pPr marL="288000" lvl="1" indent="-144000"/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11" name="Right Arrow 10"/>
          <p:cNvSpPr/>
          <p:nvPr/>
        </p:nvSpPr>
        <p:spPr>
          <a:xfrm>
            <a:off x="3059832" y="2152280"/>
            <a:ext cx="576064" cy="34061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5</a:t>
            </a:fld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Pricing challenges - Morbidity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4221088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Lapses</a:t>
            </a:r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1331640" y="3068960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Expenses</a:t>
            </a:r>
            <a:endParaRPr lang="en-IN" dirty="0"/>
          </a:p>
        </p:txBody>
      </p:sp>
      <p:sp>
        <p:nvSpPr>
          <p:cNvPr id="14" name="Rectangle 13"/>
          <p:cNvSpPr/>
          <p:nvPr/>
        </p:nvSpPr>
        <p:spPr>
          <a:xfrm>
            <a:off x="1331640" y="1844824"/>
            <a:ext cx="1584176" cy="9361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Morbidity</a:t>
            </a:r>
            <a:endParaRPr lang="en-IN" b="1" dirty="0"/>
          </a:p>
        </p:txBody>
      </p:sp>
      <p:sp>
        <p:nvSpPr>
          <p:cNvPr id="16" name="Rectangle 15"/>
          <p:cNvSpPr/>
          <p:nvPr/>
        </p:nvSpPr>
        <p:spPr>
          <a:xfrm>
            <a:off x="3779912" y="1700808"/>
            <a:ext cx="4248472" cy="4968552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Moral Hazard / Fraud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Non-disclosure: self / advisor driven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Undertaking claim-inducing activities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Hospitals collaborate with patients to produce Reports that are aligned to initial non-disclosure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Hospitals collaborate with patients to admit them as in-patient while they could have been treated under day-care because the Insurance policy covers only in-patient claims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Anti-selection / Underwriting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Underwriting driven: limited use of rating factors</a:t>
            </a:r>
          </a:p>
          <a:p>
            <a:pPr marL="288000" lvl="1" indent="-144000"/>
            <a:r>
              <a:rPr lang="en-US" sz="1400" dirty="0" smtClean="0">
                <a:solidFill>
                  <a:schemeClr val="tx1"/>
                </a:solidFill>
              </a:rPr>
              <a:t>	…smoker status not used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Advisor driven: What do advisors recommend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Policy Conditions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Non-standard definitions…subject to dispute and court awards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1640" y="5373216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Others</a:t>
            </a:r>
            <a:endParaRPr lang="en-IN" dirty="0"/>
          </a:p>
        </p:txBody>
      </p:sp>
      <p:sp>
        <p:nvSpPr>
          <p:cNvPr id="15" name="Right Arrow 14"/>
          <p:cNvSpPr/>
          <p:nvPr/>
        </p:nvSpPr>
        <p:spPr>
          <a:xfrm>
            <a:off x="3059832" y="2152280"/>
            <a:ext cx="576064" cy="34061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6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Pricing challenges - Morbidity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4221088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Lapses</a:t>
            </a:r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1331640" y="3068960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Expenses</a:t>
            </a:r>
            <a:endParaRPr lang="en-IN" dirty="0"/>
          </a:p>
        </p:txBody>
      </p:sp>
      <p:sp>
        <p:nvSpPr>
          <p:cNvPr id="14" name="Rectangle 13"/>
          <p:cNvSpPr/>
          <p:nvPr/>
        </p:nvSpPr>
        <p:spPr>
          <a:xfrm>
            <a:off x="1331640" y="1844824"/>
            <a:ext cx="1584176" cy="9361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Morbidity</a:t>
            </a:r>
            <a:endParaRPr lang="en-IN" b="1" dirty="0"/>
          </a:p>
        </p:txBody>
      </p:sp>
      <p:sp>
        <p:nvSpPr>
          <p:cNvPr id="16" name="Rectangle 15"/>
          <p:cNvSpPr/>
          <p:nvPr/>
        </p:nvSpPr>
        <p:spPr>
          <a:xfrm>
            <a:off x="3779912" y="1700808"/>
            <a:ext cx="4248472" cy="4968552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Claims Management System (CMS)</a:t>
            </a: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System capability to store relevant information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Administration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Payment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Experience monitoring</a:t>
            </a:r>
          </a:p>
          <a:p>
            <a:pPr marL="576000" lvl="1" indent="-144000">
              <a:buSzPct val="80000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Extent to which it can identify fraudulent claims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Extent of integration</a:t>
            </a:r>
          </a:p>
          <a:p>
            <a:pPr marL="576000" lvl="1" indent="-144000">
              <a:buSzPct val="80000"/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Experienced staff / TPA</a:t>
            </a:r>
          </a:p>
          <a:p>
            <a:pPr marL="576000" lvl="1" indent="-144000">
              <a:buSzPct val="80000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Expertise to deal with customers where payments declined / reduced…to avoid further litigation costs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TPA Management</a:t>
            </a: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Quality of CMS, Integration with the Insurer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Subrogation / Salvage capabilities 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Health care provider Management</a:t>
            </a:r>
          </a:p>
          <a:p>
            <a:pPr marL="144000" indent="-144000">
              <a:buFont typeface="Wingdings" pitchFamily="2" charset="2"/>
              <a:buChar char="Ø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Standardization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Over-billing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331640" y="5373216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Others</a:t>
            </a:r>
            <a:endParaRPr lang="en-IN" dirty="0"/>
          </a:p>
        </p:txBody>
      </p:sp>
      <p:sp>
        <p:nvSpPr>
          <p:cNvPr id="11" name="Right Arrow 10"/>
          <p:cNvSpPr/>
          <p:nvPr/>
        </p:nvSpPr>
        <p:spPr>
          <a:xfrm>
            <a:off x="3059832" y="2152280"/>
            <a:ext cx="576064" cy="340616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7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Pricing challenges – Expenses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4221088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Lapses</a:t>
            </a:r>
            <a:endParaRPr lang="en-IN" dirty="0"/>
          </a:p>
        </p:txBody>
      </p:sp>
      <p:sp>
        <p:nvSpPr>
          <p:cNvPr id="13" name="Rectangle 12"/>
          <p:cNvSpPr/>
          <p:nvPr/>
        </p:nvSpPr>
        <p:spPr>
          <a:xfrm>
            <a:off x="1331640" y="3068960"/>
            <a:ext cx="1584176" cy="93610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Expenses</a:t>
            </a:r>
            <a:endParaRPr lang="en-IN" b="1" dirty="0"/>
          </a:p>
        </p:txBody>
      </p:sp>
      <p:sp>
        <p:nvSpPr>
          <p:cNvPr id="14" name="Rectangle 13"/>
          <p:cNvSpPr/>
          <p:nvPr/>
        </p:nvSpPr>
        <p:spPr>
          <a:xfrm>
            <a:off x="1331640" y="1844824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Morbidity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3779912" y="1700808"/>
            <a:ext cx="4176464" cy="4896544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Challenge of recouping Initial expenses: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Product development costs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Marketing costs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Underwriting costs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Distribution set-up costs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/>
            <a:r>
              <a:rPr lang="en-US" sz="1400" dirty="0" smtClean="0">
                <a:solidFill>
                  <a:schemeClr val="tx1"/>
                </a:solidFill>
              </a:rPr>
              <a:t>	…LRs  close to 100%, on top of it commission</a:t>
            </a:r>
          </a:p>
          <a:p>
            <a:pPr marL="288000" lvl="1" indent="-144000"/>
            <a:r>
              <a:rPr lang="en-US" sz="1400" dirty="0" smtClean="0">
                <a:solidFill>
                  <a:schemeClr val="tx1"/>
                </a:solidFill>
              </a:rPr>
              <a:t> 	…difficult to recoup stable state expense loadings</a:t>
            </a:r>
          </a:p>
          <a:p>
            <a:pPr marL="288000" lvl="1" indent="-144000"/>
            <a:r>
              <a:rPr lang="en-US" sz="1400" dirty="0" smtClean="0">
                <a:solidFill>
                  <a:schemeClr val="tx1"/>
                </a:solidFill>
              </a:rPr>
              <a:t>	…recovering over-run seems a bigger challenge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Other expenses</a:t>
            </a: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Uncertainty in claim incidence and avg. claim amounts therefore uncertainty in claims related expenses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Bargaining power on Service Level Agreements</a:t>
            </a: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Commissions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Competitive market (limited bargaining powers)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Commission deals like Rs. X per click on Portal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1640" y="5373216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Others</a:t>
            </a:r>
            <a:endParaRPr lang="en-IN" dirty="0"/>
          </a:p>
        </p:txBody>
      </p:sp>
      <p:sp>
        <p:nvSpPr>
          <p:cNvPr id="15" name="Right Arrow 14"/>
          <p:cNvSpPr/>
          <p:nvPr/>
        </p:nvSpPr>
        <p:spPr>
          <a:xfrm>
            <a:off x="3059832" y="3356992"/>
            <a:ext cx="576064" cy="340616"/>
          </a:xfrm>
          <a:prstGeom prst="rightArrow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8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Pricing challenges - Lapses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0" y="0"/>
            <a:ext cx="9144000" cy="265658"/>
          </a:xfrm>
          <a:prstGeom prst="rect">
            <a:avLst/>
          </a:prstGeom>
          <a:solidFill>
            <a:srgbClr val="92D050"/>
          </a:solidFill>
        </p:spPr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331640" y="4221088"/>
            <a:ext cx="1584176" cy="936104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Lapses</a:t>
            </a:r>
            <a:endParaRPr lang="en-IN" b="1" dirty="0"/>
          </a:p>
        </p:txBody>
      </p:sp>
      <p:sp>
        <p:nvSpPr>
          <p:cNvPr id="13" name="Rectangle 12"/>
          <p:cNvSpPr/>
          <p:nvPr/>
        </p:nvSpPr>
        <p:spPr>
          <a:xfrm>
            <a:off x="1331640" y="3068960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Expenses</a:t>
            </a:r>
            <a:endParaRPr lang="en-IN" dirty="0"/>
          </a:p>
        </p:txBody>
      </p:sp>
      <p:sp>
        <p:nvSpPr>
          <p:cNvPr id="14" name="Rectangle 13"/>
          <p:cNvSpPr/>
          <p:nvPr/>
        </p:nvSpPr>
        <p:spPr>
          <a:xfrm>
            <a:off x="1331640" y="1844824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Morbidity</a:t>
            </a:r>
            <a:endParaRPr lang="en-IN" dirty="0"/>
          </a:p>
        </p:txBody>
      </p:sp>
      <p:sp>
        <p:nvSpPr>
          <p:cNvPr id="16" name="Rectangle 15"/>
          <p:cNvSpPr/>
          <p:nvPr/>
        </p:nvSpPr>
        <p:spPr>
          <a:xfrm>
            <a:off x="3779912" y="1700808"/>
            <a:ext cx="4176464" cy="4896544"/>
          </a:xfrm>
          <a:prstGeom prst="rect">
            <a:avLst/>
          </a:prstGeom>
          <a:noFill/>
          <a:ln w="25400">
            <a:solidFill>
              <a:schemeClr val="tx2">
                <a:lumMod val="75000"/>
              </a:schemeClr>
            </a:solidFill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144000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Selective lapsing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Price sensitivity at renewal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Portability allowing for waiting periods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Better coverage products (same/different) provider</a:t>
            </a:r>
          </a:p>
          <a:p>
            <a:pPr marL="288000" lvl="1" indent="-144000"/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r>
              <a:rPr lang="en-US" sz="1400" b="1" dirty="0" smtClean="0">
                <a:solidFill>
                  <a:schemeClr val="tx1"/>
                </a:solidFill>
              </a:rPr>
              <a:t>Lapse due to other factors</a:t>
            </a: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Reputational risk from disputed claim(s)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Adverse media publicity</a:t>
            </a:r>
          </a:p>
          <a:p>
            <a:pPr marL="288000" lvl="1" indent="-144000">
              <a:buFont typeface="Arial" pitchFamily="34" charset="0"/>
              <a:buChar char="•"/>
            </a:pPr>
            <a:r>
              <a:rPr lang="en-US" sz="1400" dirty="0" smtClean="0">
                <a:solidFill>
                  <a:schemeClr val="tx1"/>
                </a:solidFill>
              </a:rPr>
              <a:t>Service standard failure (Insurer / TPA)</a:t>
            </a: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288000" lvl="1" indent="-144000">
              <a:buFont typeface="Arial" pitchFamily="34" charset="0"/>
              <a:buChar char="•"/>
            </a:pPr>
            <a:endParaRPr lang="en-US" sz="1400" dirty="0" smtClean="0">
              <a:solidFill>
                <a:schemeClr val="tx1"/>
              </a:solidFill>
            </a:endParaRPr>
          </a:p>
          <a:p>
            <a:pPr marL="144000" lvl="1" indent="-144000">
              <a:buFont typeface="Wingdings" pitchFamily="2" charset="2"/>
              <a:buChar char="Ø"/>
            </a:pPr>
            <a:endParaRPr lang="en-US" sz="1400" b="1" dirty="0" smtClean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331640" y="5373216"/>
            <a:ext cx="1584176" cy="93610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Others</a:t>
            </a:r>
            <a:endParaRPr lang="en-IN" dirty="0"/>
          </a:p>
        </p:txBody>
      </p:sp>
      <p:sp>
        <p:nvSpPr>
          <p:cNvPr id="15" name="Right Arrow 14"/>
          <p:cNvSpPr/>
          <p:nvPr/>
        </p:nvSpPr>
        <p:spPr>
          <a:xfrm>
            <a:off x="3059832" y="4528544"/>
            <a:ext cx="576064" cy="340616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N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390C59-0A56-4562-9654-372A9DA51063}" type="slidenum">
              <a:rPr lang="en-IN" smtClean="0"/>
              <a:pPr/>
              <a:t>9</a:t>
            </a:fld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5866</TotalTime>
  <Words>2436</Words>
  <Application>Microsoft Office PowerPoint</Application>
  <PresentationFormat>On-screen Show (4:3)</PresentationFormat>
  <Paragraphs>594</Paragraphs>
  <Slides>27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Slide 1</vt:lpstr>
      <vt:lpstr>Agenda</vt:lpstr>
      <vt:lpstr>Introduction</vt:lpstr>
      <vt:lpstr>Agenda</vt:lpstr>
      <vt:lpstr>Pricing challenges - Morbidity</vt:lpstr>
      <vt:lpstr>Pricing challenges - Morbidity</vt:lpstr>
      <vt:lpstr>Pricing challenges - Morbidity</vt:lpstr>
      <vt:lpstr>Pricing challenges – Expenses</vt:lpstr>
      <vt:lpstr>Pricing challenges - Lapses</vt:lpstr>
      <vt:lpstr>Pricing challenges - Others</vt:lpstr>
      <vt:lpstr>Agenda</vt:lpstr>
      <vt:lpstr>Opportunities untapped</vt:lpstr>
      <vt:lpstr>Agenda</vt:lpstr>
      <vt:lpstr>Scanty claims data at Company level</vt:lpstr>
      <vt:lpstr>Challenges with scanty data</vt:lpstr>
      <vt:lpstr>Challenges with scanty data</vt:lpstr>
      <vt:lpstr>Pooling of data for credible analysis</vt:lpstr>
      <vt:lpstr>Agenda</vt:lpstr>
      <vt:lpstr>Data completeness for risk based pricing</vt:lpstr>
      <vt:lpstr>Building additional database for risk based pricing</vt:lpstr>
      <vt:lpstr>Challenges in using published data</vt:lpstr>
      <vt:lpstr>Actuaries to identify data requirements </vt:lpstr>
      <vt:lpstr>Agenda</vt:lpstr>
      <vt:lpstr>Slide 24</vt:lpstr>
      <vt:lpstr>Slide 25</vt:lpstr>
      <vt:lpstr>Slide 26</vt:lpstr>
      <vt:lpstr>Slide 27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Pricing Challenges in Health Insurance</dc:title>
  <dc:creator>Manoj_2</dc:creator>
  <cp:lastModifiedBy>Manoj_2</cp:lastModifiedBy>
  <cp:revision>479</cp:revision>
  <dcterms:created xsi:type="dcterms:W3CDTF">2012-11-29T16:00:36Z</dcterms:created>
  <dcterms:modified xsi:type="dcterms:W3CDTF">2012-12-10T18:56:08Z</dcterms:modified>
</cp:coreProperties>
</file>