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304" r:id="rId4"/>
    <p:sldId id="333" r:id="rId5"/>
    <p:sldId id="303" r:id="rId6"/>
    <p:sldId id="336" r:id="rId7"/>
    <p:sldId id="337" r:id="rId8"/>
    <p:sldId id="334" r:id="rId9"/>
    <p:sldId id="340" r:id="rId10"/>
    <p:sldId id="339" r:id="rId11"/>
    <p:sldId id="345" r:id="rId12"/>
    <p:sldId id="338" r:id="rId13"/>
    <p:sldId id="335" r:id="rId14"/>
    <p:sldId id="341" r:id="rId15"/>
    <p:sldId id="342" r:id="rId16"/>
    <p:sldId id="346" r:id="rId17"/>
    <p:sldId id="343" r:id="rId18"/>
    <p:sldId id="344" r:id="rId19"/>
  </p:sldIdLst>
  <p:sldSz cx="9906000" cy="6858000" type="A4"/>
  <p:notesSz cx="6858000" cy="9144000"/>
  <p:custShowLst>
    <p:custShow name="Custom Show 1" id="0">
      <p:sldLst/>
    </p:custShow>
  </p:custShowLst>
  <p:defaultTextStyle>
    <a:defPPr>
      <a:defRPr lang="en-US"/>
    </a:defPPr>
    <a:lvl1pPr marL="0" algn="l" defTabSz="4571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7" algn="l" defTabSz="4571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3" algn="l" defTabSz="4571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0" algn="l" defTabSz="4571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7" algn="l" defTabSz="4571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33" algn="l" defTabSz="4571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20" algn="l" defTabSz="4571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07" algn="l" defTabSz="4571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94" algn="l" defTabSz="4571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F6E7874-5127-4641-B047-E5DE1CA3FF83}">
          <p14:sldIdLst>
            <p14:sldId id="256"/>
          </p14:sldIdLst>
        </p14:section>
        <p14:section name="Untitled Section" id="{0A7F1F63-2D4F-CC42-9808-BF9688BAB080}">
          <p14:sldIdLst>
            <p14:sldId id="257"/>
            <p14:sldId id="304"/>
            <p14:sldId id="333"/>
            <p14:sldId id="303"/>
            <p14:sldId id="336"/>
            <p14:sldId id="337"/>
            <p14:sldId id="334"/>
            <p14:sldId id="340"/>
            <p14:sldId id="339"/>
            <p14:sldId id="345"/>
            <p14:sldId id="338"/>
            <p14:sldId id="335"/>
            <p14:sldId id="341"/>
            <p14:sldId id="342"/>
            <p14:sldId id="346"/>
            <p14:sldId id="343"/>
            <p14:sldId id="34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60B0"/>
    <a:srgbClr val="464749"/>
    <a:srgbClr val="4445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8521" autoAdjust="0"/>
  </p:normalViewPr>
  <p:slideViewPr>
    <p:cSldViewPr snapToGrid="0" snapToObjects="1">
      <p:cViewPr>
        <p:scale>
          <a:sx n="70" d="100"/>
          <a:sy n="70" d="100"/>
        </p:scale>
        <p:origin x="-1218" y="-72"/>
      </p:cViewPr>
      <p:guideLst>
        <p:guide orient="horz" pos="3854"/>
        <p:guide orient="horz" pos="1068"/>
        <p:guide pos="2961"/>
        <p:guide pos="6027"/>
        <p:guide pos="3100"/>
        <p:guide pos="41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9F7B23-E737-584D-8C2A-F8152E81A2D9}" type="doc">
      <dgm:prSet loTypeId="urn:microsoft.com/office/officeart/2005/8/layout/cycle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21E71F4-655A-8F4B-A521-D4192A9AA9A0}">
      <dgm:prSet phldrT="[Text]" custT="1"/>
      <dgm:spPr/>
      <dgm:t>
        <a:bodyPr/>
        <a:lstStyle/>
        <a:p>
          <a:r>
            <a:rPr lang="en-US" sz="2000" dirty="0" smtClean="0"/>
            <a:t>2) SIGNIFICANT RESULTS</a:t>
          </a:r>
          <a:endParaRPr lang="en-US" sz="2000" dirty="0"/>
        </a:p>
      </dgm:t>
    </dgm:pt>
    <dgm:pt modelId="{878A6B92-876E-3946-9793-343D9DE59C2A}" type="parTrans" cxnId="{8D160357-7055-1544-B01C-10DB2ED73A2A}">
      <dgm:prSet/>
      <dgm:spPr/>
      <dgm:t>
        <a:bodyPr/>
        <a:lstStyle/>
        <a:p>
          <a:endParaRPr lang="en-US"/>
        </a:p>
      </dgm:t>
    </dgm:pt>
    <dgm:pt modelId="{8A090C92-4A70-4743-96C7-690DDC50D617}" type="sibTrans" cxnId="{8D160357-7055-1544-B01C-10DB2ED73A2A}">
      <dgm:prSet/>
      <dgm:spPr/>
      <dgm:t>
        <a:bodyPr/>
        <a:lstStyle/>
        <a:p>
          <a:endParaRPr lang="en-US"/>
        </a:p>
      </dgm:t>
    </dgm:pt>
    <dgm:pt modelId="{74765FED-6B4D-CC43-A0A6-E9ED53E5F609}">
      <dgm:prSet phldrT="[Text]" custT="1"/>
      <dgm:spPr/>
      <dgm:t>
        <a:bodyPr/>
        <a:lstStyle/>
        <a:p>
          <a:r>
            <a:rPr lang="en-US" sz="2000" dirty="0" smtClean="0"/>
            <a:t>4) RECOMMENDATION</a:t>
          </a:r>
          <a:endParaRPr lang="en-US" sz="2000" dirty="0"/>
        </a:p>
      </dgm:t>
    </dgm:pt>
    <dgm:pt modelId="{BE784CAB-2568-7C44-AD8E-147148C5E01A}" type="parTrans" cxnId="{3A04FCD2-73D9-BE4F-A88F-8642C6D03F36}">
      <dgm:prSet/>
      <dgm:spPr/>
      <dgm:t>
        <a:bodyPr/>
        <a:lstStyle/>
        <a:p>
          <a:endParaRPr lang="en-US"/>
        </a:p>
      </dgm:t>
    </dgm:pt>
    <dgm:pt modelId="{3398D4C3-0853-2D4E-AD8C-C4394F46B4B2}" type="sibTrans" cxnId="{3A04FCD2-73D9-BE4F-A88F-8642C6D03F36}">
      <dgm:prSet/>
      <dgm:spPr/>
      <dgm:t>
        <a:bodyPr/>
        <a:lstStyle/>
        <a:p>
          <a:endParaRPr lang="en-US"/>
        </a:p>
      </dgm:t>
    </dgm:pt>
    <dgm:pt modelId="{F78EFE6C-B8C6-9842-B583-240450F65371}">
      <dgm:prSet phldrT="[Text]" custT="1"/>
      <dgm:spPr/>
      <dgm:t>
        <a:bodyPr/>
        <a:lstStyle/>
        <a:p>
          <a:r>
            <a:rPr lang="en-US" sz="2000" dirty="0" smtClean="0"/>
            <a:t>1) DATA</a:t>
          </a:r>
          <a:endParaRPr lang="en-US" sz="2000" dirty="0"/>
        </a:p>
      </dgm:t>
    </dgm:pt>
    <dgm:pt modelId="{DA114381-C5E5-DE43-84A0-7FED2CADF682}" type="parTrans" cxnId="{E7231837-AB8A-EF49-8AC1-670F4B407B7B}">
      <dgm:prSet/>
      <dgm:spPr/>
      <dgm:t>
        <a:bodyPr/>
        <a:lstStyle/>
        <a:p>
          <a:endParaRPr lang="en-US"/>
        </a:p>
      </dgm:t>
    </dgm:pt>
    <dgm:pt modelId="{A66202E5-DD02-F849-B95F-F04EE1CA4245}" type="sibTrans" cxnId="{E7231837-AB8A-EF49-8AC1-670F4B407B7B}">
      <dgm:prSet/>
      <dgm:spPr/>
      <dgm:t>
        <a:bodyPr/>
        <a:lstStyle/>
        <a:p>
          <a:endParaRPr lang="en-US"/>
        </a:p>
      </dgm:t>
    </dgm:pt>
    <dgm:pt modelId="{F9AB96E5-D06D-524D-A63F-BE1C1D2D2E71}">
      <dgm:prSet phldrT="[Text]" custT="1"/>
      <dgm:spPr/>
      <dgm:t>
        <a:bodyPr/>
        <a:lstStyle/>
        <a:p>
          <a:r>
            <a:rPr lang="en-US" sz="2000" dirty="0" smtClean="0"/>
            <a:t>3) CONCLUSION</a:t>
          </a:r>
          <a:endParaRPr lang="en-US" sz="2000" dirty="0"/>
        </a:p>
      </dgm:t>
    </dgm:pt>
    <dgm:pt modelId="{CB4324E1-DDB5-BD4E-B26D-028C7562FE95}" type="sibTrans" cxnId="{3B62699B-2FA7-DE40-97DE-396BCB24EC7D}">
      <dgm:prSet/>
      <dgm:spPr/>
      <dgm:t>
        <a:bodyPr/>
        <a:lstStyle/>
        <a:p>
          <a:endParaRPr lang="en-US"/>
        </a:p>
      </dgm:t>
    </dgm:pt>
    <dgm:pt modelId="{2FE548EC-0D2A-0B46-B6C5-0E87E82892BE}" type="parTrans" cxnId="{3B62699B-2FA7-DE40-97DE-396BCB24EC7D}">
      <dgm:prSet/>
      <dgm:spPr/>
      <dgm:t>
        <a:bodyPr/>
        <a:lstStyle/>
        <a:p>
          <a:endParaRPr lang="en-US"/>
        </a:p>
      </dgm:t>
    </dgm:pt>
    <dgm:pt modelId="{34899D22-CC09-B043-9A77-2D252E366274}" type="pres">
      <dgm:prSet presAssocID="{129F7B23-E737-584D-8C2A-F8152E81A2D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3404A9B-6843-4D43-91B0-5100F614A7DA}" type="pres">
      <dgm:prSet presAssocID="{E21E71F4-655A-8F4B-A521-D4192A9AA9A0}" presName="node" presStyleLbl="node1" presStyleIdx="0" presStyleCnt="4" custScaleX="253230" custScaleY="704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77CE6D-FAB8-BD41-B51F-ECD4C0F6CF94}" type="pres">
      <dgm:prSet presAssocID="{8A090C92-4A70-4743-96C7-690DDC50D617}" presName="sibTrans" presStyleLbl="sibTrans2D1" presStyleIdx="0" presStyleCnt="4"/>
      <dgm:spPr/>
      <dgm:t>
        <a:bodyPr/>
        <a:lstStyle/>
        <a:p>
          <a:endParaRPr lang="en-US"/>
        </a:p>
      </dgm:t>
    </dgm:pt>
    <dgm:pt modelId="{136A0B2C-DB81-F346-8917-7EB0074CA54C}" type="pres">
      <dgm:prSet presAssocID="{8A090C92-4A70-4743-96C7-690DDC50D617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674CDF91-C9C1-6148-8B80-93F33778D02B}" type="pres">
      <dgm:prSet presAssocID="{F9AB96E5-D06D-524D-A63F-BE1C1D2D2E71}" presName="node" presStyleLbl="node1" presStyleIdx="1" presStyleCnt="4" custScaleX="226994" custScaleY="58093" custRadScaleRad="170257" custRadScaleInc="-18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2D1173-4D7E-D343-ADE7-6D6360DE07BD}" type="pres">
      <dgm:prSet presAssocID="{CB4324E1-DDB5-BD4E-B26D-028C7562FE95}" presName="sibTrans" presStyleLbl="sibTrans2D1" presStyleIdx="1" presStyleCnt="4"/>
      <dgm:spPr/>
      <dgm:t>
        <a:bodyPr/>
        <a:lstStyle/>
        <a:p>
          <a:endParaRPr lang="en-US"/>
        </a:p>
      </dgm:t>
    </dgm:pt>
    <dgm:pt modelId="{8839E231-129C-9844-9318-58F25FDBC4DD}" type="pres">
      <dgm:prSet presAssocID="{CB4324E1-DDB5-BD4E-B26D-028C7562FE95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3A7B146C-7E3C-2A45-8F6C-F50ACF1A34F0}" type="pres">
      <dgm:prSet presAssocID="{74765FED-6B4D-CC43-A0A6-E9ED53E5F609}" presName="node" presStyleLbl="node1" presStyleIdx="2" presStyleCnt="4" custScaleX="282080" custScaleY="695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172B6B-2CFA-564B-8285-692CB3B839FC}" type="pres">
      <dgm:prSet presAssocID="{3398D4C3-0853-2D4E-AD8C-C4394F46B4B2}" presName="sibTrans" presStyleLbl="sibTrans2D1" presStyleIdx="2" presStyleCnt="4"/>
      <dgm:spPr/>
      <dgm:t>
        <a:bodyPr/>
        <a:lstStyle/>
        <a:p>
          <a:endParaRPr lang="en-US"/>
        </a:p>
      </dgm:t>
    </dgm:pt>
    <dgm:pt modelId="{157626DC-0696-554B-8496-DC1EAD9512CD}" type="pres">
      <dgm:prSet presAssocID="{3398D4C3-0853-2D4E-AD8C-C4394F46B4B2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15E81B72-6EB1-7E45-91DD-9915CA527690}" type="pres">
      <dgm:prSet presAssocID="{F78EFE6C-B8C6-9842-B583-240450F65371}" presName="node" presStyleLbl="node1" presStyleIdx="3" presStyleCnt="4" custScaleX="94586" custScaleY="61163" custRadScaleRad="171030" custRadScaleInc="24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F6AA7F-6236-CE4C-804C-72D87B4359E1}" type="pres">
      <dgm:prSet presAssocID="{A66202E5-DD02-F849-B95F-F04EE1CA4245}" presName="sibTrans" presStyleLbl="sibTrans2D1" presStyleIdx="3" presStyleCnt="4"/>
      <dgm:spPr/>
      <dgm:t>
        <a:bodyPr/>
        <a:lstStyle/>
        <a:p>
          <a:endParaRPr lang="en-US"/>
        </a:p>
      </dgm:t>
    </dgm:pt>
    <dgm:pt modelId="{044A1802-9DD0-574A-AC46-066055A97E6B}" type="pres">
      <dgm:prSet presAssocID="{A66202E5-DD02-F849-B95F-F04EE1CA4245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7638C217-F438-5B41-AF1C-5EE910137CA4}" type="presOf" srcId="{CB4324E1-DDB5-BD4E-B26D-028C7562FE95}" destId="{C22D1173-4D7E-D343-ADE7-6D6360DE07BD}" srcOrd="0" destOrd="0" presId="urn:microsoft.com/office/officeart/2005/8/layout/cycle2"/>
    <dgm:cxn modelId="{136F89D3-229A-CF44-B34C-4D07E93F9BB3}" type="presOf" srcId="{3398D4C3-0853-2D4E-AD8C-C4394F46B4B2}" destId="{157626DC-0696-554B-8496-DC1EAD9512CD}" srcOrd="1" destOrd="0" presId="urn:microsoft.com/office/officeart/2005/8/layout/cycle2"/>
    <dgm:cxn modelId="{E7231837-AB8A-EF49-8AC1-670F4B407B7B}" srcId="{129F7B23-E737-584D-8C2A-F8152E81A2D9}" destId="{F78EFE6C-B8C6-9842-B583-240450F65371}" srcOrd="3" destOrd="0" parTransId="{DA114381-C5E5-DE43-84A0-7FED2CADF682}" sibTransId="{A66202E5-DD02-F849-B95F-F04EE1CA4245}"/>
    <dgm:cxn modelId="{9C230188-957D-C34D-B55B-BCE241BD86C3}" type="presOf" srcId="{74765FED-6B4D-CC43-A0A6-E9ED53E5F609}" destId="{3A7B146C-7E3C-2A45-8F6C-F50ACF1A34F0}" srcOrd="0" destOrd="0" presId="urn:microsoft.com/office/officeart/2005/8/layout/cycle2"/>
    <dgm:cxn modelId="{808575E7-0A36-AF46-BE94-1B698AEF405E}" type="presOf" srcId="{F9AB96E5-D06D-524D-A63F-BE1C1D2D2E71}" destId="{674CDF91-C9C1-6148-8B80-93F33778D02B}" srcOrd="0" destOrd="0" presId="urn:microsoft.com/office/officeart/2005/8/layout/cycle2"/>
    <dgm:cxn modelId="{8DAC5B3E-D3C3-DC4A-A93B-5CE21FD2D120}" type="presOf" srcId="{129F7B23-E737-584D-8C2A-F8152E81A2D9}" destId="{34899D22-CC09-B043-9A77-2D252E366274}" srcOrd="0" destOrd="0" presId="urn:microsoft.com/office/officeart/2005/8/layout/cycle2"/>
    <dgm:cxn modelId="{ACC2DA1D-19B3-804B-884E-32FCDB97B77F}" type="presOf" srcId="{8A090C92-4A70-4743-96C7-690DDC50D617}" destId="{5277CE6D-FAB8-BD41-B51F-ECD4C0F6CF94}" srcOrd="0" destOrd="0" presId="urn:microsoft.com/office/officeart/2005/8/layout/cycle2"/>
    <dgm:cxn modelId="{EADC6EE8-CA40-604D-89F1-3330C685A88E}" type="presOf" srcId="{CB4324E1-DDB5-BD4E-B26D-028C7562FE95}" destId="{8839E231-129C-9844-9318-58F25FDBC4DD}" srcOrd="1" destOrd="0" presId="urn:microsoft.com/office/officeart/2005/8/layout/cycle2"/>
    <dgm:cxn modelId="{3B62699B-2FA7-DE40-97DE-396BCB24EC7D}" srcId="{129F7B23-E737-584D-8C2A-F8152E81A2D9}" destId="{F9AB96E5-D06D-524D-A63F-BE1C1D2D2E71}" srcOrd="1" destOrd="0" parTransId="{2FE548EC-0D2A-0B46-B6C5-0E87E82892BE}" sibTransId="{CB4324E1-DDB5-BD4E-B26D-028C7562FE95}"/>
    <dgm:cxn modelId="{8D160357-7055-1544-B01C-10DB2ED73A2A}" srcId="{129F7B23-E737-584D-8C2A-F8152E81A2D9}" destId="{E21E71F4-655A-8F4B-A521-D4192A9AA9A0}" srcOrd="0" destOrd="0" parTransId="{878A6B92-876E-3946-9793-343D9DE59C2A}" sibTransId="{8A090C92-4A70-4743-96C7-690DDC50D617}"/>
    <dgm:cxn modelId="{3A04FCD2-73D9-BE4F-A88F-8642C6D03F36}" srcId="{129F7B23-E737-584D-8C2A-F8152E81A2D9}" destId="{74765FED-6B4D-CC43-A0A6-E9ED53E5F609}" srcOrd="2" destOrd="0" parTransId="{BE784CAB-2568-7C44-AD8E-147148C5E01A}" sibTransId="{3398D4C3-0853-2D4E-AD8C-C4394F46B4B2}"/>
    <dgm:cxn modelId="{3F95F608-D84F-9142-B059-EAC38711F368}" type="presOf" srcId="{A66202E5-DD02-F849-B95F-F04EE1CA4245}" destId="{64F6AA7F-6236-CE4C-804C-72D87B4359E1}" srcOrd="0" destOrd="0" presId="urn:microsoft.com/office/officeart/2005/8/layout/cycle2"/>
    <dgm:cxn modelId="{A5FA43E9-4E1A-AB4F-857E-65C8E4569D07}" type="presOf" srcId="{3398D4C3-0853-2D4E-AD8C-C4394F46B4B2}" destId="{C8172B6B-2CFA-564B-8285-692CB3B839FC}" srcOrd="0" destOrd="0" presId="urn:microsoft.com/office/officeart/2005/8/layout/cycle2"/>
    <dgm:cxn modelId="{C96B9823-76B6-6544-9234-FF4B998A8D16}" type="presOf" srcId="{8A090C92-4A70-4743-96C7-690DDC50D617}" destId="{136A0B2C-DB81-F346-8917-7EB0074CA54C}" srcOrd="1" destOrd="0" presId="urn:microsoft.com/office/officeart/2005/8/layout/cycle2"/>
    <dgm:cxn modelId="{1CF42787-9941-2348-A310-5EBF113640D7}" type="presOf" srcId="{A66202E5-DD02-F849-B95F-F04EE1CA4245}" destId="{044A1802-9DD0-574A-AC46-066055A97E6B}" srcOrd="1" destOrd="0" presId="urn:microsoft.com/office/officeart/2005/8/layout/cycle2"/>
    <dgm:cxn modelId="{E0489258-B343-9C43-AF87-FAF5977072FD}" type="presOf" srcId="{F78EFE6C-B8C6-9842-B583-240450F65371}" destId="{15E81B72-6EB1-7E45-91DD-9915CA527690}" srcOrd="0" destOrd="0" presId="urn:microsoft.com/office/officeart/2005/8/layout/cycle2"/>
    <dgm:cxn modelId="{0F64863A-6B2B-A54D-A91E-6518B3A2C968}" type="presOf" srcId="{E21E71F4-655A-8F4B-A521-D4192A9AA9A0}" destId="{23404A9B-6843-4D43-91B0-5100F614A7DA}" srcOrd="0" destOrd="0" presId="urn:microsoft.com/office/officeart/2005/8/layout/cycle2"/>
    <dgm:cxn modelId="{37E996A2-AB65-6547-9083-CAFCAEFA7971}" type="presParOf" srcId="{34899D22-CC09-B043-9A77-2D252E366274}" destId="{23404A9B-6843-4D43-91B0-5100F614A7DA}" srcOrd="0" destOrd="0" presId="urn:microsoft.com/office/officeart/2005/8/layout/cycle2"/>
    <dgm:cxn modelId="{1B1C5829-A452-6843-A3EA-2F44EEDDF2CD}" type="presParOf" srcId="{34899D22-CC09-B043-9A77-2D252E366274}" destId="{5277CE6D-FAB8-BD41-B51F-ECD4C0F6CF94}" srcOrd="1" destOrd="0" presId="urn:microsoft.com/office/officeart/2005/8/layout/cycle2"/>
    <dgm:cxn modelId="{21E0B8AC-D91C-3841-9E29-3A7FFAEE0854}" type="presParOf" srcId="{5277CE6D-FAB8-BD41-B51F-ECD4C0F6CF94}" destId="{136A0B2C-DB81-F346-8917-7EB0074CA54C}" srcOrd="0" destOrd="0" presId="urn:microsoft.com/office/officeart/2005/8/layout/cycle2"/>
    <dgm:cxn modelId="{202214AC-E977-274C-AB02-B5938E11F4B6}" type="presParOf" srcId="{34899D22-CC09-B043-9A77-2D252E366274}" destId="{674CDF91-C9C1-6148-8B80-93F33778D02B}" srcOrd="2" destOrd="0" presId="urn:microsoft.com/office/officeart/2005/8/layout/cycle2"/>
    <dgm:cxn modelId="{28855791-03F3-FD45-970A-EDC602670EF4}" type="presParOf" srcId="{34899D22-CC09-B043-9A77-2D252E366274}" destId="{C22D1173-4D7E-D343-ADE7-6D6360DE07BD}" srcOrd="3" destOrd="0" presId="urn:microsoft.com/office/officeart/2005/8/layout/cycle2"/>
    <dgm:cxn modelId="{802CC13D-79FA-6842-BE3A-748EAC92FC93}" type="presParOf" srcId="{C22D1173-4D7E-D343-ADE7-6D6360DE07BD}" destId="{8839E231-129C-9844-9318-58F25FDBC4DD}" srcOrd="0" destOrd="0" presId="urn:microsoft.com/office/officeart/2005/8/layout/cycle2"/>
    <dgm:cxn modelId="{4A5D5561-184C-4B42-9C0D-2BE968877FB6}" type="presParOf" srcId="{34899D22-CC09-B043-9A77-2D252E366274}" destId="{3A7B146C-7E3C-2A45-8F6C-F50ACF1A34F0}" srcOrd="4" destOrd="0" presId="urn:microsoft.com/office/officeart/2005/8/layout/cycle2"/>
    <dgm:cxn modelId="{3ED06860-BEAA-7B45-81D2-E20C4AA43BAA}" type="presParOf" srcId="{34899D22-CC09-B043-9A77-2D252E366274}" destId="{C8172B6B-2CFA-564B-8285-692CB3B839FC}" srcOrd="5" destOrd="0" presId="urn:microsoft.com/office/officeart/2005/8/layout/cycle2"/>
    <dgm:cxn modelId="{EA82EDAF-308B-C347-8D61-27189F92B1A0}" type="presParOf" srcId="{C8172B6B-2CFA-564B-8285-692CB3B839FC}" destId="{157626DC-0696-554B-8496-DC1EAD9512CD}" srcOrd="0" destOrd="0" presId="urn:microsoft.com/office/officeart/2005/8/layout/cycle2"/>
    <dgm:cxn modelId="{CF7B80D5-0C80-7240-A497-30939F06BA43}" type="presParOf" srcId="{34899D22-CC09-B043-9A77-2D252E366274}" destId="{15E81B72-6EB1-7E45-91DD-9915CA527690}" srcOrd="6" destOrd="0" presId="urn:microsoft.com/office/officeart/2005/8/layout/cycle2"/>
    <dgm:cxn modelId="{2D293CCD-B05C-1B44-A54C-68754D0D6EEC}" type="presParOf" srcId="{34899D22-CC09-B043-9A77-2D252E366274}" destId="{64F6AA7F-6236-CE4C-804C-72D87B4359E1}" srcOrd="7" destOrd="0" presId="urn:microsoft.com/office/officeart/2005/8/layout/cycle2"/>
    <dgm:cxn modelId="{43D41714-F432-2545-95B8-810B8DCE811C}" type="presParOf" srcId="{64F6AA7F-6236-CE4C-804C-72D87B4359E1}" destId="{044A1802-9DD0-574A-AC46-066055A97E6B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404A9B-6843-4D43-91B0-5100F614A7DA}">
      <dsp:nvSpPr>
        <dsp:cNvPr id="0" name=""/>
        <dsp:cNvSpPr/>
      </dsp:nvSpPr>
      <dsp:spPr>
        <a:xfrm>
          <a:off x="2165473" y="324496"/>
          <a:ext cx="3665368" cy="102039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2) SIGNIFICANT RESULTS</a:t>
          </a:r>
          <a:endParaRPr lang="en-US" sz="2000" kern="1200" dirty="0"/>
        </a:p>
      </dsp:txBody>
      <dsp:txXfrm>
        <a:off x="2702254" y="473929"/>
        <a:ext cx="2591806" cy="721525"/>
      </dsp:txXfrm>
    </dsp:sp>
    <dsp:sp modelId="{5277CE6D-FAB8-BD41-B51F-ECD4C0F6CF94}">
      <dsp:nvSpPr>
        <dsp:cNvPr id="0" name=""/>
        <dsp:cNvSpPr/>
      </dsp:nvSpPr>
      <dsp:spPr>
        <a:xfrm rot="1788408">
          <a:off x="5005325" y="1368211"/>
          <a:ext cx="701064" cy="48851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5015019" y="1429490"/>
        <a:ext cx="554510" cy="293107"/>
      </dsp:txXfrm>
    </dsp:sp>
    <dsp:sp modelId="{674CDF91-C9C1-6148-8B80-93F33778D02B}">
      <dsp:nvSpPr>
        <dsp:cNvPr id="0" name=""/>
        <dsp:cNvSpPr/>
      </dsp:nvSpPr>
      <dsp:spPr>
        <a:xfrm>
          <a:off x="4974238" y="1914524"/>
          <a:ext cx="3285616" cy="84086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3) CONCLUSION</a:t>
          </a:r>
          <a:endParaRPr lang="en-US" sz="2000" kern="1200" dirty="0"/>
        </a:p>
      </dsp:txBody>
      <dsp:txXfrm>
        <a:off x="5455405" y="2037666"/>
        <a:ext cx="2323282" cy="594581"/>
      </dsp:txXfrm>
    </dsp:sp>
    <dsp:sp modelId="{C22D1173-4D7E-D343-ADE7-6D6360DE07BD}">
      <dsp:nvSpPr>
        <dsp:cNvPr id="0" name=""/>
        <dsp:cNvSpPr/>
      </dsp:nvSpPr>
      <dsp:spPr>
        <a:xfrm rot="8937234">
          <a:off x="5019504" y="2828545"/>
          <a:ext cx="743590" cy="48851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 rot="10800000">
        <a:off x="5155561" y="2888457"/>
        <a:ext cx="597036" cy="293107"/>
      </dsp:txXfrm>
    </dsp:sp>
    <dsp:sp modelId="{3A7B146C-7E3C-2A45-8F6C-F50ACF1A34F0}">
      <dsp:nvSpPr>
        <dsp:cNvPr id="0" name=""/>
        <dsp:cNvSpPr/>
      </dsp:nvSpPr>
      <dsp:spPr>
        <a:xfrm>
          <a:off x="1956678" y="3407831"/>
          <a:ext cx="4082957" cy="100716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4) RECOMMENDATION</a:t>
          </a:r>
          <a:endParaRPr lang="en-US" sz="2000" kern="1200" dirty="0"/>
        </a:p>
      </dsp:txBody>
      <dsp:txXfrm>
        <a:off x="2554613" y="3555326"/>
        <a:ext cx="2887087" cy="712172"/>
      </dsp:txXfrm>
    </dsp:sp>
    <dsp:sp modelId="{C8172B6B-2CFA-564B-8285-692CB3B839FC}">
      <dsp:nvSpPr>
        <dsp:cNvPr id="0" name=""/>
        <dsp:cNvSpPr/>
      </dsp:nvSpPr>
      <dsp:spPr>
        <a:xfrm rot="12668214">
          <a:off x="2146859" y="2802868"/>
          <a:ext cx="841272" cy="48851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 rot="10800000">
        <a:off x="2282856" y="2938461"/>
        <a:ext cx="694718" cy="293107"/>
      </dsp:txXfrm>
    </dsp:sp>
    <dsp:sp modelId="{15E81B72-6EB1-7E45-91DD-9915CA527690}">
      <dsp:nvSpPr>
        <dsp:cNvPr id="0" name=""/>
        <dsp:cNvSpPr/>
      </dsp:nvSpPr>
      <dsp:spPr>
        <a:xfrm>
          <a:off x="683049" y="1879591"/>
          <a:ext cx="1369081" cy="88530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1) DATA</a:t>
          </a:r>
          <a:endParaRPr lang="en-US" sz="2000" kern="1200" dirty="0"/>
        </a:p>
      </dsp:txBody>
      <dsp:txXfrm>
        <a:off x="883546" y="2009240"/>
        <a:ext cx="968087" cy="626003"/>
      </dsp:txXfrm>
    </dsp:sp>
    <dsp:sp modelId="{64F6AA7F-6236-CE4C-804C-72D87B4359E1}">
      <dsp:nvSpPr>
        <dsp:cNvPr id="0" name=""/>
        <dsp:cNvSpPr/>
      </dsp:nvSpPr>
      <dsp:spPr>
        <a:xfrm rot="19830746">
          <a:off x="2118671" y="1428457"/>
          <a:ext cx="795075" cy="48851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2128163" y="1562229"/>
        <a:ext cx="648521" cy="2931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EEA2F1-74C3-CB49-8417-C6C70CC49DAD}" type="datetime1">
              <a:rPr lang="en-US" smtClean="0"/>
              <a:pPr/>
              <a:t>11/9/2012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4AAF67-F0BF-9D45-826F-6A81508700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5952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57876-7C59-184F-B274-278106BA0859}" type="datetime1">
              <a:rPr lang="en-US" smtClean="0"/>
              <a:pPr/>
              <a:t>11/9/2012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4BBC5D-95E5-4349-9194-D822C50EBD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81444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1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7" algn="l" defTabSz="4571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3" algn="l" defTabSz="4571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0" algn="l" defTabSz="4571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47" algn="l" defTabSz="4571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33" algn="l" defTabSz="4571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20" algn="l" defTabSz="4571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07" algn="l" defTabSz="4571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94" algn="l" defTabSz="4571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4922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BBC5D-95E5-4349-9194-D822C50EBD4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9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2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0A8F5-FD7C-D642-A8DB-E4CF935517A1}" type="datetime1">
              <a:rPr lang="en-US" smtClean="0"/>
              <a:pPr/>
              <a:t>11/9/2012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dirty="0" smtClean="0"/>
              <a:t>Co XYZ - the positive power of capital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5DED-6AFF-CE4F-8896-A402EF6EF9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878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CCC5-62B0-B641-B5A0-1CB9A84D2210}" type="datetime1">
              <a:rPr lang="en-US" smtClean="0"/>
              <a:pPr/>
              <a:t>11/9/2012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dirty="0" smtClean="0"/>
              <a:t>Co XYZ - the positive power of capital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5DED-6AFF-CE4F-8896-A402EF6EF9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7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7" y="274639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33F6D-95F2-7342-A683-F7C6D2F9B672}" type="datetime1">
              <a:rPr lang="en-US" smtClean="0"/>
              <a:pPr/>
              <a:t>11/9/2012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dirty="0" smtClean="0"/>
              <a:t>Co XYZ - the positive power of capital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5DED-6AFF-CE4F-8896-A402EF6EF9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784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ED80A-3AE1-104E-A4E4-7E3A6BC2FDE6}" type="datetime1">
              <a:rPr lang="en-US" smtClean="0"/>
              <a:pPr/>
              <a:t>11/9/2012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dirty="0" smtClean="0"/>
              <a:t>Co XYZ - the positive power of capital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5DED-6AFF-CE4F-8896-A402EF6EF9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258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5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5" y="2906715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0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17F4C-0BE6-544F-88B3-01AF6F34FD5E}" type="datetime1">
              <a:rPr lang="en-US" smtClean="0"/>
              <a:pPr/>
              <a:t>11/9/2012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dirty="0" smtClean="0"/>
              <a:t>Co XYZ - the positive power of capital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5DED-6AFF-CE4F-8896-A402EF6EF9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285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6" y="1600202"/>
            <a:ext cx="474662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2"/>
            <a:ext cx="474662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3B27-839A-5849-BC24-51407456EC13}" type="datetime1">
              <a:rPr lang="en-US" smtClean="0"/>
              <a:pPr/>
              <a:t>11/9/2012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dirty="0" smtClean="0"/>
              <a:t>Co XYZ - the positive power of capital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5DED-6AFF-CE4F-8896-A402EF6EF9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57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1" y="274639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535115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7" indent="0">
              <a:buNone/>
              <a:defRPr sz="2000" b="1"/>
            </a:lvl2pPr>
            <a:lvl3pPr marL="914373" indent="0">
              <a:buNone/>
              <a:defRPr sz="1800" b="1"/>
            </a:lvl3pPr>
            <a:lvl4pPr marL="1371560" indent="0">
              <a:buNone/>
              <a:defRPr sz="1600" b="1"/>
            </a:lvl4pPr>
            <a:lvl5pPr marL="1828747" indent="0">
              <a:buNone/>
              <a:defRPr sz="1600" b="1"/>
            </a:lvl5pPr>
            <a:lvl6pPr marL="2285933" indent="0">
              <a:buNone/>
              <a:defRPr sz="1600" b="1"/>
            </a:lvl6pPr>
            <a:lvl7pPr marL="2743120" indent="0">
              <a:buNone/>
              <a:defRPr sz="1600" b="1"/>
            </a:lvl7pPr>
            <a:lvl8pPr marL="3200307" indent="0">
              <a:buNone/>
              <a:defRPr sz="1600" b="1"/>
            </a:lvl8pPr>
            <a:lvl9pPr marL="365749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1" y="2174877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5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7" indent="0">
              <a:buNone/>
              <a:defRPr sz="2000" b="1"/>
            </a:lvl2pPr>
            <a:lvl3pPr marL="914373" indent="0">
              <a:buNone/>
              <a:defRPr sz="1800" b="1"/>
            </a:lvl3pPr>
            <a:lvl4pPr marL="1371560" indent="0">
              <a:buNone/>
              <a:defRPr sz="1600" b="1"/>
            </a:lvl4pPr>
            <a:lvl5pPr marL="1828747" indent="0">
              <a:buNone/>
              <a:defRPr sz="1600" b="1"/>
            </a:lvl5pPr>
            <a:lvl6pPr marL="2285933" indent="0">
              <a:buNone/>
              <a:defRPr sz="1600" b="1"/>
            </a:lvl6pPr>
            <a:lvl7pPr marL="2743120" indent="0">
              <a:buNone/>
              <a:defRPr sz="1600" b="1"/>
            </a:lvl7pPr>
            <a:lvl8pPr marL="3200307" indent="0">
              <a:buNone/>
              <a:defRPr sz="1600" b="1"/>
            </a:lvl8pPr>
            <a:lvl9pPr marL="365749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7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2B411-8766-D247-97B5-713CABE88323}" type="datetime1">
              <a:rPr lang="en-US" smtClean="0"/>
              <a:pPr/>
              <a:t>11/9/2012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dirty="0" smtClean="0"/>
              <a:t>Co XYZ - the positive power of capital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5DED-6AFF-CE4F-8896-A402EF6EF9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55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34A2-05AE-984F-B655-8E3BE7C993DF}" type="datetime1">
              <a:rPr lang="en-US" smtClean="0"/>
              <a:pPr/>
              <a:t>11/9/2012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dirty="0" smtClean="0"/>
              <a:t>Co XYZ - the positive power of capital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5DED-6AFF-CE4F-8896-A402EF6EF9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673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D2923-FD91-634B-AB9C-024804B82C5C}" type="datetime1">
              <a:rPr lang="en-US" smtClean="0"/>
              <a:pPr/>
              <a:t>11/9/2012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dirty="0" smtClean="0"/>
              <a:t>Co XYZ - the positive power of capital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5DED-6AFF-CE4F-8896-A402EF6EF9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90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2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2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7" indent="0">
              <a:buNone/>
              <a:defRPr sz="1200"/>
            </a:lvl2pPr>
            <a:lvl3pPr marL="914373" indent="0">
              <a:buNone/>
              <a:defRPr sz="1000"/>
            </a:lvl3pPr>
            <a:lvl4pPr marL="1371560" indent="0">
              <a:buNone/>
              <a:defRPr sz="900"/>
            </a:lvl4pPr>
            <a:lvl5pPr marL="1828747" indent="0">
              <a:buNone/>
              <a:defRPr sz="900"/>
            </a:lvl5pPr>
            <a:lvl6pPr marL="2285933" indent="0">
              <a:buNone/>
              <a:defRPr sz="900"/>
            </a:lvl6pPr>
            <a:lvl7pPr marL="2743120" indent="0">
              <a:buNone/>
              <a:defRPr sz="900"/>
            </a:lvl7pPr>
            <a:lvl8pPr marL="3200307" indent="0">
              <a:buNone/>
              <a:defRPr sz="900"/>
            </a:lvl8pPr>
            <a:lvl9pPr marL="365749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B549-CFD3-804C-BDAA-D8CB12729269}" type="datetime1">
              <a:rPr lang="en-US" smtClean="0"/>
              <a:pPr/>
              <a:t>11/9/2012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dirty="0" smtClean="0"/>
              <a:t>Co XYZ - the positive power of capital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5DED-6AFF-CE4F-8896-A402EF6EF9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693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7" indent="0">
              <a:buNone/>
              <a:defRPr sz="2800"/>
            </a:lvl2pPr>
            <a:lvl3pPr marL="914373" indent="0">
              <a:buNone/>
              <a:defRPr sz="2400"/>
            </a:lvl3pPr>
            <a:lvl4pPr marL="1371560" indent="0">
              <a:buNone/>
              <a:defRPr sz="2000"/>
            </a:lvl4pPr>
            <a:lvl5pPr marL="1828747" indent="0">
              <a:buNone/>
              <a:defRPr sz="2000"/>
            </a:lvl5pPr>
            <a:lvl6pPr marL="2285933" indent="0">
              <a:buNone/>
              <a:defRPr sz="2000"/>
            </a:lvl6pPr>
            <a:lvl7pPr marL="2743120" indent="0">
              <a:buNone/>
              <a:defRPr sz="2000"/>
            </a:lvl7pPr>
            <a:lvl8pPr marL="3200307" indent="0">
              <a:buNone/>
              <a:defRPr sz="2000"/>
            </a:lvl8pPr>
            <a:lvl9pPr marL="3657494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7" indent="0">
              <a:buNone/>
              <a:defRPr sz="1200"/>
            </a:lvl2pPr>
            <a:lvl3pPr marL="914373" indent="0">
              <a:buNone/>
              <a:defRPr sz="1000"/>
            </a:lvl3pPr>
            <a:lvl4pPr marL="1371560" indent="0">
              <a:buNone/>
              <a:defRPr sz="900"/>
            </a:lvl4pPr>
            <a:lvl5pPr marL="1828747" indent="0">
              <a:buNone/>
              <a:defRPr sz="900"/>
            </a:lvl5pPr>
            <a:lvl6pPr marL="2285933" indent="0">
              <a:buNone/>
              <a:defRPr sz="900"/>
            </a:lvl6pPr>
            <a:lvl7pPr marL="2743120" indent="0">
              <a:buNone/>
              <a:defRPr sz="900"/>
            </a:lvl7pPr>
            <a:lvl8pPr marL="3200307" indent="0">
              <a:buNone/>
              <a:defRPr sz="900"/>
            </a:lvl8pPr>
            <a:lvl9pPr marL="365749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14174-62BE-E548-B1FF-5A5655BD5681}" type="datetime1">
              <a:rPr lang="en-US" smtClean="0"/>
              <a:pPr/>
              <a:t>11/9/2012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ZA" dirty="0" smtClean="0"/>
              <a:t>Co XYZ - the positive power of capital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5DED-6AFF-CE4F-8896-A402EF6EF9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115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1" y="274639"/>
            <a:ext cx="8915400" cy="1143000"/>
          </a:xfrm>
          <a:prstGeom prst="rect">
            <a:avLst/>
          </a:prstGeom>
        </p:spPr>
        <p:txBody>
          <a:bodyPr vert="horz" lIns="91438" tIns="45718" rIns="91438" bIns="4571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600202"/>
            <a:ext cx="8915400" cy="4525963"/>
          </a:xfrm>
          <a:prstGeom prst="rect">
            <a:avLst/>
          </a:prstGeom>
        </p:spPr>
        <p:txBody>
          <a:bodyPr vert="horz" lIns="91438" tIns="45718" rIns="91438" bIns="4571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1" y="6356351"/>
            <a:ext cx="2311400" cy="365125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BA61A-024D-E54D-A744-5EDE1B3B77CA}" type="datetime1">
              <a:rPr lang="en-US" smtClean="0"/>
              <a:pPr/>
              <a:t>11/9/2012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2" y="6356351"/>
            <a:ext cx="3136900" cy="365125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ZA" dirty="0" smtClean="0"/>
              <a:t>Co XYZ - the positive power of capital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05DED-6AFF-CE4F-8896-A402EF6EF9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363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18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0" indent="-342890" algn="l" defTabSz="457187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9" indent="-285742" algn="l" defTabSz="457187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7" indent="-228594" algn="l" defTabSz="457187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54" indent="-228594" algn="l" defTabSz="457187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0" indent="-228594" algn="l" defTabSz="457187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27" indent="-228594" algn="l" defTabSz="45718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14" indent="-228594" algn="l" defTabSz="45718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00" indent="-228594" algn="l" defTabSz="45718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87" indent="-228594" algn="l" defTabSz="45718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7" algn="l" defTabSz="457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3" algn="l" defTabSz="457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0" algn="l" defTabSz="457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47" algn="l" defTabSz="457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33" algn="l" defTabSz="457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20" algn="l" defTabSz="457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07" algn="l" defTabSz="457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94" algn="l" defTabSz="4571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31586" y="4081258"/>
            <a:ext cx="6066215" cy="361807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r>
              <a:rPr lang="en-US" dirty="0" smtClean="0">
                <a:solidFill>
                  <a:srgbClr val="9EDAF7"/>
                </a:solidFill>
                <a:latin typeface="Fedra Sans Pro Light"/>
                <a:cs typeface="Fedra Sans Pro Light"/>
              </a:rPr>
              <a:t>Institute of Actuaries of India</a:t>
            </a:r>
            <a:endParaRPr lang="en-US" dirty="0">
              <a:solidFill>
                <a:srgbClr val="9EDAF7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25701" y="4465804"/>
            <a:ext cx="4319408" cy="284863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r>
              <a:rPr lang="en-US" sz="1300" dirty="0" smtClean="0">
                <a:solidFill>
                  <a:srgbClr val="9EDAF7"/>
                </a:solidFill>
                <a:latin typeface="Fedra Sans Pro Light"/>
                <a:cs typeface="Fedra Sans Pro Light"/>
              </a:rPr>
              <a:t>10 November 2012</a:t>
            </a:r>
            <a:endParaRPr lang="en-US" sz="1300" dirty="0">
              <a:solidFill>
                <a:srgbClr val="9EDAF7"/>
              </a:solidFill>
              <a:latin typeface="Fedra Sans Pro Light"/>
              <a:cs typeface="Fedra Sans Pro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3931" y="5199394"/>
            <a:ext cx="6244461" cy="700361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r>
              <a:rPr lang="en-US" sz="2000" dirty="0" smtClean="0">
                <a:solidFill>
                  <a:srgbClr val="4D4E50"/>
                </a:solidFill>
                <a:latin typeface="Fedra Sans Pro Light"/>
              </a:rPr>
              <a:t>Structuring the Executive Summary of the Financial Condition Report</a:t>
            </a:r>
            <a:endParaRPr lang="en-US" sz="2000" dirty="0">
              <a:solidFill>
                <a:srgbClr val="4D4E50"/>
              </a:solidFill>
              <a:latin typeface="Fedra Sans Pro Light"/>
              <a:cs typeface="Fedra Sans Pro Light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776654" y="6356351"/>
            <a:ext cx="3635340" cy="365125"/>
          </a:xfrm>
        </p:spPr>
        <p:txBody>
          <a:bodyPr/>
          <a:lstStyle/>
          <a:p>
            <a:r>
              <a:rPr lang="en-US" dirty="0" smtClean="0"/>
              <a:t>Lux Actuaries &amp; Consultants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447991" y="6544684"/>
            <a:ext cx="303365" cy="269474"/>
          </a:xfrm>
          <a:prstGeom prst="rect">
            <a:avLst/>
          </a:prstGeom>
        </p:spPr>
        <p:txBody>
          <a:bodyPr wrap="square" lIns="83988" tIns="41994" rIns="83988" bIns="41994">
            <a:spAutoFit/>
          </a:bodyPr>
          <a:lstStyle/>
          <a:p>
            <a:pPr algn="ctr"/>
            <a:fld id="{41A05DED-6AFF-CE4F-8896-A402EF6EF976}" type="slidenum">
              <a:rPr lang="en-US" sz="1200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1</a:t>
            </a:fld>
            <a:endParaRPr lang="en-US" sz="1200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131143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 wrap="none"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10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/>
              <a:t>Lux Actuaries – Institute of Actuaries of </a:t>
            </a:r>
            <a:r>
              <a:rPr lang="en-US" sz="1000" dirty="0" smtClean="0"/>
              <a:t>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3542" y="1664627"/>
            <a:ext cx="4444441" cy="260071"/>
          </a:xfrm>
          <a:prstGeom prst="rect">
            <a:avLst/>
          </a:prstGeom>
          <a:noFill/>
        </p:spPr>
        <p:txBody>
          <a:bodyPr wrap="square" lIns="0" tIns="0" rIns="0" bIns="0" numCol="1" spcCol="330660" rtlCol="0">
            <a:spAutoFit/>
          </a:bodyPr>
          <a:lstStyle/>
          <a:p>
            <a:pPr>
              <a:lnSpc>
                <a:spcPct val="130000"/>
              </a:lnSpc>
            </a:pPr>
            <a:endParaRPr lang="en-US" sz="13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sz="2000" dirty="0" smtClean="0"/>
              <a:t>Points communicated through the </a:t>
            </a:r>
            <a:r>
              <a:rPr lang="en-GB" sz="2000" dirty="0" smtClean="0"/>
              <a:t>suggestive example</a:t>
            </a:r>
            <a:r>
              <a:rPr lang="en-GB" sz="2000" dirty="0" smtClean="0"/>
              <a:t>:</a:t>
            </a:r>
          </a:p>
          <a:p>
            <a:pPr algn="just"/>
            <a:endParaRPr lang="en-GB" sz="2000" dirty="0" smtClean="0"/>
          </a:p>
          <a:p>
            <a:pPr lvl="1" algn="just"/>
            <a:r>
              <a:rPr lang="en-GB" sz="1800" dirty="0" smtClean="0"/>
              <a:t>Reserves are prudently set and the extent of prudency</a:t>
            </a:r>
          </a:p>
          <a:p>
            <a:pPr lvl="1" algn="just"/>
            <a:endParaRPr lang="en-GB" sz="1800" dirty="0"/>
          </a:p>
          <a:p>
            <a:pPr lvl="1" algn="just"/>
            <a:r>
              <a:rPr lang="en-GB" sz="1800" dirty="0" smtClean="0"/>
              <a:t>Medical is biggest line of business followed by Motor</a:t>
            </a:r>
          </a:p>
          <a:p>
            <a:pPr lvl="2" algn="just"/>
            <a:r>
              <a:rPr lang="en-GB" sz="1600" dirty="0" smtClean="0"/>
              <a:t>This acts as the key for all the other comments in the Executive Summary.  Now we can just comment in terms of Medical and Motor</a:t>
            </a:r>
          </a:p>
          <a:p>
            <a:pPr lvl="1" algn="just"/>
            <a:endParaRPr lang="en-GB" sz="2000" dirty="0" smtClean="0"/>
          </a:p>
          <a:p>
            <a:pPr lvl="1" algn="just"/>
            <a:r>
              <a:rPr lang="en-GB" sz="1800" dirty="0" smtClean="0"/>
              <a:t>The NULR for Motor and Medical is provided</a:t>
            </a:r>
          </a:p>
          <a:p>
            <a:pPr lvl="1" algn="just"/>
            <a:endParaRPr lang="en-GB" sz="1800" dirty="0" smtClean="0"/>
          </a:p>
          <a:p>
            <a:pPr lvl="1" algn="just"/>
            <a:r>
              <a:rPr lang="en-GB" sz="1800" dirty="0" smtClean="0"/>
              <a:t>Deviations in the historic NULR and the reasons for those is provided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2687" y="916125"/>
            <a:ext cx="814459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pPr algn="just"/>
            <a:r>
              <a:rPr lang="en-US" sz="2200" dirty="0" smtClean="0">
                <a:solidFill>
                  <a:schemeClr val="bg1"/>
                </a:solidFill>
                <a:latin typeface="Fedra Sans Pro Light"/>
              </a:rPr>
              <a:t>THE CHALLENGE OF BEING COMPREHENSIVE &amp; CONCISE </a:t>
            </a:r>
            <a:endParaRPr lang="en-US" sz="2200" dirty="0">
              <a:solidFill>
                <a:schemeClr val="bg1"/>
              </a:solidFill>
              <a:latin typeface="Fedra Sans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15272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 wrap="none"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11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/>
              <a:t>Lux Actuaries – Institute of Actuaries of </a:t>
            </a:r>
            <a:r>
              <a:rPr lang="en-US" sz="1000" dirty="0" smtClean="0"/>
              <a:t>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3542" y="1664627"/>
            <a:ext cx="4444441" cy="260071"/>
          </a:xfrm>
          <a:prstGeom prst="rect">
            <a:avLst/>
          </a:prstGeom>
          <a:noFill/>
        </p:spPr>
        <p:txBody>
          <a:bodyPr wrap="square" lIns="0" tIns="0" rIns="0" bIns="0" numCol="1" spcCol="330660" rtlCol="0">
            <a:spAutoFit/>
          </a:bodyPr>
          <a:lstStyle/>
          <a:p>
            <a:pPr>
              <a:lnSpc>
                <a:spcPct val="130000"/>
              </a:lnSpc>
            </a:pPr>
            <a:endParaRPr lang="en-US" sz="13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sz="2000" dirty="0" smtClean="0"/>
              <a:t>Another Example </a:t>
            </a:r>
            <a:r>
              <a:rPr lang="en-GB" sz="2000" dirty="0"/>
              <a:t>– Reserves Adequacy (Critical</a:t>
            </a:r>
            <a:r>
              <a:rPr lang="en-GB" sz="2000" dirty="0" smtClean="0"/>
              <a:t>)</a:t>
            </a:r>
          </a:p>
          <a:p>
            <a:pPr lvl="1" algn="just"/>
            <a:endParaRPr lang="en-GB" sz="1600" dirty="0"/>
          </a:p>
          <a:p>
            <a:pPr lvl="1"/>
            <a:r>
              <a:rPr lang="en-GB" sz="1800" dirty="0"/>
              <a:t>Overall the Company </a:t>
            </a:r>
            <a:r>
              <a:rPr lang="en-GB" sz="1800" dirty="0" smtClean="0"/>
              <a:t>is prudently reserved</a:t>
            </a:r>
            <a:r>
              <a:rPr lang="en-GB" sz="1800" dirty="0"/>
              <a:t>.  The NULR on Medical seems to have improved as compared to previous year and worsened for Motor.  </a:t>
            </a:r>
          </a:p>
          <a:p>
            <a:pPr marL="457187" lvl="1" indent="0" algn="just">
              <a:buNone/>
            </a:pPr>
            <a:endParaRPr lang="en-GB" sz="2000" dirty="0" smtClean="0"/>
          </a:p>
          <a:p>
            <a:pPr algn="just"/>
            <a:r>
              <a:rPr lang="en-GB" sz="2000" dirty="0" smtClean="0"/>
              <a:t>Questions raised through </a:t>
            </a:r>
            <a:r>
              <a:rPr lang="en-GB" sz="2000" dirty="0" smtClean="0"/>
              <a:t>this example</a:t>
            </a:r>
            <a:r>
              <a:rPr lang="en-GB" sz="2000" dirty="0" smtClean="0"/>
              <a:t>:</a:t>
            </a:r>
            <a:endParaRPr lang="en-GB" sz="2000" dirty="0"/>
          </a:p>
          <a:p>
            <a:pPr lvl="1" algn="just"/>
            <a:r>
              <a:rPr lang="en-GB" sz="1800" dirty="0" smtClean="0"/>
              <a:t>What is NULR?</a:t>
            </a:r>
          </a:p>
          <a:p>
            <a:pPr lvl="1" algn="just"/>
            <a:r>
              <a:rPr lang="en-GB" sz="1800" dirty="0" smtClean="0"/>
              <a:t>Extent of prudency?</a:t>
            </a:r>
          </a:p>
          <a:p>
            <a:pPr lvl="1" algn="just"/>
            <a:r>
              <a:rPr lang="en-GB" sz="1800" dirty="0" smtClean="0"/>
              <a:t>Why only Medical and Motor is addressed here?</a:t>
            </a:r>
          </a:p>
          <a:p>
            <a:pPr lvl="1" algn="just"/>
            <a:r>
              <a:rPr lang="en-GB" sz="1800" dirty="0" smtClean="0"/>
              <a:t>The reasons for deviations from previous year?</a:t>
            </a:r>
          </a:p>
          <a:p>
            <a:endParaRPr lang="en-GB" sz="14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572687" y="916125"/>
            <a:ext cx="814459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pPr algn="just"/>
            <a:r>
              <a:rPr lang="en-US" sz="2200" dirty="0" smtClean="0">
                <a:solidFill>
                  <a:schemeClr val="bg1"/>
                </a:solidFill>
                <a:latin typeface="Fedra Sans Pro Light"/>
              </a:rPr>
              <a:t>THE CHALLENGE OF BEING COMPREHENSIVE &amp; CONCISE </a:t>
            </a:r>
            <a:endParaRPr lang="en-US" sz="2200" dirty="0">
              <a:solidFill>
                <a:schemeClr val="bg1"/>
              </a:solidFill>
              <a:latin typeface="Fedra Sans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410134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 wrap="none"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12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/>
              <a:t>Lux Actuaries – Institute of Actuaries of </a:t>
            </a:r>
            <a:r>
              <a:rPr lang="en-US" sz="1000" dirty="0" smtClean="0"/>
              <a:t>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3542" y="1664627"/>
            <a:ext cx="4444441" cy="260071"/>
          </a:xfrm>
          <a:prstGeom prst="rect">
            <a:avLst/>
          </a:prstGeom>
          <a:noFill/>
        </p:spPr>
        <p:txBody>
          <a:bodyPr wrap="square" lIns="0" tIns="0" rIns="0" bIns="0" numCol="1" spcCol="330660" rtlCol="0">
            <a:spAutoFit/>
          </a:bodyPr>
          <a:lstStyle/>
          <a:p>
            <a:pPr>
              <a:lnSpc>
                <a:spcPct val="130000"/>
              </a:lnSpc>
            </a:pPr>
            <a:endParaRPr lang="en-US" sz="13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687" y="916125"/>
            <a:ext cx="814459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pPr algn="just"/>
            <a:r>
              <a:rPr lang="en-US" sz="2200" dirty="0" smtClean="0">
                <a:solidFill>
                  <a:schemeClr val="bg1"/>
                </a:solidFill>
                <a:latin typeface="Fedra Sans Pro Light"/>
              </a:rPr>
              <a:t>TYING THE KNOTS TOGETHER</a:t>
            </a:r>
            <a:endParaRPr lang="en-US" sz="2200" dirty="0">
              <a:solidFill>
                <a:schemeClr val="bg1"/>
              </a:solidFill>
              <a:latin typeface="Fedra Sans Pro Ligh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en-US" u="sng" dirty="0" smtClean="0"/>
              <a:t>DEFINITION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An</a:t>
            </a:r>
            <a:r>
              <a:rPr lang="en-US" dirty="0"/>
              <a:t> executive summary, sometimes known as a management summary, is a short document or section of a document, produced for business purposes, that summarizes a longer report or proposal or a group of related reports, in such a way that </a:t>
            </a:r>
            <a:r>
              <a:rPr lang="en-US" u="sng" dirty="0" smtClean="0"/>
              <a:t>(all) readers</a:t>
            </a:r>
            <a:r>
              <a:rPr lang="en-US" dirty="0" smtClean="0"/>
              <a:t> </a:t>
            </a:r>
            <a:r>
              <a:rPr lang="en-US" dirty="0"/>
              <a:t>can rapidly become acquainted with a large body of material without having to read it all. It will usually contain a brief statement of the problem or proposal covered in the major document(s), background information, concise analysis and main conclusions. </a:t>
            </a:r>
          </a:p>
          <a:p>
            <a:pPr algn="just"/>
            <a:endParaRPr lang="en-US" dirty="0"/>
          </a:p>
          <a:p>
            <a:pPr marL="0" indent="0" algn="just">
              <a:buNone/>
            </a:pPr>
            <a:r>
              <a:rPr lang="en-US" i="1" dirty="0"/>
              <a:t>“It is intended as an aid to </a:t>
            </a:r>
            <a:r>
              <a:rPr lang="en-US" i="1" u="sng" dirty="0"/>
              <a:t>decision making by managers</a:t>
            </a:r>
            <a:r>
              <a:rPr lang="en-US" i="1" dirty="0"/>
              <a:t> and has been described as possibly the most important part of a business plan”</a:t>
            </a:r>
            <a:endParaRPr lang="en-GB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8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 wrap="none"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13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/>
              <a:t>Lux Actuaries – Institute of Actuaries of </a:t>
            </a:r>
            <a:r>
              <a:rPr lang="en-US" sz="1000" dirty="0" smtClean="0"/>
              <a:t>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227" y="908502"/>
            <a:ext cx="814605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pPr algn="just"/>
            <a:r>
              <a:rPr lang="en-US" sz="2200" dirty="0">
                <a:solidFill>
                  <a:schemeClr val="bg1"/>
                </a:solidFill>
                <a:latin typeface="Fedra Sans Pro Light"/>
              </a:rPr>
              <a:t>TYING THE KNOTS TOGETHER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3542" y="1664627"/>
            <a:ext cx="4444441" cy="260071"/>
          </a:xfrm>
          <a:prstGeom prst="rect">
            <a:avLst/>
          </a:prstGeom>
          <a:noFill/>
        </p:spPr>
        <p:txBody>
          <a:bodyPr wrap="square" lIns="0" tIns="0" rIns="0" bIns="0" numCol="1" spcCol="330660" rtlCol="0">
            <a:spAutoFit/>
          </a:bodyPr>
          <a:lstStyle/>
          <a:p>
            <a:pPr>
              <a:lnSpc>
                <a:spcPct val="130000"/>
              </a:lnSpc>
            </a:pPr>
            <a:endParaRPr lang="en-US" sz="13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u="sng" dirty="0" smtClean="0"/>
              <a:t>STRUCTURING THE EXECUTIVE SUMMARY</a:t>
            </a:r>
            <a:endParaRPr lang="en-GB" sz="2000" i="1" u="sng" dirty="0"/>
          </a:p>
          <a:p>
            <a:pPr algn="just"/>
            <a:endParaRPr lang="en-GB" sz="1800" dirty="0" smtClean="0"/>
          </a:p>
          <a:p>
            <a:pPr algn="just"/>
            <a:r>
              <a:rPr lang="en-GB" sz="1800" dirty="0" smtClean="0"/>
              <a:t>Present the tables of the executive summary prescribed by IRDA </a:t>
            </a:r>
          </a:p>
          <a:p>
            <a:pPr lvl="1" algn="just"/>
            <a:endParaRPr lang="en-GB" sz="1400" dirty="0"/>
          </a:p>
          <a:p>
            <a:pPr algn="just"/>
            <a:r>
              <a:rPr lang="en-GB" sz="1800" dirty="0" smtClean="0"/>
              <a:t>Data</a:t>
            </a:r>
          </a:p>
          <a:p>
            <a:pPr lvl="1" algn="just"/>
            <a:r>
              <a:rPr lang="en-GB" sz="1400" dirty="0"/>
              <a:t>Short descriptions about </a:t>
            </a:r>
            <a:r>
              <a:rPr lang="en-GB" sz="1400" dirty="0" smtClean="0"/>
              <a:t>its completeness, accuracy and consistency</a:t>
            </a:r>
            <a:endParaRPr lang="en-GB" sz="1400" dirty="0"/>
          </a:p>
          <a:p>
            <a:pPr lvl="1" algn="just"/>
            <a:endParaRPr lang="en-GB" sz="1400" dirty="0" smtClean="0"/>
          </a:p>
          <a:p>
            <a:pPr algn="just"/>
            <a:r>
              <a:rPr lang="en-GB" sz="1800" dirty="0" smtClean="0"/>
              <a:t>Business Projections and </a:t>
            </a:r>
            <a:r>
              <a:rPr lang="en-GB" sz="1800" dirty="0"/>
              <a:t>Business Growth </a:t>
            </a:r>
            <a:endParaRPr lang="en-GB" sz="1800" dirty="0" smtClean="0"/>
          </a:p>
          <a:p>
            <a:pPr lvl="1" algn="just"/>
            <a:r>
              <a:rPr lang="en-GB" sz="1400" dirty="0" smtClean="0"/>
              <a:t>Short descriptions about the projections, growth and planned capital injections and its impacts</a:t>
            </a:r>
          </a:p>
          <a:p>
            <a:pPr lvl="1" algn="just"/>
            <a:endParaRPr lang="en-GB" sz="1400" dirty="0"/>
          </a:p>
          <a:p>
            <a:pPr algn="just"/>
            <a:r>
              <a:rPr lang="en-GB" sz="1800" dirty="0" smtClean="0"/>
              <a:t>Adequacy of Reserves</a:t>
            </a:r>
          </a:p>
          <a:p>
            <a:pPr lvl="1" algn="just"/>
            <a:r>
              <a:rPr lang="en-GB" sz="1400" dirty="0" smtClean="0"/>
              <a:t>Relatively more details here, about 6-7 lines</a:t>
            </a:r>
          </a:p>
          <a:p>
            <a:pPr lvl="1" algn="just"/>
            <a:endParaRPr lang="en-GB" sz="1400" dirty="0"/>
          </a:p>
          <a:p>
            <a:pPr algn="just"/>
            <a:r>
              <a:rPr lang="en-GB" sz="1800" dirty="0" smtClean="0"/>
              <a:t>Analysis of Experience</a:t>
            </a:r>
          </a:p>
          <a:p>
            <a:pPr lvl="1" algn="just"/>
            <a:r>
              <a:rPr lang="en-GB" sz="1400" dirty="0"/>
              <a:t>Relatively more details here, about 6-7 </a:t>
            </a:r>
            <a:r>
              <a:rPr lang="en-GB" sz="1400" dirty="0" smtClean="0"/>
              <a:t>lines</a:t>
            </a:r>
          </a:p>
        </p:txBody>
      </p:sp>
      <p:sp>
        <p:nvSpPr>
          <p:cNvPr id="2" name="Right Brace 1"/>
          <p:cNvSpPr/>
          <p:nvPr/>
        </p:nvSpPr>
        <p:spPr>
          <a:xfrm>
            <a:off x="8161362" y="2238234"/>
            <a:ext cx="259308" cy="42308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532732" y="2231411"/>
            <a:ext cx="1055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 – 2.5 Pages</a:t>
            </a:r>
            <a:endParaRPr lang="en-US" dirty="0"/>
          </a:p>
        </p:txBody>
      </p:sp>
      <p:sp>
        <p:nvSpPr>
          <p:cNvPr id="11" name="Right Brace 10"/>
          <p:cNvSpPr/>
          <p:nvPr/>
        </p:nvSpPr>
        <p:spPr>
          <a:xfrm>
            <a:off x="8161362" y="2866029"/>
            <a:ext cx="259308" cy="326013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8632967" y="4172930"/>
            <a:ext cx="1055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  <a:r>
              <a:rPr lang="en-US" dirty="0" smtClean="0"/>
              <a:t> – 1.5 Pages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30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 wrap="none"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14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/>
              <a:t>Lux Actuaries – Institute of Actuaries of </a:t>
            </a:r>
            <a:r>
              <a:rPr lang="en-US" sz="1000" dirty="0" smtClean="0"/>
              <a:t>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227" y="908502"/>
            <a:ext cx="814605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pPr algn="just"/>
            <a:r>
              <a:rPr lang="en-US" sz="2200" dirty="0">
                <a:solidFill>
                  <a:schemeClr val="bg1"/>
                </a:solidFill>
                <a:latin typeface="Fedra Sans Pro Light"/>
              </a:rPr>
              <a:t>TYING THE KNOTS TOGETHER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3542" y="1664627"/>
            <a:ext cx="4444441" cy="260071"/>
          </a:xfrm>
          <a:prstGeom prst="rect">
            <a:avLst/>
          </a:prstGeom>
          <a:noFill/>
        </p:spPr>
        <p:txBody>
          <a:bodyPr wrap="square" lIns="0" tIns="0" rIns="0" bIns="0" numCol="1" spcCol="330660" rtlCol="0">
            <a:spAutoFit/>
          </a:bodyPr>
          <a:lstStyle/>
          <a:p>
            <a:pPr>
              <a:lnSpc>
                <a:spcPct val="130000"/>
              </a:lnSpc>
            </a:pPr>
            <a:endParaRPr lang="en-US" sz="13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en-US" sz="2000" u="sng" dirty="0" smtClean="0"/>
              <a:t>STRUCTURING THE EXECUTIVE SUMMARY</a:t>
            </a:r>
            <a:endParaRPr lang="en-GB" sz="2000" i="1" u="sng" dirty="0"/>
          </a:p>
          <a:p>
            <a:pPr algn="just"/>
            <a:endParaRPr lang="en-GB" sz="1800" dirty="0" smtClean="0"/>
          </a:p>
          <a:p>
            <a:pPr algn="just"/>
            <a:r>
              <a:rPr lang="en-GB" sz="1800" dirty="0" smtClean="0"/>
              <a:t>Adequacy of Premiums</a:t>
            </a:r>
          </a:p>
          <a:p>
            <a:pPr lvl="1" algn="just"/>
            <a:r>
              <a:rPr lang="en-GB" sz="1400" dirty="0"/>
              <a:t>Relatively more details here, about 6-7 lines</a:t>
            </a:r>
          </a:p>
          <a:p>
            <a:pPr algn="just"/>
            <a:endParaRPr lang="en-GB" sz="1800" dirty="0"/>
          </a:p>
          <a:p>
            <a:pPr algn="just"/>
            <a:r>
              <a:rPr lang="en-GB" sz="1800" dirty="0" smtClean="0"/>
              <a:t>Reinsurance</a:t>
            </a:r>
          </a:p>
          <a:p>
            <a:pPr lvl="1" algn="just"/>
            <a:r>
              <a:rPr lang="en-GB" sz="1400" dirty="0" smtClean="0"/>
              <a:t>Details can vary as per the context</a:t>
            </a:r>
          </a:p>
          <a:p>
            <a:pPr lvl="1" algn="just"/>
            <a:r>
              <a:rPr lang="en-GB" sz="1400" dirty="0" smtClean="0"/>
              <a:t>CAT events can be commented about if significant</a:t>
            </a:r>
          </a:p>
          <a:p>
            <a:pPr lvl="1" algn="just"/>
            <a:endParaRPr lang="en-GB" sz="1400" dirty="0"/>
          </a:p>
          <a:p>
            <a:pPr algn="just"/>
            <a:r>
              <a:rPr lang="en-GB" sz="1800" dirty="0" smtClean="0"/>
              <a:t>Risk and Uncertainties</a:t>
            </a:r>
          </a:p>
          <a:p>
            <a:pPr lvl="1" algn="just"/>
            <a:r>
              <a:rPr lang="en-GB" sz="1400" dirty="0" smtClean="0"/>
              <a:t>Highlight the key risks and uncertainties</a:t>
            </a:r>
          </a:p>
          <a:p>
            <a:pPr lvl="1" algn="just"/>
            <a:r>
              <a:rPr lang="en-GB" sz="1400" dirty="0" smtClean="0"/>
              <a:t>Highlight the risk management practices in place to cope these	</a:t>
            </a:r>
          </a:p>
          <a:p>
            <a:pPr lvl="1" algn="just"/>
            <a:endParaRPr lang="en-GB" sz="1400" dirty="0"/>
          </a:p>
          <a:p>
            <a:pPr algn="just"/>
            <a:r>
              <a:rPr lang="en-GB" sz="1800" dirty="0" smtClean="0"/>
              <a:t>Adequacy of Capital</a:t>
            </a:r>
          </a:p>
          <a:p>
            <a:pPr lvl="1" algn="just"/>
            <a:r>
              <a:rPr lang="en-GB" sz="1400" dirty="0"/>
              <a:t>Relatively more details here, about 6-7 lines</a:t>
            </a:r>
          </a:p>
          <a:p>
            <a:pPr lvl="1" algn="just"/>
            <a:r>
              <a:rPr lang="en-GB" sz="1400" dirty="0" smtClean="0"/>
              <a:t>Highlight the Solvency position</a:t>
            </a:r>
          </a:p>
          <a:p>
            <a:pPr lvl="1" algn="just"/>
            <a:endParaRPr lang="en-GB" sz="1400" dirty="0"/>
          </a:p>
          <a:p>
            <a:pPr algn="just"/>
            <a:r>
              <a:rPr lang="en-GB" sz="1800" dirty="0" smtClean="0"/>
              <a:t>Investment and Asset Liability Management</a:t>
            </a:r>
          </a:p>
          <a:p>
            <a:pPr lvl="1" algn="just"/>
            <a:r>
              <a:rPr lang="en-GB" sz="1400" dirty="0"/>
              <a:t>Details can vary as per the </a:t>
            </a:r>
            <a:r>
              <a:rPr lang="en-GB" sz="1400" dirty="0" smtClean="0"/>
              <a:t>context</a:t>
            </a:r>
          </a:p>
        </p:txBody>
      </p:sp>
      <p:sp>
        <p:nvSpPr>
          <p:cNvPr id="9" name="Right Brace 8"/>
          <p:cNvSpPr/>
          <p:nvPr/>
        </p:nvSpPr>
        <p:spPr>
          <a:xfrm>
            <a:off x="6223379" y="2133599"/>
            <a:ext cx="259308" cy="362575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759923" y="3761810"/>
            <a:ext cx="1483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 – 1.5 Pages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03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 wrap="none"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15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/>
              <a:t>Lux Actuaries – Institute of Actuaries of </a:t>
            </a:r>
            <a:r>
              <a:rPr lang="en-US" sz="1000" dirty="0" smtClean="0"/>
              <a:t>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227" y="908502"/>
            <a:ext cx="814605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pPr algn="just"/>
            <a:r>
              <a:rPr lang="en-US" sz="2200" dirty="0">
                <a:solidFill>
                  <a:schemeClr val="bg1"/>
                </a:solidFill>
                <a:latin typeface="Fedra Sans Pro Light"/>
              </a:rPr>
              <a:t>TYING THE KNOTS TOGETHER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3542" y="1664627"/>
            <a:ext cx="4444441" cy="260071"/>
          </a:xfrm>
          <a:prstGeom prst="rect">
            <a:avLst/>
          </a:prstGeom>
          <a:noFill/>
        </p:spPr>
        <p:txBody>
          <a:bodyPr wrap="square" lIns="0" tIns="0" rIns="0" bIns="0" numCol="1" spcCol="330660" rtlCol="0">
            <a:spAutoFit/>
          </a:bodyPr>
          <a:lstStyle/>
          <a:p>
            <a:pPr>
              <a:lnSpc>
                <a:spcPct val="130000"/>
              </a:lnSpc>
            </a:pPr>
            <a:endParaRPr lang="en-US" sz="13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u="sng" dirty="0" smtClean="0"/>
              <a:t>STRUCTURING THE EXECUTIVE SUMMARY</a:t>
            </a:r>
            <a:endParaRPr lang="en-GB" sz="2000" i="1" u="sng" dirty="0"/>
          </a:p>
          <a:p>
            <a:pPr algn="just"/>
            <a:endParaRPr lang="en-GB" sz="1800" dirty="0" smtClean="0"/>
          </a:p>
          <a:p>
            <a:pPr algn="just"/>
            <a:r>
              <a:rPr lang="en-GB" sz="2000" dirty="0" smtClean="0"/>
              <a:t>Current Financial Position</a:t>
            </a:r>
          </a:p>
          <a:p>
            <a:pPr lvl="1" algn="just"/>
            <a:r>
              <a:rPr lang="en-GB" sz="1800" dirty="0" smtClean="0"/>
              <a:t>Very clear and relatively detailed description here, about 10-12 lines</a:t>
            </a:r>
          </a:p>
          <a:p>
            <a:pPr lvl="1" algn="just"/>
            <a:endParaRPr lang="en-GB" sz="1400" dirty="0"/>
          </a:p>
          <a:p>
            <a:pPr algn="just"/>
            <a:r>
              <a:rPr lang="en-GB" sz="2000" dirty="0" smtClean="0"/>
              <a:t>Future Financial Position</a:t>
            </a:r>
          </a:p>
          <a:p>
            <a:pPr lvl="1" algn="just"/>
            <a:r>
              <a:rPr lang="en-GB" sz="1800" dirty="0"/>
              <a:t>Very clear and relatively detailed description here, about 10-12 lines</a:t>
            </a:r>
          </a:p>
          <a:p>
            <a:pPr lvl="1" algn="just"/>
            <a:endParaRPr lang="en-GB" sz="1400" dirty="0" smtClean="0"/>
          </a:p>
        </p:txBody>
      </p:sp>
      <p:sp>
        <p:nvSpPr>
          <p:cNvPr id="9" name="Right Brace 8"/>
          <p:cNvSpPr/>
          <p:nvPr/>
        </p:nvSpPr>
        <p:spPr>
          <a:xfrm>
            <a:off x="7892688" y="2351964"/>
            <a:ext cx="259308" cy="1660478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8280551" y="2997537"/>
            <a:ext cx="873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77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 wrap="none"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16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/>
              <a:t>Lux Actuaries – Institute of Actuaries of </a:t>
            </a:r>
            <a:r>
              <a:rPr lang="en-US" sz="1000" dirty="0" smtClean="0"/>
              <a:t>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227" y="908502"/>
            <a:ext cx="814605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pPr algn="just"/>
            <a:r>
              <a:rPr lang="en-US" sz="2200" dirty="0">
                <a:solidFill>
                  <a:schemeClr val="bg1"/>
                </a:solidFill>
                <a:latin typeface="Fedra Sans Pro Light"/>
              </a:rPr>
              <a:t>TYING THE KNOTS TOGETHER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3542" y="1664627"/>
            <a:ext cx="4444441" cy="260071"/>
          </a:xfrm>
          <a:prstGeom prst="rect">
            <a:avLst/>
          </a:prstGeom>
          <a:noFill/>
        </p:spPr>
        <p:txBody>
          <a:bodyPr wrap="square" lIns="0" tIns="0" rIns="0" bIns="0" numCol="1" spcCol="330660" rtlCol="0">
            <a:spAutoFit/>
          </a:bodyPr>
          <a:lstStyle/>
          <a:p>
            <a:pPr>
              <a:lnSpc>
                <a:spcPct val="130000"/>
              </a:lnSpc>
            </a:pPr>
            <a:endParaRPr lang="en-US" sz="13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u="sng" dirty="0" smtClean="0"/>
              <a:t>Overall this structure:</a:t>
            </a:r>
          </a:p>
          <a:p>
            <a:pPr marL="0" indent="0" algn="just">
              <a:buNone/>
            </a:pPr>
            <a:endParaRPr lang="en-US" sz="2000" u="sng" dirty="0"/>
          </a:p>
          <a:p>
            <a:pPr algn="just"/>
            <a:r>
              <a:rPr lang="en-US" sz="2000" dirty="0" smtClean="0"/>
              <a:t>Captures all the key contents of the FCR</a:t>
            </a:r>
          </a:p>
          <a:p>
            <a:pPr lvl="1" algn="just"/>
            <a:endParaRPr lang="en-US" sz="1600" dirty="0" smtClean="0"/>
          </a:p>
          <a:p>
            <a:pPr algn="just"/>
            <a:r>
              <a:rPr lang="en-US" sz="2000" dirty="0" smtClean="0"/>
              <a:t>Highlights significant/material results, provides conclusions and recommendations</a:t>
            </a:r>
          </a:p>
          <a:p>
            <a:pPr lvl="1" algn="just"/>
            <a:endParaRPr lang="en-US" sz="1600" dirty="0" smtClean="0"/>
          </a:p>
          <a:p>
            <a:pPr algn="just"/>
            <a:r>
              <a:rPr lang="en-US" sz="2000" dirty="0" smtClean="0"/>
              <a:t>Meets the regulatory requirements</a:t>
            </a:r>
          </a:p>
          <a:p>
            <a:pPr lvl="1" algn="just"/>
            <a:endParaRPr lang="en-US" sz="1600" dirty="0" smtClean="0"/>
          </a:p>
          <a:p>
            <a:pPr algn="just"/>
            <a:r>
              <a:rPr lang="en-US" sz="2000" dirty="0" smtClean="0"/>
              <a:t>Meets the professional standards which the profession demands from us</a:t>
            </a:r>
            <a:endParaRPr lang="en-GB" sz="1400" dirty="0"/>
          </a:p>
          <a:p>
            <a:pPr lvl="1" algn="just"/>
            <a:endParaRPr lang="en-GB" sz="1400" dirty="0" smtClean="0"/>
          </a:p>
        </p:txBody>
      </p:sp>
    </p:spTree>
    <p:extLst>
      <p:ext uri="{BB962C8B-B14F-4D97-AF65-F5344CB8AC3E}">
        <p14:creationId xmlns:p14="http://schemas.microsoft.com/office/powerpoint/2010/main" val="362625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 wrap="none"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17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/>
              <a:t>Lux Actuaries – Institute of Actuaries of </a:t>
            </a:r>
            <a:r>
              <a:rPr lang="en-US" sz="1000" dirty="0" smtClean="0"/>
              <a:t>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227" y="908502"/>
            <a:ext cx="814605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pPr algn="just"/>
            <a:r>
              <a:rPr lang="en-US" sz="2200" dirty="0" smtClean="0">
                <a:solidFill>
                  <a:schemeClr val="bg1"/>
                </a:solidFill>
                <a:latin typeface="Fedra Sans Pro Light"/>
              </a:rPr>
              <a:t>QUESTIONS?</a:t>
            </a:r>
            <a:endParaRPr lang="en-US" sz="2200" dirty="0">
              <a:solidFill>
                <a:schemeClr val="bg1"/>
              </a:solidFill>
              <a:latin typeface="Fedra Sans Pro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3542" y="1664627"/>
            <a:ext cx="4444441" cy="260071"/>
          </a:xfrm>
          <a:prstGeom prst="rect">
            <a:avLst/>
          </a:prstGeom>
          <a:noFill/>
        </p:spPr>
        <p:txBody>
          <a:bodyPr wrap="square" lIns="0" tIns="0" rIns="0" bIns="0" numCol="1" spcCol="330660" rtlCol="0">
            <a:spAutoFit/>
          </a:bodyPr>
          <a:lstStyle/>
          <a:p>
            <a:pPr>
              <a:lnSpc>
                <a:spcPct val="130000"/>
              </a:lnSpc>
            </a:pPr>
            <a:endParaRPr lang="en-US" sz="13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187" lvl="1" indent="0" algn="just">
              <a:buNone/>
            </a:pPr>
            <a:endParaRPr lang="en-GB" sz="1400" dirty="0" smtClean="0"/>
          </a:p>
        </p:txBody>
      </p:sp>
    </p:spTree>
    <p:extLst>
      <p:ext uri="{BB962C8B-B14F-4D97-AF65-F5344CB8AC3E}">
        <p14:creationId xmlns:p14="http://schemas.microsoft.com/office/powerpoint/2010/main" val="152243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 wrap="none"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18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/>
              <a:t>Lux Actuaries – Institute of Actuaries of </a:t>
            </a:r>
            <a:r>
              <a:rPr lang="en-US" sz="1000" dirty="0" smtClean="0"/>
              <a:t>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227" y="908502"/>
            <a:ext cx="814605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pPr algn="just"/>
            <a:r>
              <a:rPr lang="en-US" sz="2200" dirty="0" smtClean="0">
                <a:solidFill>
                  <a:schemeClr val="bg1"/>
                </a:solidFill>
                <a:latin typeface="Fedra Sans Pro Light"/>
              </a:rPr>
              <a:t>THANK YOU</a:t>
            </a:r>
            <a:endParaRPr lang="en-US" sz="2200" dirty="0">
              <a:solidFill>
                <a:schemeClr val="bg1"/>
              </a:solidFill>
              <a:latin typeface="Fedra Sans Pro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3542" y="1664627"/>
            <a:ext cx="4444441" cy="260071"/>
          </a:xfrm>
          <a:prstGeom prst="rect">
            <a:avLst/>
          </a:prstGeom>
          <a:noFill/>
        </p:spPr>
        <p:txBody>
          <a:bodyPr wrap="square" lIns="0" tIns="0" rIns="0" bIns="0" numCol="1" spcCol="330660" rtlCol="0">
            <a:spAutoFit/>
          </a:bodyPr>
          <a:lstStyle/>
          <a:p>
            <a:pPr>
              <a:lnSpc>
                <a:spcPct val="130000"/>
              </a:lnSpc>
            </a:pPr>
            <a:endParaRPr lang="en-US" sz="13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187" lvl="1" indent="0" algn="just">
              <a:buNone/>
            </a:pPr>
            <a:endParaRPr lang="en-GB" sz="1400" dirty="0" smtClean="0"/>
          </a:p>
        </p:txBody>
      </p:sp>
    </p:spTree>
    <p:extLst>
      <p:ext uri="{BB962C8B-B14F-4D97-AF65-F5344CB8AC3E}">
        <p14:creationId xmlns:p14="http://schemas.microsoft.com/office/powerpoint/2010/main" val="129552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2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 smtClean="0"/>
              <a:t>Lux Actuaries – Institute of Actuaries of 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 smtClean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227" y="908503"/>
            <a:ext cx="814605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r>
              <a:rPr lang="en-US" sz="2200" dirty="0" smtClean="0">
                <a:solidFill>
                  <a:srgbClr val="FFFFFF"/>
                </a:solidFill>
                <a:latin typeface="Fedra Sans Pro Light"/>
                <a:cs typeface="Fedra Sans Pro Light"/>
              </a:rPr>
              <a:t>AGENDA FOR THE NEXT 60 MINUTES</a:t>
            </a:r>
            <a:endParaRPr lang="en-US" sz="2200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95301" y="1600202"/>
            <a:ext cx="8915400" cy="4525963"/>
          </a:xfrm>
        </p:spPr>
        <p:txBody>
          <a:bodyPr>
            <a:normAutofit/>
          </a:bodyPr>
          <a:lstStyle/>
          <a:p>
            <a:pPr algn="just"/>
            <a:r>
              <a:rPr lang="en-GB" sz="1800" dirty="0" smtClean="0"/>
              <a:t>Why prepare an Executive Summary?</a:t>
            </a:r>
          </a:p>
          <a:p>
            <a:pPr lvl="1" algn="just"/>
            <a:r>
              <a:rPr lang="en-GB" sz="1600" dirty="0" smtClean="0"/>
              <a:t>Is it worth the time and energy?</a:t>
            </a:r>
          </a:p>
          <a:p>
            <a:pPr lvl="1" algn="just"/>
            <a:endParaRPr lang="en-US" sz="1200" dirty="0" smtClean="0"/>
          </a:p>
          <a:p>
            <a:pPr algn="just"/>
            <a:r>
              <a:rPr lang="en-US" sz="1800" dirty="0" smtClean="0"/>
              <a:t>The key elements of an Executive Summary</a:t>
            </a:r>
          </a:p>
          <a:p>
            <a:pPr lvl="1" algn="just"/>
            <a:r>
              <a:rPr lang="en-US" sz="1600" dirty="0" smtClean="0"/>
              <a:t>Second, Third, Fourth and the </a:t>
            </a:r>
            <a:r>
              <a:rPr lang="en-US" sz="1600" u="sng" dirty="0" smtClean="0"/>
              <a:t>First</a:t>
            </a:r>
            <a:r>
              <a:rPr lang="en-US" sz="1600" dirty="0" smtClean="0"/>
              <a:t> key elements</a:t>
            </a:r>
            <a:endParaRPr lang="en-GB" sz="1600" dirty="0" smtClean="0"/>
          </a:p>
          <a:p>
            <a:pPr lvl="1" algn="just"/>
            <a:endParaRPr lang="en-GB" sz="1000" dirty="0" smtClean="0"/>
          </a:p>
          <a:p>
            <a:pPr algn="just"/>
            <a:r>
              <a:rPr lang="en-US" sz="1800" dirty="0" smtClean="0"/>
              <a:t>Putting the key elements into perspective</a:t>
            </a:r>
          </a:p>
          <a:p>
            <a:pPr lvl="1" algn="just"/>
            <a:r>
              <a:rPr lang="en-US" sz="1600" dirty="0" smtClean="0"/>
              <a:t>The problem of plenty</a:t>
            </a:r>
          </a:p>
          <a:p>
            <a:pPr lvl="1" algn="just"/>
            <a:endParaRPr lang="en-US" sz="1000" dirty="0" smtClean="0"/>
          </a:p>
          <a:p>
            <a:pPr algn="just"/>
            <a:r>
              <a:rPr lang="en-US" sz="1800" dirty="0" smtClean="0"/>
              <a:t>The challenge of being comprehensive and concise </a:t>
            </a:r>
          </a:p>
          <a:p>
            <a:pPr lvl="1" algn="just"/>
            <a:endParaRPr lang="en-US" sz="1000" dirty="0" smtClean="0"/>
          </a:p>
          <a:p>
            <a:pPr algn="just"/>
            <a:r>
              <a:rPr lang="en-US" sz="1800" dirty="0" smtClean="0"/>
              <a:t>Tying the knots together</a:t>
            </a:r>
          </a:p>
          <a:p>
            <a:pPr lvl="1" algn="just"/>
            <a:endParaRPr lang="en-US" sz="1400" dirty="0"/>
          </a:p>
          <a:p>
            <a:pPr algn="just"/>
            <a:r>
              <a:rPr lang="en-US" sz="1800" dirty="0" smtClean="0"/>
              <a:t>Questions?</a:t>
            </a:r>
          </a:p>
          <a:p>
            <a:pPr lvl="1" algn="just"/>
            <a:endParaRPr lang="en-US" sz="1000" dirty="0" smtClean="0"/>
          </a:p>
          <a:p>
            <a:pPr algn="just"/>
            <a:endParaRPr lang="en-US" sz="1400" dirty="0" smtClean="0"/>
          </a:p>
          <a:p>
            <a:endParaRPr lang="en-GB" sz="1400" dirty="0" smtClean="0"/>
          </a:p>
        </p:txBody>
      </p:sp>
    </p:spTree>
    <p:extLst>
      <p:ext uri="{BB962C8B-B14F-4D97-AF65-F5344CB8AC3E}">
        <p14:creationId xmlns:p14="http://schemas.microsoft.com/office/powerpoint/2010/main" val="385969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3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/>
              <a:t>Lux Actuaries – Institute of Actuaries of </a:t>
            </a:r>
            <a:r>
              <a:rPr lang="en-US" sz="1000" dirty="0" smtClean="0"/>
              <a:t>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227" y="908503"/>
            <a:ext cx="814605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r>
              <a:rPr lang="en-US" sz="2200" dirty="0" smtClean="0">
                <a:solidFill>
                  <a:srgbClr val="FFFFFF"/>
                </a:solidFill>
                <a:latin typeface="Fedra Sans Pro Light"/>
                <a:cs typeface="Fedra Sans Pro Light"/>
              </a:rPr>
              <a:t>WHY PREPARE AN EXECUTIVE SUMMARY?</a:t>
            </a:r>
            <a:endParaRPr lang="en-US" sz="2200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3542" y="1664627"/>
            <a:ext cx="4444441" cy="260071"/>
          </a:xfrm>
          <a:prstGeom prst="rect">
            <a:avLst/>
          </a:prstGeom>
          <a:noFill/>
        </p:spPr>
        <p:txBody>
          <a:bodyPr wrap="square" lIns="0" tIns="0" rIns="0" bIns="0" numCol="1" spcCol="330660" rtlCol="0">
            <a:spAutoFit/>
          </a:bodyPr>
          <a:lstStyle/>
          <a:p>
            <a:pPr>
              <a:lnSpc>
                <a:spcPct val="130000"/>
              </a:lnSpc>
            </a:pPr>
            <a:endParaRPr lang="en-US" sz="13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95301" y="1600202"/>
            <a:ext cx="8915400" cy="452596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GB" sz="1800" dirty="0" smtClean="0"/>
              <a:t>The target audience or the users/readers of the FCR are diverse</a:t>
            </a:r>
          </a:p>
          <a:p>
            <a:pPr algn="just"/>
            <a:endParaRPr lang="en-GB" sz="1600" dirty="0" smtClean="0"/>
          </a:p>
          <a:p>
            <a:pPr algn="just"/>
            <a:r>
              <a:rPr lang="en-GB" sz="1800" dirty="0" smtClean="0"/>
              <a:t>It appeals well to a non-technical audience and gives a start point to a massive report</a:t>
            </a:r>
          </a:p>
          <a:p>
            <a:pPr algn="just"/>
            <a:endParaRPr lang="en-GB" sz="1600" dirty="0"/>
          </a:p>
          <a:p>
            <a:pPr algn="just"/>
            <a:r>
              <a:rPr lang="en-GB" sz="1800" dirty="0"/>
              <a:t>It gives a direction to every single reader of the report</a:t>
            </a:r>
          </a:p>
          <a:p>
            <a:pPr lvl="1" algn="just"/>
            <a:r>
              <a:rPr lang="en-US" sz="1600" dirty="0"/>
              <a:t>Exams v/s Study Material</a:t>
            </a:r>
          </a:p>
          <a:p>
            <a:pPr algn="just"/>
            <a:endParaRPr lang="en-US" sz="1600" dirty="0"/>
          </a:p>
          <a:p>
            <a:pPr algn="just"/>
            <a:r>
              <a:rPr lang="en-US" sz="1800" dirty="0"/>
              <a:t>It allows the reader to focus on matters of </a:t>
            </a:r>
            <a:r>
              <a:rPr lang="en-US" sz="1800" dirty="0" smtClean="0"/>
              <a:t>his or her </a:t>
            </a:r>
            <a:r>
              <a:rPr lang="en-US" sz="1800" dirty="0"/>
              <a:t>relevance</a:t>
            </a:r>
          </a:p>
          <a:p>
            <a:pPr algn="just"/>
            <a:endParaRPr lang="en-US" sz="1600" dirty="0"/>
          </a:p>
          <a:p>
            <a:pPr algn="just"/>
            <a:r>
              <a:rPr lang="en-US" sz="1800" dirty="0"/>
              <a:t>It waives the red flags and green flags right at the beginning </a:t>
            </a:r>
          </a:p>
          <a:p>
            <a:pPr algn="just"/>
            <a:endParaRPr lang="en-US" sz="1600" dirty="0"/>
          </a:p>
          <a:p>
            <a:pPr algn="just"/>
            <a:r>
              <a:rPr lang="en-US" sz="1800" dirty="0"/>
              <a:t>It </a:t>
            </a:r>
            <a:r>
              <a:rPr lang="en-US" sz="1800" dirty="0" smtClean="0"/>
              <a:t>allows </a:t>
            </a:r>
            <a:r>
              <a:rPr lang="en-US" sz="1800" dirty="0"/>
              <a:t>the Appointed Actuary to make well directed presentations on the FCR to the Board, senior management and the </a:t>
            </a:r>
            <a:r>
              <a:rPr lang="en-US" sz="1800" dirty="0" smtClean="0"/>
              <a:t>regulators</a:t>
            </a:r>
          </a:p>
          <a:p>
            <a:pPr algn="just"/>
            <a:endParaRPr lang="en-US" sz="1600" dirty="0"/>
          </a:p>
          <a:p>
            <a:pPr algn="just"/>
            <a:r>
              <a:rPr lang="en-US" sz="1800" dirty="0"/>
              <a:t>It acts as a quick point of reference when reviewing previous years’ </a:t>
            </a:r>
            <a:r>
              <a:rPr lang="en-US" sz="1800" dirty="0" smtClean="0"/>
              <a:t>FCR</a:t>
            </a:r>
          </a:p>
          <a:p>
            <a:pPr algn="just"/>
            <a:endParaRPr lang="en-US" sz="1800" dirty="0"/>
          </a:p>
          <a:p>
            <a:pPr algn="just"/>
            <a:r>
              <a:rPr lang="en-US" sz="1800" dirty="0" smtClean="0"/>
              <a:t>It gives the actuarial student team members a holistic view about the company</a:t>
            </a:r>
          </a:p>
          <a:p>
            <a:pPr algn="just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7986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4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/>
              <a:t>Lux Actuaries – Institute of Actuaries of </a:t>
            </a:r>
            <a:r>
              <a:rPr lang="en-US" sz="1000" dirty="0" smtClean="0"/>
              <a:t>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227" y="908503"/>
            <a:ext cx="814605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r>
              <a:rPr lang="en-US" sz="2200" dirty="0" smtClean="0">
                <a:solidFill>
                  <a:srgbClr val="FFFFFF"/>
                </a:solidFill>
                <a:latin typeface="Fedra Sans Pro Light"/>
                <a:cs typeface="Fedra Sans Pro Light"/>
              </a:rPr>
              <a:t>Key elements of an Executive Summary </a:t>
            </a:r>
            <a:endParaRPr lang="en-US" sz="2200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3542" y="1664627"/>
            <a:ext cx="4444441" cy="260071"/>
          </a:xfrm>
          <a:prstGeom prst="rect">
            <a:avLst/>
          </a:prstGeom>
          <a:noFill/>
        </p:spPr>
        <p:txBody>
          <a:bodyPr wrap="square" lIns="0" tIns="0" rIns="0" bIns="0" numCol="1" spcCol="330660" rtlCol="0">
            <a:spAutoFit/>
          </a:bodyPr>
          <a:lstStyle/>
          <a:p>
            <a:pPr>
              <a:lnSpc>
                <a:spcPct val="130000"/>
              </a:lnSpc>
            </a:pPr>
            <a:endParaRPr lang="en-US" sz="13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4862868"/>
              </p:ext>
            </p:extLst>
          </p:nvPr>
        </p:nvGraphicFramePr>
        <p:xfrm>
          <a:off x="495300" y="1600200"/>
          <a:ext cx="89154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77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 xmlns:p14="http://schemas.microsoft.com/office/powerpoint/2010/main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3404A9B-6843-4D43-91B0-5100F614A7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277CE6D-FAB8-BD41-B51F-ECD4C0F6CF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74CDF91-C9C1-6148-8B80-93F33778D0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22D1173-4D7E-D343-ADE7-6D6360DE07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A7B146C-7E3C-2A45-8F6C-F50ACF1A34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8172B6B-2CFA-564B-8285-692CB3B839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5E81B72-6EB1-7E45-91DD-9915CA5276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4F6AA7F-6236-CE4C-804C-72D87B435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 wrap="none"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5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/>
              <a:t>Lux Actuaries – Institute of Actuaries of </a:t>
            </a:r>
            <a:r>
              <a:rPr lang="en-US" sz="1000" dirty="0" smtClean="0"/>
              <a:t>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227" y="908502"/>
            <a:ext cx="814605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r>
              <a:rPr lang="en-US" sz="2200" dirty="0" smtClean="0">
                <a:solidFill>
                  <a:srgbClr val="FFFFFF"/>
                </a:solidFill>
                <a:latin typeface="Fedra Sans Pro Light"/>
                <a:cs typeface="Fedra Sans Pro Light"/>
              </a:rPr>
              <a:t>SIGNIFICANT RESULTS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3542" y="1664627"/>
            <a:ext cx="4444441" cy="260071"/>
          </a:xfrm>
          <a:prstGeom prst="rect">
            <a:avLst/>
          </a:prstGeom>
          <a:noFill/>
        </p:spPr>
        <p:txBody>
          <a:bodyPr wrap="square" lIns="0" tIns="0" rIns="0" bIns="0" numCol="1" spcCol="330660" rtlCol="0">
            <a:spAutoFit/>
          </a:bodyPr>
          <a:lstStyle/>
          <a:p>
            <a:pPr>
              <a:lnSpc>
                <a:spcPct val="130000"/>
              </a:lnSpc>
            </a:pPr>
            <a:endParaRPr lang="en-US" sz="13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sz="2000" dirty="0" smtClean="0"/>
              <a:t>Reasons for Insurance Company Failures:</a:t>
            </a:r>
          </a:p>
          <a:p>
            <a:pPr lvl="1" algn="just"/>
            <a:endParaRPr lang="en-GB" sz="1000" dirty="0"/>
          </a:p>
          <a:p>
            <a:pPr lvl="1" algn="just"/>
            <a:r>
              <a:rPr lang="en-GB" sz="1500" dirty="0" smtClean="0"/>
              <a:t>Insufficient Reserves</a:t>
            </a:r>
          </a:p>
          <a:p>
            <a:pPr lvl="1" algn="just"/>
            <a:r>
              <a:rPr lang="en-GB" sz="1500" dirty="0" smtClean="0"/>
              <a:t>Rapid Growth – Under Pricing</a:t>
            </a:r>
          </a:p>
          <a:p>
            <a:pPr lvl="1" algn="just"/>
            <a:r>
              <a:rPr lang="en-GB" sz="1500" dirty="0" smtClean="0"/>
              <a:t>Alleged Frauds</a:t>
            </a:r>
          </a:p>
          <a:p>
            <a:pPr lvl="1" algn="just"/>
            <a:r>
              <a:rPr lang="en-GB" sz="1500" dirty="0" smtClean="0"/>
              <a:t>Overstated Assets</a:t>
            </a:r>
          </a:p>
          <a:p>
            <a:pPr lvl="1" algn="just"/>
            <a:r>
              <a:rPr lang="en-GB" sz="1500" dirty="0" smtClean="0"/>
              <a:t>Catastrophe Losses</a:t>
            </a:r>
          </a:p>
          <a:p>
            <a:pPr lvl="1" algn="just"/>
            <a:r>
              <a:rPr lang="en-GB" sz="1500" dirty="0" smtClean="0"/>
              <a:t>Significant Change in Business</a:t>
            </a:r>
          </a:p>
          <a:p>
            <a:pPr lvl="1" algn="just"/>
            <a:r>
              <a:rPr lang="en-GB" sz="1500" dirty="0" smtClean="0"/>
              <a:t>Impaired Affiliate</a:t>
            </a:r>
          </a:p>
          <a:p>
            <a:pPr lvl="1" algn="just"/>
            <a:r>
              <a:rPr lang="en-GB" sz="1500" dirty="0" smtClean="0"/>
              <a:t>Reinsurance Failure</a:t>
            </a:r>
          </a:p>
          <a:p>
            <a:pPr lvl="1" algn="just"/>
            <a:endParaRPr lang="en-GB" sz="1000" dirty="0" smtClean="0"/>
          </a:p>
          <a:p>
            <a:pPr algn="just"/>
            <a:endParaRPr lang="en-GB" sz="1800" dirty="0" smtClean="0"/>
          </a:p>
          <a:p>
            <a:pPr marL="0" indent="0">
              <a:buNone/>
            </a:pPr>
            <a:r>
              <a:rPr lang="en-GB" sz="1400" dirty="0" smtClean="0"/>
              <a:t>(Source – Website of Institute of Actuaries, UK)</a:t>
            </a:r>
          </a:p>
        </p:txBody>
      </p:sp>
    </p:spTree>
    <p:extLst>
      <p:ext uri="{BB962C8B-B14F-4D97-AF65-F5344CB8AC3E}">
        <p14:creationId xmlns:p14="http://schemas.microsoft.com/office/powerpoint/2010/main" val="97986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 wrap="none"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6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/>
              <a:t>Lux Actuaries – Institute of Actuaries of </a:t>
            </a:r>
            <a:r>
              <a:rPr lang="en-US" sz="1000" dirty="0" smtClean="0"/>
              <a:t>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227" y="908502"/>
            <a:ext cx="814605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r>
              <a:rPr lang="en-US" sz="2200" dirty="0" smtClean="0">
                <a:solidFill>
                  <a:srgbClr val="FFFFFF"/>
                </a:solidFill>
                <a:latin typeface="Fedra Sans Pro Light"/>
                <a:cs typeface="Fedra Sans Pro Light"/>
              </a:rPr>
              <a:t>SIGNIFICANT RESULTS – FCR REQUIREMENTS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3542" y="1664627"/>
            <a:ext cx="4444441" cy="260071"/>
          </a:xfrm>
          <a:prstGeom prst="rect">
            <a:avLst/>
          </a:prstGeom>
          <a:noFill/>
        </p:spPr>
        <p:txBody>
          <a:bodyPr wrap="square" lIns="0" tIns="0" rIns="0" bIns="0" numCol="1" spcCol="330660" rtlCol="0">
            <a:spAutoFit/>
          </a:bodyPr>
          <a:lstStyle/>
          <a:p>
            <a:pPr>
              <a:lnSpc>
                <a:spcPct val="130000"/>
              </a:lnSpc>
            </a:pPr>
            <a:endParaRPr lang="en-US" sz="13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just"/>
            <a:endParaRPr lang="en-GB" sz="1000" dirty="0" smtClean="0"/>
          </a:p>
          <a:p>
            <a:pPr algn="just"/>
            <a:endParaRPr lang="en-GB" sz="1800" dirty="0" smtClean="0"/>
          </a:p>
          <a:p>
            <a:endParaRPr lang="en-GB" sz="1400" dirty="0" smtClean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1" y="1488440"/>
            <a:ext cx="6553199" cy="4620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505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 wrap="none"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7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/>
              <a:t>Lux Actuaries – Institute of Actuaries of </a:t>
            </a:r>
            <a:r>
              <a:rPr lang="en-US" sz="1000" dirty="0" smtClean="0"/>
              <a:t>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227" y="908502"/>
            <a:ext cx="814605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r>
              <a:rPr lang="en-US" sz="2200" dirty="0">
                <a:solidFill>
                  <a:srgbClr val="FFFFFF"/>
                </a:solidFill>
                <a:latin typeface="Fedra Sans Pro Light"/>
                <a:cs typeface="Fedra Sans Pro Light"/>
              </a:rPr>
              <a:t>SIGNIFICANT RESULTS – POINTS TO BE COVERED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3542" y="1664627"/>
            <a:ext cx="4444441" cy="260071"/>
          </a:xfrm>
          <a:prstGeom prst="rect">
            <a:avLst/>
          </a:prstGeom>
          <a:noFill/>
        </p:spPr>
        <p:txBody>
          <a:bodyPr wrap="square" lIns="0" tIns="0" rIns="0" bIns="0" numCol="1" spcCol="330660" rtlCol="0">
            <a:spAutoFit/>
          </a:bodyPr>
          <a:lstStyle/>
          <a:p>
            <a:pPr>
              <a:lnSpc>
                <a:spcPct val="130000"/>
              </a:lnSpc>
            </a:pPr>
            <a:endParaRPr lang="en-US" sz="13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sz="2000" dirty="0" smtClean="0"/>
              <a:t>Reserves Adequacy</a:t>
            </a:r>
          </a:p>
          <a:p>
            <a:pPr algn="just"/>
            <a:r>
              <a:rPr lang="en-GB" sz="2000" dirty="0" smtClean="0"/>
              <a:t>Pricing Adequacy</a:t>
            </a:r>
          </a:p>
          <a:p>
            <a:pPr algn="just"/>
            <a:r>
              <a:rPr lang="en-GB" sz="2000" dirty="0" smtClean="0"/>
              <a:t>Emerging Experience</a:t>
            </a:r>
          </a:p>
          <a:p>
            <a:pPr algn="just"/>
            <a:r>
              <a:rPr lang="en-GB" sz="2000" dirty="0" smtClean="0"/>
              <a:t>Reinsurance</a:t>
            </a:r>
          </a:p>
          <a:p>
            <a:pPr algn="just"/>
            <a:r>
              <a:rPr lang="en-GB" sz="2000" dirty="0" smtClean="0"/>
              <a:t>Capital Adequacy/Risk Margins</a:t>
            </a:r>
          </a:p>
          <a:p>
            <a:pPr algn="just"/>
            <a:r>
              <a:rPr lang="en-GB" sz="2000" dirty="0" smtClean="0"/>
              <a:t>Investment Strategies &amp; Asset Liability Management</a:t>
            </a:r>
          </a:p>
          <a:p>
            <a:pPr algn="just"/>
            <a:r>
              <a:rPr lang="en-GB" sz="2000" dirty="0" smtClean="0"/>
              <a:t>Solvency Margins</a:t>
            </a:r>
          </a:p>
          <a:p>
            <a:pPr algn="just"/>
            <a:r>
              <a:rPr lang="en-GB" sz="2000" dirty="0" smtClean="0"/>
              <a:t>Loss Ratios</a:t>
            </a:r>
          </a:p>
          <a:p>
            <a:pPr algn="just"/>
            <a:r>
              <a:rPr lang="en-GB" sz="2000" dirty="0" smtClean="0"/>
              <a:t>Profitability</a:t>
            </a:r>
          </a:p>
          <a:p>
            <a:pPr algn="just"/>
            <a:endParaRPr lang="en-GB" sz="2000" dirty="0"/>
          </a:p>
          <a:p>
            <a:pPr algn="just"/>
            <a:r>
              <a:rPr lang="en-GB" sz="2000" dirty="0" smtClean="0"/>
              <a:t>Business Growth</a:t>
            </a:r>
          </a:p>
          <a:p>
            <a:pPr algn="just"/>
            <a:r>
              <a:rPr lang="en-GB" sz="2000" dirty="0" smtClean="0"/>
              <a:t>Business Projections</a:t>
            </a:r>
          </a:p>
          <a:p>
            <a:pPr lvl="1" algn="just"/>
            <a:endParaRPr lang="en-GB" sz="1000" dirty="0"/>
          </a:p>
          <a:p>
            <a:pPr lvl="1" algn="just"/>
            <a:endParaRPr lang="en-GB" sz="1000" dirty="0" smtClean="0"/>
          </a:p>
          <a:p>
            <a:pPr algn="just"/>
            <a:endParaRPr lang="en-GB" sz="1800" dirty="0" smtClean="0"/>
          </a:p>
          <a:p>
            <a:endParaRPr lang="en-GB" sz="1400" dirty="0" smtClean="0"/>
          </a:p>
        </p:txBody>
      </p:sp>
      <p:sp>
        <p:nvSpPr>
          <p:cNvPr id="2" name="Right Brace 1"/>
          <p:cNvSpPr/>
          <p:nvPr/>
        </p:nvSpPr>
        <p:spPr>
          <a:xfrm>
            <a:off x="6226002" y="1664627"/>
            <a:ext cx="440977" cy="2993098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759924" y="2422512"/>
            <a:ext cx="27269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Critical comments should be made about these elements followed by clear conclusion and recommendation</a:t>
            </a:r>
            <a:endParaRPr lang="en-US" dirty="0"/>
          </a:p>
        </p:txBody>
      </p:sp>
      <p:sp>
        <p:nvSpPr>
          <p:cNvPr id="13" name="Right Brace 12"/>
          <p:cNvSpPr/>
          <p:nvPr/>
        </p:nvSpPr>
        <p:spPr>
          <a:xfrm>
            <a:off x="6226001" y="5310935"/>
            <a:ext cx="440977" cy="570046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759924" y="5250733"/>
            <a:ext cx="2726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Indicative comments should be made.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98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 wrap="none"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8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/>
              <a:t>Lux Actuaries – Institute of Actuaries of </a:t>
            </a:r>
            <a:r>
              <a:rPr lang="en-US" sz="1000" dirty="0" smtClean="0"/>
              <a:t>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227" y="908502"/>
            <a:ext cx="814605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pPr algn="just"/>
            <a:r>
              <a:rPr lang="en-US" sz="2200" dirty="0">
                <a:solidFill>
                  <a:schemeClr val="bg1"/>
                </a:solidFill>
                <a:latin typeface="Fedra Sans Pro Light"/>
              </a:rPr>
              <a:t>PUTTING THE KEY ELEMENTS INTO PERSPECTIVE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3542" y="1664627"/>
            <a:ext cx="4444441" cy="260071"/>
          </a:xfrm>
          <a:prstGeom prst="rect">
            <a:avLst/>
          </a:prstGeom>
          <a:noFill/>
        </p:spPr>
        <p:txBody>
          <a:bodyPr wrap="square" lIns="0" tIns="0" rIns="0" bIns="0" numCol="1" spcCol="330660" rtlCol="0">
            <a:spAutoFit/>
          </a:bodyPr>
          <a:lstStyle/>
          <a:p>
            <a:pPr>
              <a:lnSpc>
                <a:spcPct val="130000"/>
              </a:lnSpc>
            </a:pPr>
            <a:endParaRPr lang="en-US" sz="13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sz="2000" dirty="0" smtClean="0"/>
              <a:t>Critical comments should be designed such that:</a:t>
            </a:r>
          </a:p>
          <a:p>
            <a:pPr lvl="1" algn="just"/>
            <a:r>
              <a:rPr lang="en-GB" sz="1600" dirty="0" smtClean="0"/>
              <a:t>All key results are mentioned in a paragraph/bullet points or in a tabular way</a:t>
            </a:r>
          </a:p>
          <a:p>
            <a:pPr lvl="1" algn="just"/>
            <a:r>
              <a:rPr lang="en-GB" sz="1600" dirty="0"/>
              <a:t>Should provide </a:t>
            </a:r>
            <a:r>
              <a:rPr lang="en-GB" sz="1600" dirty="0" smtClean="0"/>
              <a:t>high level </a:t>
            </a:r>
            <a:r>
              <a:rPr lang="en-GB" sz="1600" dirty="0"/>
              <a:t>details and not just factual statements</a:t>
            </a:r>
          </a:p>
          <a:p>
            <a:pPr lvl="1" algn="just"/>
            <a:r>
              <a:rPr lang="en-GB" sz="1600" dirty="0" smtClean="0"/>
              <a:t>Should be quantitative where possible and not just qualitative</a:t>
            </a:r>
          </a:p>
          <a:p>
            <a:pPr lvl="1" algn="just"/>
            <a:r>
              <a:rPr lang="en-GB" sz="1600" dirty="0" smtClean="0"/>
              <a:t>Should enable the readers of the report identify the key areas of concerns and key areas of comfort</a:t>
            </a:r>
          </a:p>
          <a:p>
            <a:pPr lvl="1" algn="just"/>
            <a:r>
              <a:rPr lang="en-GB" sz="1600" dirty="0" smtClean="0"/>
              <a:t>Should indicate the appendix, if any, where more information about a particular point can be read</a:t>
            </a:r>
          </a:p>
          <a:p>
            <a:pPr lvl="1" algn="just"/>
            <a:endParaRPr lang="en-GB" sz="1600" dirty="0"/>
          </a:p>
          <a:p>
            <a:pPr algn="just"/>
            <a:r>
              <a:rPr lang="en-GB" sz="2000" dirty="0" smtClean="0"/>
              <a:t>Indicative comments should be designed such that:</a:t>
            </a:r>
          </a:p>
          <a:p>
            <a:pPr lvl="1" algn="just"/>
            <a:r>
              <a:rPr lang="en-GB" sz="1600" dirty="0" smtClean="0"/>
              <a:t>A bird’s eye view about the portfolio is presented</a:t>
            </a:r>
          </a:p>
          <a:p>
            <a:pPr lvl="1" algn="just"/>
            <a:r>
              <a:rPr lang="en-GB" sz="1600" dirty="0" smtClean="0"/>
              <a:t>Tabular presentation is preferred since its easy to communicate the key points</a:t>
            </a:r>
          </a:p>
          <a:p>
            <a:pPr lvl="1" algn="just"/>
            <a:r>
              <a:rPr lang="en-GB" sz="1600" dirty="0"/>
              <a:t>Should indicate the </a:t>
            </a:r>
            <a:r>
              <a:rPr lang="en-GB" sz="1600" dirty="0" smtClean="0"/>
              <a:t>appendix </a:t>
            </a:r>
            <a:r>
              <a:rPr lang="en-GB" sz="1600" dirty="0"/>
              <a:t>, if any, where more information about a particular point can be </a:t>
            </a:r>
            <a:r>
              <a:rPr lang="en-GB" sz="1600" dirty="0" smtClean="0"/>
              <a:t>read</a:t>
            </a:r>
          </a:p>
          <a:p>
            <a:pPr lvl="1" algn="just"/>
            <a:endParaRPr lang="en-GB" sz="1000" dirty="0"/>
          </a:p>
          <a:p>
            <a:pPr lvl="1" algn="just"/>
            <a:endParaRPr lang="en-GB" sz="1000" dirty="0" smtClean="0"/>
          </a:p>
          <a:p>
            <a:endParaRPr lang="en-GB" sz="1400" dirty="0" smtClean="0"/>
          </a:p>
        </p:txBody>
      </p:sp>
    </p:spTree>
    <p:extLst>
      <p:ext uri="{BB962C8B-B14F-4D97-AF65-F5344CB8AC3E}">
        <p14:creationId xmlns:p14="http://schemas.microsoft.com/office/powerpoint/2010/main" val="189837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17741" y="6526904"/>
            <a:ext cx="353638" cy="280945"/>
          </a:xfrm>
        </p:spPr>
        <p:txBody>
          <a:bodyPr wrap="none"/>
          <a:lstStyle/>
          <a:p>
            <a:pPr algn="ctr"/>
            <a:fld id="{41A05DED-6AFF-CE4F-8896-A402EF6EF976}" type="slidenum">
              <a:rPr lang="en-US" smtClean="0">
                <a:solidFill>
                  <a:srgbClr val="FFFFFF"/>
                </a:solidFill>
                <a:latin typeface="Fedra Sans Pro Light"/>
                <a:cs typeface="Fedra Sans Pro Light"/>
              </a:rPr>
              <a:pPr algn="ctr"/>
              <a:t>9</a:t>
            </a:fld>
            <a:endParaRPr lang="en-US" dirty="0">
              <a:solidFill>
                <a:srgbClr val="FFFFFF"/>
              </a:solidFill>
              <a:latin typeface="Fedra Sans Pro Light"/>
              <a:cs typeface="Fedra Sans Pro Ligh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2687" y="6388023"/>
            <a:ext cx="2845055" cy="419828"/>
          </a:xfrm>
        </p:spPr>
        <p:txBody>
          <a:bodyPr/>
          <a:lstStyle/>
          <a:p>
            <a:r>
              <a:rPr lang="en-US" sz="1000" dirty="0"/>
              <a:t>Lux Actuaries – Institute of Actuaries of </a:t>
            </a:r>
            <a:r>
              <a:rPr lang="en-US" sz="1000" dirty="0" smtClean="0"/>
              <a:t>India</a:t>
            </a:r>
            <a:endParaRPr lang="en-US" sz="1000" dirty="0"/>
          </a:p>
        </p:txBody>
      </p:sp>
      <p:sp>
        <p:nvSpPr>
          <p:cNvPr id="8" name="Footer Placeholder 5"/>
          <p:cNvSpPr txBox="1">
            <a:spLocks/>
          </p:cNvSpPr>
          <p:nvPr/>
        </p:nvSpPr>
        <p:spPr>
          <a:xfrm>
            <a:off x="3948519" y="6388023"/>
            <a:ext cx="5622809" cy="419828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defPPr>
              <a:defRPr lang="en-US"/>
            </a:defPPr>
            <a:lvl1pPr marL="0" algn="ctr" defTabSz="497754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ZA" sz="1000" dirty="0"/>
              <a:t>Structuring the Executive Summary of the Financial Condition Report</a:t>
            </a:r>
            <a:endParaRPr lang="en-US" sz="10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687" y="916125"/>
            <a:ext cx="8144593" cy="423362"/>
          </a:xfrm>
          <a:prstGeom prst="rect">
            <a:avLst/>
          </a:prstGeom>
          <a:noFill/>
        </p:spPr>
        <p:txBody>
          <a:bodyPr wrap="square" lIns="83988" tIns="41994" rIns="83988" bIns="41994" rtlCol="0">
            <a:spAutoFit/>
          </a:bodyPr>
          <a:lstStyle/>
          <a:p>
            <a:pPr algn="just"/>
            <a:r>
              <a:rPr lang="en-US" sz="2200" dirty="0" smtClean="0">
                <a:solidFill>
                  <a:schemeClr val="bg1"/>
                </a:solidFill>
                <a:latin typeface="Fedra Sans Pro Light"/>
              </a:rPr>
              <a:t>THE CHALLENGE OF BEING COMPREHENSIVE &amp; CONCISE </a:t>
            </a:r>
            <a:endParaRPr lang="en-US" sz="2200" dirty="0">
              <a:solidFill>
                <a:schemeClr val="bg1"/>
              </a:solidFill>
              <a:latin typeface="Fedra Sans Pro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3542" y="1664627"/>
            <a:ext cx="4444441" cy="260071"/>
          </a:xfrm>
          <a:prstGeom prst="rect">
            <a:avLst/>
          </a:prstGeom>
          <a:noFill/>
        </p:spPr>
        <p:txBody>
          <a:bodyPr wrap="square" lIns="0" tIns="0" rIns="0" bIns="0" numCol="1" spcCol="330660" rtlCol="0">
            <a:spAutoFit/>
          </a:bodyPr>
          <a:lstStyle/>
          <a:p>
            <a:pPr>
              <a:lnSpc>
                <a:spcPct val="130000"/>
              </a:lnSpc>
            </a:pPr>
            <a:endParaRPr lang="en-US" sz="1300" dirty="0">
              <a:solidFill>
                <a:srgbClr val="444547"/>
              </a:solidFill>
              <a:latin typeface="Fedra Sans Pro Light"/>
              <a:cs typeface="Fedra Sans Pro Light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sz="2000" dirty="0" smtClean="0"/>
              <a:t>Suggestive Example </a:t>
            </a:r>
            <a:r>
              <a:rPr lang="en-GB" sz="2000" dirty="0"/>
              <a:t>– </a:t>
            </a:r>
            <a:r>
              <a:rPr lang="en-GB" sz="2000" dirty="0" smtClean="0"/>
              <a:t>Reserves Adequacy (Critical):</a:t>
            </a:r>
          </a:p>
          <a:p>
            <a:pPr lvl="1" algn="just"/>
            <a:endParaRPr lang="en-GB" sz="1600" dirty="0" smtClean="0"/>
          </a:p>
          <a:p>
            <a:pPr lvl="1" algn="just"/>
            <a:r>
              <a:rPr lang="en-GB" sz="1600" dirty="0"/>
              <a:t>Stochastic reserving has been implemented starting this year and reserves are overall set prudently at </a:t>
            </a:r>
            <a:r>
              <a:rPr lang="en-GB" sz="1600" dirty="0" err="1"/>
              <a:t>xx%ile</a:t>
            </a:r>
            <a:r>
              <a:rPr lang="en-GB" sz="1600" dirty="0"/>
              <a:t> and the company is adequately reserved at a prudent level.  Assets are sufficiently matched and liquid</a:t>
            </a:r>
          </a:p>
          <a:p>
            <a:pPr lvl="1" algn="just"/>
            <a:r>
              <a:rPr lang="en-GB" sz="1600" dirty="0" smtClean="0"/>
              <a:t>Medical and Motor are </a:t>
            </a:r>
            <a:r>
              <a:rPr lang="en-GB" sz="1600" dirty="0"/>
              <a:t>4</a:t>
            </a:r>
            <a:r>
              <a:rPr lang="en-GB" sz="1600" dirty="0" smtClean="0"/>
              <a:t>0% and 30% of the portfolio in terms of net </a:t>
            </a:r>
            <a:r>
              <a:rPr lang="en-GB" sz="1600" dirty="0"/>
              <a:t>e</a:t>
            </a:r>
            <a:r>
              <a:rPr lang="en-GB" sz="1600" dirty="0" smtClean="0"/>
              <a:t>arned premium (NEP)</a:t>
            </a:r>
          </a:p>
          <a:p>
            <a:pPr lvl="1" algn="just"/>
            <a:r>
              <a:rPr lang="en-GB" sz="1600" dirty="0" smtClean="0"/>
              <a:t>Medical has had a stable net ultimate loss ratio (NULR) over the last years</a:t>
            </a:r>
          </a:p>
          <a:p>
            <a:pPr lvl="1" algn="just"/>
            <a:r>
              <a:rPr lang="en-GB" sz="1600" dirty="0" smtClean="0"/>
              <a:t>Motor has had a challenging year with some fraudulent brokers insuring bad risk however corrective steps have been taken during the third quarter</a:t>
            </a:r>
          </a:p>
        </p:txBody>
      </p:sp>
    </p:spTree>
    <p:extLst>
      <p:ext uri="{BB962C8B-B14F-4D97-AF65-F5344CB8AC3E}">
        <p14:creationId xmlns:p14="http://schemas.microsoft.com/office/powerpoint/2010/main" val="376752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1mm.01D Lux Co XYZ DD Propos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2011mm.01D Lux Co XYZ DD Proposal</Template>
  <TotalTime>2831</TotalTime>
  <Words>1252</Words>
  <Application>Microsoft Office PowerPoint</Application>
  <PresentationFormat>A4 Paper (210x297 mm)</PresentationFormat>
  <Paragraphs>252</Paragraphs>
  <Slides>18</Slides>
  <Notes>18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  <vt:variant>
        <vt:lpstr>Custom Shows</vt:lpstr>
      </vt:variant>
      <vt:variant>
        <vt:i4>1</vt:i4>
      </vt:variant>
    </vt:vector>
  </HeadingPairs>
  <TitlesOfParts>
    <vt:vector size="20" baseType="lpstr">
      <vt:lpstr>2011mm.01D Lux Co XYZ DD Proposal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Custom Show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</dc:creator>
  <cp:lastModifiedBy>GS</cp:lastModifiedBy>
  <cp:revision>175</cp:revision>
  <dcterms:created xsi:type="dcterms:W3CDTF">2011-10-05T09:57:02Z</dcterms:created>
  <dcterms:modified xsi:type="dcterms:W3CDTF">2012-11-09T19:36:37Z</dcterms:modified>
</cp:coreProperties>
</file>