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9" r:id="rId13"/>
    <p:sldId id="264" r:id="rId14"/>
    <p:sldId id="271" r:id="rId15"/>
    <p:sldId id="272" r:id="rId16"/>
    <p:sldId id="277" r:id="rId17"/>
    <p:sldId id="278" r:id="rId18"/>
    <p:sldId id="279" r:id="rId19"/>
    <p:sldId id="280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7C441-7B5B-43F7-8D0E-1646F83D3960}" type="datetimeFigureOut">
              <a:rPr lang="en-US" smtClean="0"/>
              <a:pPr/>
              <a:t>11/10/2012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87D53-E584-4493-A1D5-05D202064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FCAR </a:t>
            </a:r>
            <a:r>
              <a:rPr lang="en-US" dirty="0" smtClean="0"/>
              <a:t>presentation to the Board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Manalur Sandilya  PhD, FCAS, MAAA</a:t>
            </a:r>
          </a:p>
          <a:p>
            <a:r>
              <a:rPr lang="en-US" dirty="0" smtClean="0"/>
              <a:t>manalur.sandilya@hotmail.com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Contd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r>
              <a:rPr lang="en-US" dirty="0" smtClean="0"/>
              <a:t>Remedial steps to manage loss ratios and expense </a:t>
            </a:r>
            <a:r>
              <a:rPr lang="en-US" dirty="0" smtClean="0"/>
              <a:t>ratios</a:t>
            </a:r>
          </a:p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r>
              <a:rPr lang="en-US" dirty="0" smtClean="0"/>
              <a:t>Marketing Strategy changes </a:t>
            </a:r>
          </a:p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r>
              <a:rPr lang="en-US" dirty="0" smtClean="0"/>
              <a:t>Use of modeling for various activities</a:t>
            </a:r>
          </a:p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r>
              <a:rPr lang="en-US" dirty="0" smtClean="0"/>
              <a:t>Risk </a:t>
            </a:r>
            <a:r>
              <a:rPr lang="en-US" dirty="0" smtClean="0"/>
              <a:t>selection and improved </a:t>
            </a:r>
            <a:r>
              <a:rPr lang="en-US" dirty="0" smtClean="0"/>
              <a:t>customer retention</a:t>
            </a:r>
          </a:p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r>
              <a:rPr lang="en-US" dirty="0" smtClean="0"/>
              <a:t>Maintain </a:t>
            </a:r>
            <a:r>
              <a:rPr lang="en-US" dirty="0" smtClean="0"/>
              <a:t>cost leadership </a:t>
            </a:r>
            <a:r>
              <a:rPr lang="en-US" dirty="0" smtClean="0"/>
              <a:t> </a:t>
            </a:r>
          </a:p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r>
              <a:rPr lang="en-US" dirty="0" smtClean="0"/>
              <a:t>Service </a:t>
            </a:r>
            <a:r>
              <a:rPr lang="en-US" dirty="0" smtClean="0"/>
              <a:t>leadership </a:t>
            </a:r>
          </a:p>
          <a:p>
            <a:pPr marL="341313" indent="-341313">
              <a:spcBef>
                <a:spcPct val="15000"/>
              </a:spcBef>
              <a:spcAft>
                <a:spcPct val="150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FCAR sections --  Business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1313" indent="-341313"/>
            <a:r>
              <a:rPr lang="en-US" dirty="0" smtClean="0"/>
              <a:t>Premium Growth  --  New and Renewal</a:t>
            </a:r>
          </a:p>
          <a:p>
            <a:pPr marL="341313" indent="-341313"/>
            <a:r>
              <a:rPr lang="en-US" dirty="0" smtClean="0"/>
              <a:t>Focus on Gross</a:t>
            </a:r>
          </a:p>
          <a:p>
            <a:pPr marL="341313" indent="-341313"/>
            <a:r>
              <a:rPr lang="en-US" dirty="0" smtClean="0"/>
              <a:t>By LOB</a:t>
            </a:r>
          </a:p>
          <a:p>
            <a:pPr marL="341313" indent="-341313"/>
            <a:r>
              <a:rPr lang="en-US" dirty="0" smtClean="0"/>
              <a:t>By Region</a:t>
            </a:r>
          </a:p>
          <a:p>
            <a:pPr marL="341313" indent="-341313"/>
            <a:r>
              <a:rPr lang="en-US" dirty="0" smtClean="0"/>
              <a:t>By Class</a:t>
            </a:r>
          </a:p>
          <a:p>
            <a:pPr marL="341313" indent="-341313"/>
            <a:r>
              <a:rPr lang="en-US" dirty="0" smtClean="0"/>
              <a:t>By Channel</a:t>
            </a:r>
          </a:p>
          <a:p>
            <a:r>
              <a:rPr lang="en-US" dirty="0" smtClean="0"/>
              <a:t>Questions  you can expect?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FCAR Sections --  Analysis of Experience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 </a:t>
            </a:r>
            <a:r>
              <a:rPr lang="en-US" dirty="0" smtClean="0"/>
              <a:t>Ratios – Gross and Net</a:t>
            </a:r>
          </a:p>
          <a:p>
            <a:r>
              <a:rPr lang="en-US" dirty="0" smtClean="0"/>
              <a:t>By LOB and possible credible splits</a:t>
            </a:r>
          </a:p>
          <a:p>
            <a:r>
              <a:rPr lang="en-US" dirty="0" smtClean="0"/>
              <a:t>Claim Frequency</a:t>
            </a:r>
            <a:endParaRPr lang="en-US" dirty="0" smtClean="0"/>
          </a:p>
          <a:p>
            <a:r>
              <a:rPr lang="en-US" dirty="0" smtClean="0"/>
              <a:t>Claim Severity</a:t>
            </a:r>
          </a:p>
          <a:p>
            <a:r>
              <a:rPr lang="en-US" dirty="0" smtClean="0"/>
              <a:t>Trends</a:t>
            </a:r>
            <a:endParaRPr lang="en-US" dirty="0" smtClean="0"/>
          </a:p>
          <a:p>
            <a:r>
              <a:rPr lang="en-US" dirty="0" smtClean="0"/>
              <a:t>Late Developments </a:t>
            </a:r>
          </a:p>
          <a:p>
            <a:r>
              <a:rPr lang="en-US" dirty="0" smtClean="0"/>
              <a:t>Latent Claims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FCAR Sections  --  Adequacy of Premiums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Loss Ratios by LOB</a:t>
            </a:r>
            <a:endParaRPr lang="en-US" dirty="0" smtClean="0"/>
          </a:p>
          <a:p>
            <a:r>
              <a:rPr lang="en-US" dirty="0" smtClean="0"/>
              <a:t>Loss Ratios by region</a:t>
            </a:r>
            <a:endParaRPr lang="en-US" dirty="0" smtClean="0"/>
          </a:p>
          <a:p>
            <a:r>
              <a:rPr lang="en-US" dirty="0" smtClean="0"/>
              <a:t>Loss Leaders?</a:t>
            </a:r>
            <a:endParaRPr lang="en-US" dirty="0" smtClean="0"/>
          </a:p>
          <a:p>
            <a:r>
              <a:rPr lang="en-US" dirty="0" smtClean="0"/>
              <a:t>Contributions to Cost of Capital</a:t>
            </a:r>
            <a:endParaRPr lang="en-US" dirty="0" smtClean="0"/>
          </a:p>
          <a:p>
            <a:r>
              <a:rPr lang="en-US" dirty="0" smtClean="0"/>
              <a:t>Any Comment on Price Elasticity</a:t>
            </a:r>
            <a:endParaRPr lang="en-US" dirty="0" smtClean="0"/>
          </a:p>
          <a:p>
            <a:r>
              <a:rPr lang="en-US" dirty="0" smtClean="0"/>
              <a:t>Comment on Cross selling</a:t>
            </a:r>
            <a:endParaRPr lang="en-US" dirty="0" smtClean="0"/>
          </a:p>
          <a:p>
            <a:r>
              <a:rPr lang="en-US" dirty="0" smtClean="0"/>
              <a:t>Other issues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FCAR sections  --  Adequacy of Reserves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ct val="20000"/>
              </a:spcAft>
              <a:tabLst>
                <a:tab pos="342900" algn="l"/>
                <a:tab pos="3886200" algn="ctr"/>
                <a:tab pos="5321300" algn="ctr"/>
                <a:tab pos="6858000" algn="ctr"/>
              </a:tabLst>
            </a:pPr>
            <a:r>
              <a:rPr lang="en-US" b="1" dirty="0" smtClean="0"/>
              <a:t> Adequacy of IBNR</a:t>
            </a:r>
          </a:p>
          <a:p>
            <a:pPr marL="0" indent="0">
              <a:spcAft>
                <a:spcPct val="20000"/>
              </a:spcAft>
              <a:tabLst>
                <a:tab pos="342900" algn="l"/>
                <a:tab pos="3886200" algn="ctr"/>
                <a:tab pos="5321300" algn="ctr"/>
                <a:tab pos="6858000" algn="ctr"/>
              </a:tabLst>
            </a:pPr>
            <a:r>
              <a:rPr lang="en-US" b="1" dirty="0" smtClean="0"/>
              <a:t>IBNR Utilization</a:t>
            </a:r>
          </a:p>
          <a:p>
            <a:pPr marL="0" indent="0">
              <a:spcAft>
                <a:spcPct val="20000"/>
              </a:spcAft>
              <a:tabLst>
                <a:tab pos="342900" algn="l"/>
                <a:tab pos="3886200" algn="ctr"/>
                <a:tab pos="5321300" algn="ctr"/>
                <a:tab pos="6858000" algn="ctr"/>
              </a:tabLst>
            </a:pPr>
            <a:r>
              <a:rPr lang="en-US" b="1" dirty="0" smtClean="0"/>
              <a:t>One – Year development</a:t>
            </a:r>
          </a:p>
          <a:p>
            <a:pPr marL="0" indent="0">
              <a:spcAft>
                <a:spcPct val="20000"/>
              </a:spcAft>
              <a:tabLst>
                <a:tab pos="342900" algn="l"/>
                <a:tab pos="3886200" algn="ctr"/>
                <a:tab pos="5321300" algn="ctr"/>
                <a:tab pos="6858000" algn="ctr"/>
              </a:tabLst>
            </a:pPr>
            <a:r>
              <a:rPr lang="en-US" b="1" dirty="0" smtClean="0"/>
              <a:t>Two-Year Development</a:t>
            </a:r>
          </a:p>
          <a:p>
            <a:pPr marL="0" indent="0">
              <a:spcAft>
                <a:spcPct val="20000"/>
              </a:spcAft>
              <a:tabLst>
                <a:tab pos="342900" algn="l"/>
                <a:tab pos="3886200" algn="ctr"/>
                <a:tab pos="5321300" algn="ctr"/>
                <a:tab pos="6858000" algn="ctr"/>
              </a:tabLst>
            </a:pPr>
            <a:r>
              <a:rPr lang="en-US" b="1" dirty="0" smtClean="0"/>
              <a:t> </a:t>
            </a:r>
            <a:r>
              <a:rPr lang="en-US" b="1" dirty="0" smtClean="0"/>
              <a:t>Highlight potential trouble spots --  Motor TP?</a:t>
            </a:r>
            <a:r>
              <a:rPr lang="en-US" b="1" dirty="0" smtClean="0"/>
              <a:t>		</a:t>
            </a:r>
            <a:endParaRPr lang="en-US" b="1" dirty="0" smtClean="0"/>
          </a:p>
          <a:p>
            <a:pPr marL="0" indent="0">
              <a:spcAft>
                <a:spcPct val="20000"/>
              </a:spcAft>
              <a:buFont typeface="Wingdings" pitchFamily="2" charset="2"/>
              <a:buNone/>
              <a:tabLst>
                <a:tab pos="342900" algn="l"/>
                <a:tab pos="3886200" algn="ctr"/>
                <a:tab pos="5321300" algn="ctr"/>
                <a:tab pos="6858000" algn="ctr"/>
              </a:tabLst>
            </a:pPr>
            <a:r>
              <a:rPr lang="en-US" b="1" dirty="0" smtClean="0"/>
              <a:t>	</a:t>
            </a:r>
            <a:endParaRPr lang="en-GB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FCAR Sections  --  Reinsurance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Net Retention over the years</a:t>
            </a:r>
          </a:p>
          <a:p>
            <a:r>
              <a:rPr lang="en-GB" dirty="0" smtClean="0"/>
              <a:t>Loss Ratios on Gross and Net Bases</a:t>
            </a:r>
          </a:p>
          <a:p>
            <a:r>
              <a:rPr lang="en-GB" dirty="0" smtClean="0"/>
              <a:t>Adequacy of Reinsurance</a:t>
            </a:r>
          </a:p>
          <a:p>
            <a:r>
              <a:rPr lang="en-GB" dirty="0" smtClean="0"/>
              <a:t>Reinsurance  collection  history</a:t>
            </a:r>
          </a:p>
          <a:p>
            <a:r>
              <a:rPr lang="en-GB" dirty="0" smtClean="0"/>
              <a:t>Credit Risk and controls</a:t>
            </a:r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FCAR Sections – Risk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Major Risks</a:t>
            </a:r>
          </a:p>
          <a:p>
            <a:r>
              <a:rPr lang="en-US" dirty="0" smtClean="0"/>
              <a:t>Underwriting Risk</a:t>
            </a:r>
          </a:p>
          <a:p>
            <a:pPr lvl="1"/>
            <a:r>
              <a:rPr lang="en-US" dirty="0" smtClean="0"/>
              <a:t>Pricing Risk</a:t>
            </a:r>
          </a:p>
          <a:p>
            <a:pPr lvl="1"/>
            <a:r>
              <a:rPr lang="en-US" dirty="0" smtClean="0"/>
              <a:t>Adverse Development Risk</a:t>
            </a:r>
          </a:p>
          <a:p>
            <a:r>
              <a:rPr lang="en-US" dirty="0" smtClean="0"/>
              <a:t>Credit Risk</a:t>
            </a:r>
          </a:p>
          <a:p>
            <a:r>
              <a:rPr lang="en-US" dirty="0" smtClean="0"/>
              <a:t>Operations Risk</a:t>
            </a:r>
          </a:p>
          <a:p>
            <a:r>
              <a:rPr lang="en-US" dirty="0" smtClean="0"/>
              <a:t>Market Risk</a:t>
            </a:r>
          </a:p>
          <a:p>
            <a:r>
              <a:rPr lang="en-US" dirty="0" smtClean="0"/>
              <a:t>Is there an adequate Risk Measure?  --  open question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FCAR Sections --  Capital Adequacy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Underwriting risk</a:t>
            </a:r>
          </a:p>
          <a:p>
            <a:pPr lvl="1"/>
            <a:r>
              <a:rPr lang="en-US" sz="1800" dirty="0" smtClean="0"/>
              <a:t>Adverse Impact due to variation in Ultimate Loss Ratio on Unexpired Risks </a:t>
            </a:r>
          </a:p>
          <a:p>
            <a:pPr lvl="1"/>
            <a:r>
              <a:rPr lang="en-US" sz="1800" dirty="0" smtClean="0"/>
              <a:t>Probability of loss in excess of modeled ULR is 1 in 200 years</a:t>
            </a:r>
          </a:p>
          <a:p>
            <a:r>
              <a:rPr lang="en-US" sz="2200" dirty="0" smtClean="0"/>
              <a:t>Reserving risk</a:t>
            </a:r>
          </a:p>
          <a:p>
            <a:pPr lvl="1"/>
            <a:r>
              <a:rPr lang="en-US" sz="1800" dirty="0" smtClean="0"/>
              <a:t>Adverse Impact due to variation in Current Reserves held by the Company</a:t>
            </a:r>
          </a:p>
          <a:p>
            <a:pPr lvl="1"/>
            <a:r>
              <a:rPr lang="en-US" sz="1800" dirty="0" smtClean="0"/>
              <a:t>Probability of loss in excess of modeled ULR is 1 in 200 years</a:t>
            </a:r>
          </a:p>
          <a:p>
            <a:r>
              <a:rPr lang="en-US" sz="2200" dirty="0" smtClean="0"/>
              <a:t>Reinsurer default scenario</a:t>
            </a:r>
          </a:p>
          <a:p>
            <a:pPr lvl="1"/>
            <a:r>
              <a:rPr lang="en-US" sz="1800" dirty="0" smtClean="0"/>
              <a:t>Scenario – 15% of balances due from reinsurers irrecoverable on account of bankruptcy of reinsurer</a:t>
            </a:r>
          </a:p>
          <a:p>
            <a:r>
              <a:rPr lang="en-US" sz="2200" dirty="0" smtClean="0"/>
              <a:t>Market risk</a:t>
            </a:r>
          </a:p>
          <a:p>
            <a:pPr lvl="1"/>
            <a:r>
              <a:rPr lang="en-US" sz="1800" dirty="0" smtClean="0"/>
              <a:t>Sub prime Crisis levels, Foreign Currency fluctuation of 10%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sz="2000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FCAR Sections  --  Capital Adequacy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Combination of all risks</a:t>
            </a:r>
          </a:p>
          <a:p>
            <a:pPr lvl="1"/>
            <a:r>
              <a:rPr lang="en-US" dirty="0" smtClean="0"/>
              <a:t>Underwriting risk </a:t>
            </a:r>
          </a:p>
          <a:p>
            <a:pPr lvl="1"/>
            <a:r>
              <a:rPr lang="en-US" dirty="0" smtClean="0"/>
              <a:t>Reserve risk </a:t>
            </a:r>
          </a:p>
          <a:p>
            <a:pPr lvl="1"/>
            <a:r>
              <a:rPr lang="en-US" dirty="0" smtClean="0"/>
              <a:t>Reinsurer default risk </a:t>
            </a:r>
          </a:p>
          <a:p>
            <a:pPr lvl="1"/>
            <a:r>
              <a:rPr lang="en-US" dirty="0" smtClean="0"/>
              <a:t>Market risk &amp; Currency risk</a:t>
            </a:r>
          </a:p>
          <a:p>
            <a:pPr lvl="1"/>
            <a:r>
              <a:rPr lang="en-US" dirty="0" smtClean="0"/>
              <a:t>Operational &amp; Expense risk</a:t>
            </a:r>
          </a:p>
          <a:p>
            <a:pPr lvl="1">
              <a:buNone/>
            </a:pPr>
            <a:endParaRPr lang="en-US" dirty="0" smtClean="0">
              <a:solidFill>
                <a:srgbClr val="053C6D"/>
              </a:solidFill>
            </a:endParaRPr>
          </a:p>
          <a:p>
            <a:r>
              <a:rPr lang="en-US" dirty="0" smtClean="0"/>
              <a:t>Comment on whether Capital was adequate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FCAR Sections  --  Investments &amp; ALM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Stress Scenarios – As prescribed by IRDA</a:t>
            </a:r>
          </a:p>
          <a:p>
            <a:pPr lvl="1"/>
            <a:r>
              <a:rPr lang="en-US" dirty="0" smtClean="0"/>
              <a:t>1 year future business</a:t>
            </a:r>
          </a:p>
          <a:p>
            <a:pPr lvl="2"/>
            <a:r>
              <a:rPr lang="en-US" dirty="0" smtClean="0"/>
              <a:t>30% Fall in Equity, 100 basis point fall in yield</a:t>
            </a:r>
          </a:p>
          <a:p>
            <a:pPr lvl="2"/>
            <a:r>
              <a:rPr lang="en-US" dirty="0" smtClean="0"/>
              <a:t>10% adverse deviation in claim rates, expenses, cancellation, renewal rates</a:t>
            </a:r>
          </a:p>
          <a:p>
            <a:pPr lvl="2"/>
            <a:r>
              <a:rPr lang="en-US" dirty="0" smtClean="0"/>
              <a:t>50% increase/decrease in new business</a:t>
            </a:r>
          </a:p>
          <a:p>
            <a:pPr lvl="1"/>
            <a:r>
              <a:rPr lang="en-US" dirty="0" smtClean="0"/>
              <a:t>3 years future business</a:t>
            </a:r>
          </a:p>
          <a:p>
            <a:pPr lvl="2"/>
            <a:r>
              <a:rPr lang="en-US" dirty="0" smtClean="0"/>
              <a:t>30% p.a. Fall in Equity, 100 basis point p.a. fall in yield</a:t>
            </a:r>
          </a:p>
          <a:p>
            <a:pPr lvl="2"/>
            <a:r>
              <a:rPr lang="en-US" dirty="0" smtClean="0"/>
              <a:t>25% p.a. adverse deviation in claim rates, expenses, cancellation, renewal rates</a:t>
            </a:r>
          </a:p>
          <a:p>
            <a:pPr lvl="2"/>
            <a:r>
              <a:rPr lang="en-US" dirty="0" smtClean="0"/>
              <a:t>25% p.a. increase/decrease in new business</a:t>
            </a:r>
          </a:p>
          <a:p>
            <a:endParaRPr lang="en-GB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I  have borrowed substantially </a:t>
            </a:r>
            <a:r>
              <a:rPr lang="en-US" dirty="0" smtClean="0"/>
              <a:t>from materials </a:t>
            </a:r>
            <a:r>
              <a:rPr lang="en-US" dirty="0" smtClean="0"/>
              <a:t>developed by </a:t>
            </a:r>
            <a:r>
              <a:rPr lang="en-US" dirty="0" smtClean="0"/>
              <a:t>my colleagues at ICICIC Lombard to </a:t>
            </a:r>
            <a:r>
              <a:rPr lang="en-US" dirty="0" smtClean="0"/>
              <a:t>help me prepare these slides</a:t>
            </a:r>
            <a:r>
              <a:rPr lang="en-US" dirty="0" smtClean="0"/>
              <a:t>. These do not represent their stated position nor do they represent the position of ICICI Lombard. Also,  Please do not use this presentation as actuarial advice.  </a:t>
            </a:r>
            <a:r>
              <a:rPr lang="en-US" dirty="0" smtClean="0"/>
              <a:t>Any remaining error is mine.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FCAR – Future Financial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FFC was assessed</a:t>
            </a:r>
            <a:endParaRPr lang="en-US" dirty="0" smtClean="0"/>
          </a:p>
          <a:p>
            <a:r>
              <a:rPr lang="en-US" dirty="0" smtClean="0"/>
              <a:t>Scenario Tests that are relevant</a:t>
            </a:r>
            <a:endParaRPr lang="en-US" dirty="0" smtClean="0"/>
          </a:p>
          <a:p>
            <a:r>
              <a:rPr lang="en-US" smtClean="0"/>
              <a:t>Solvency </a:t>
            </a:r>
            <a:r>
              <a:rPr lang="en-US" smtClean="0"/>
              <a:t>II </a:t>
            </a:r>
            <a:endParaRPr lang="en-US" dirty="0" smtClean="0"/>
          </a:p>
          <a:p>
            <a:r>
              <a:rPr lang="en-US" dirty="0" smtClean="0"/>
              <a:t>Governance</a:t>
            </a:r>
          </a:p>
          <a:p>
            <a:r>
              <a:rPr lang="en-US" dirty="0" smtClean="0"/>
              <a:t>Does the Actuary effectively run the company?</a:t>
            </a:r>
          </a:p>
          <a:p>
            <a:r>
              <a:rPr lang="en-US" dirty="0" smtClean="0"/>
              <a:t>Actuaries are usually risk averse!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Audience</a:t>
            </a:r>
            <a:endParaRPr lang="en-US" dirty="0" smtClean="0"/>
          </a:p>
          <a:p>
            <a:r>
              <a:rPr lang="en-US" dirty="0" smtClean="0"/>
              <a:t>Risk Committee and the entire Board</a:t>
            </a:r>
            <a:endParaRPr lang="en-US" dirty="0" smtClean="0"/>
          </a:p>
          <a:p>
            <a:r>
              <a:rPr lang="en-US" dirty="0" smtClean="0"/>
              <a:t>Board’s interaction </a:t>
            </a:r>
            <a:r>
              <a:rPr lang="en-US" dirty="0" smtClean="0"/>
              <a:t>with the Appointed Actuary</a:t>
            </a:r>
          </a:p>
          <a:p>
            <a:r>
              <a:rPr lang="en-US" dirty="0" smtClean="0"/>
              <a:t>Product and Pricing</a:t>
            </a:r>
          </a:p>
          <a:p>
            <a:r>
              <a:rPr lang="en-US" dirty="0" smtClean="0"/>
              <a:t>Valuation and Reserving</a:t>
            </a:r>
          </a:p>
          <a:p>
            <a:r>
              <a:rPr lang="en-US" dirty="0" smtClean="0"/>
              <a:t>Risk Management</a:t>
            </a:r>
          </a:p>
          <a:p>
            <a:r>
              <a:rPr lang="en-US" dirty="0" smtClean="0"/>
              <a:t>Capital </a:t>
            </a:r>
            <a:r>
              <a:rPr lang="en-US" dirty="0" smtClean="0"/>
              <a:t>and Solvency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 smtClean="0"/>
          </a:p>
          <a:p>
            <a:r>
              <a:rPr lang="en-US" dirty="0" smtClean="0"/>
              <a:t>Last Board Meeting </a:t>
            </a:r>
            <a:r>
              <a:rPr lang="en-US" dirty="0" smtClean="0"/>
              <a:t>D</a:t>
            </a:r>
            <a:r>
              <a:rPr lang="en-US" dirty="0" smtClean="0"/>
              <a:t>ecisions</a:t>
            </a:r>
            <a:endParaRPr lang="en-US" dirty="0" smtClean="0"/>
          </a:p>
          <a:p>
            <a:r>
              <a:rPr lang="en-US" dirty="0" smtClean="0"/>
              <a:t>Executive Summary</a:t>
            </a:r>
            <a:endParaRPr lang="en-US" dirty="0" smtClean="0"/>
          </a:p>
          <a:p>
            <a:r>
              <a:rPr lang="en-US" dirty="0" smtClean="0"/>
              <a:t>FCAR Sections</a:t>
            </a:r>
            <a:endParaRPr lang="en-US" dirty="0" smtClean="0"/>
          </a:p>
          <a:p>
            <a:r>
              <a:rPr lang="en-US" dirty="0" smtClean="0"/>
              <a:t>IRDA FCAR Circular 2010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400" b="1" kern="0" dirty="0" smtClean="0">
                <a:solidFill>
                  <a:srgbClr val="00004D"/>
                </a:solidFill>
              </a:rPr>
              <a:t>IRDA issued  FCAR Circular *in May 2010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200" b="1" kern="0" dirty="0" smtClean="0">
                <a:solidFill>
                  <a:srgbClr val="00004D"/>
                </a:solidFill>
              </a:rPr>
              <a:t>Appointed Actuary to prepare and discuss the Financial Condition Assessment Report (FCAR)  with the Board</a:t>
            </a:r>
          </a:p>
          <a:p>
            <a:pPr lvl="0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400" b="1" kern="0" dirty="0" smtClean="0">
                <a:solidFill>
                  <a:srgbClr val="00004D"/>
                </a:solidFill>
              </a:rPr>
              <a:t>Objective -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200" b="1" kern="0" dirty="0" smtClean="0">
                <a:solidFill>
                  <a:srgbClr val="00004D"/>
                </a:solidFill>
              </a:rPr>
              <a:t>To analyze the current book of business 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200" b="1" kern="0" dirty="0" smtClean="0">
                <a:solidFill>
                  <a:srgbClr val="00004D"/>
                </a:solidFill>
              </a:rPr>
              <a:t>Highlight the risks that are likely to impact the Company’s solvency and profitability 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200" b="1" kern="0" dirty="0" smtClean="0">
                <a:solidFill>
                  <a:srgbClr val="00004D"/>
                </a:solidFill>
              </a:rPr>
              <a:t>Build an early warning signal</a:t>
            </a:r>
          </a:p>
          <a:p>
            <a:pPr marL="341313" indent="-341313">
              <a:spcBef>
                <a:spcPct val="10000"/>
              </a:spcBef>
              <a:spcAft>
                <a:spcPct val="10000"/>
              </a:spcAft>
              <a:buClr>
                <a:srgbClr val="E65032"/>
              </a:buClr>
              <a:buSzPct val="60000"/>
              <a:buNone/>
            </a:pPr>
            <a:endParaRPr lang="en-US" b="0" dirty="0" smtClean="0"/>
          </a:p>
          <a:p>
            <a:pPr>
              <a:buNone/>
            </a:pPr>
            <a:r>
              <a:rPr lang="en-US" sz="2000" b="1" dirty="0" smtClean="0">
                <a:solidFill>
                  <a:srgbClr val="00004D"/>
                </a:solidFill>
                <a:cs typeface="Arial" charset="0"/>
              </a:rPr>
              <a:t>Circular ref: IRDA/ACTL/CIR/MISC/081/05/2010 (Circular) dated May 13, 2010 </a:t>
            </a:r>
            <a:endParaRPr lang="en-GB" sz="2000" b="1" dirty="0" smtClean="0">
              <a:solidFill>
                <a:srgbClr val="00004D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None/>
              <a:defRPr/>
            </a:pPr>
            <a:endParaRPr lang="en-US" sz="2200" b="1" kern="0" dirty="0" smtClean="0">
              <a:solidFill>
                <a:srgbClr val="00004D"/>
              </a:solidFill>
            </a:endParaRP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None/>
              <a:defRPr/>
            </a:pPr>
            <a:r>
              <a:rPr lang="en-US" b="1" kern="0" dirty="0" smtClean="0">
                <a:solidFill>
                  <a:srgbClr val="00004D"/>
                </a:solidFill>
              </a:rPr>
              <a:t>Why do we do this?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None/>
              <a:defRPr/>
            </a:pPr>
            <a:r>
              <a:rPr lang="en-US" b="1" kern="0" dirty="0" smtClean="0">
                <a:solidFill>
                  <a:srgbClr val="00004D"/>
                </a:solidFill>
              </a:rPr>
              <a:t>Appointed </a:t>
            </a:r>
            <a:r>
              <a:rPr lang="en-US" b="1" kern="0" dirty="0" smtClean="0">
                <a:solidFill>
                  <a:srgbClr val="00004D"/>
                </a:solidFill>
              </a:rPr>
              <a:t>Actuary to prepare and discuss the Financial Condition Assessment Report (FCAR)  with the Board</a:t>
            </a:r>
          </a:p>
          <a:p>
            <a:pPr lvl="0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sz="2800" b="1" kern="0" dirty="0" smtClean="0">
                <a:solidFill>
                  <a:srgbClr val="00004D"/>
                </a:solidFill>
              </a:rPr>
              <a:t>Objective -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b="1" kern="0" dirty="0" smtClean="0">
                <a:solidFill>
                  <a:srgbClr val="00004D"/>
                </a:solidFill>
              </a:rPr>
              <a:t>To analyze the current book of business 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b="1" kern="0" dirty="0" smtClean="0">
                <a:solidFill>
                  <a:srgbClr val="00004D"/>
                </a:solidFill>
              </a:rPr>
              <a:t>Highlight the risks that are likely to impact the Company’s solvency and profitability </a:t>
            </a:r>
          </a:p>
          <a:p>
            <a:pPr lvl="1" fontAlgn="base">
              <a:spcAft>
                <a:spcPct val="0"/>
              </a:spcAft>
              <a:buClr>
                <a:srgbClr val="FA8900"/>
              </a:buClr>
              <a:buSzPct val="80000"/>
              <a:buFont typeface="Wingdings" pitchFamily="2" charset="2"/>
              <a:buChar char="l"/>
              <a:defRPr/>
            </a:pPr>
            <a:r>
              <a:rPr lang="en-US" b="1" kern="0" dirty="0" smtClean="0">
                <a:solidFill>
                  <a:srgbClr val="00004D"/>
                </a:solidFill>
              </a:rPr>
              <a:t>Build an early warning signal</a:t>
            </a:r>
          </a:p>
          <a:p>
            <a:pPr marL="341313" indent="-341313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Observations </a:t>
            </a:r>
            <a:r>
              <a:rPr lang="en-US" dirty="0" smtClean="0"/>
              <a:t>on previous </a:t>
            </a:r>
            <a:r>
              <a:rPr lang="en-US" dirty="0" smtClean="0"/>
              <a:t>FCAR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Focused efforts  to increase renewal business </a:t>
            </a:r>
            <a:r>
              <a:rPr lang="en-US" dirty="0" smtClean="0"/>
              <a:t>volume</a:t>
            </a:r>
            <a:endParaRPr lang="en-US" sz="2400" dirty="0" smtClean="0"/>
          </a:p>
          <a:p>
            <a:pPr lvl="2">
              <a:buNone/>
              <a:defRPr/>
            </a:pPr>
            <a:endParaRPr lang="en-US" sz="2200" dirty="0" smtClean="0"/>
          </a:p>
          <a:p>
            <a:pPr>
              <a:defRPr/>
            </a:pPr>
            <a:r>
              <a:rPr lang="en-US" dirty="0" smtClean="0"/>
              <a:t>Present TP Pool Reserves movements and impact of increase in Motor TP </a:t>
            </a:r>
            <a:r>
              <a:rPr lang="en-US" dirty="0" smtClean="0"/>
              <a:t>rats</a:t>
            </a:r>
          </a:p>
          <a:p>
            <a:pPr>
              <a:buNone/>
              <a:defRPr/>
            </a:pPr>
            <a:endParaRPr lang="en-US" sz="2400" dirty="0" smtClean="0"/>
          </a:p>
          <a:p>
            <a:pPr>
              <a:defRPr/>
            </a:pPr>
            <a:r>
              <a:rPr lang="en-US" dirty="0" smtClean="0"/>
              <a:t>Present business segment wise reserve movements to the  Risk Management Committee</a:t>
            </a:r>
          </a:p>
          <a:p>
            <a:pPr lvl="1">
              <a:buNone/>
              <a:defRPr/>
            </a:pPr>
            <a:endParaRPr lang="en-US" sz="2400" dirty="0" smtClean="0"/>
          </a:p>
          <a:p>
            <a:pPr>
              <a:defRPr/>
            </a:pPr>
            <a:endParaRPr lang="en-US" sz="2000" dirty="0" smtClean="0"/>
          </a:p>
          <a:p>
            <a:pPr marL="341313" indent="-341313">
              <a:spcBef>
                <a:spcPct val="35000"/>
              </a:spcBef>
              <a:spcAft>
                <a:spcPct val="35000"/>
              </a:spcAft>
              <a:buSzTx/>
              <a:buFont typeface="Wingdings" pitchFamily="2" charset="2"/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Board members are unlikely to have read the 200 pages plus report</a:t>
            </a:r>
            <a:endParaRPr lang="en-US" dirty="0" smtClean="0"/>
          </a:p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Sure to have read the Executive Summary  --  Probably the most important 10 pages </a:t>
            </a:r>
            <a:endParaRPr lang="en-US" dirty="0" smtClean="0"/>
          </a:p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 Likely to raise questions – be ready with details </a:t>
            </a:r>
          </a:p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A picture is worth more</a:t>
            </a:r>
            <a:endParaRPr lang="en-US" dirty="0" smtClean="0"/>
          </a:p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Executive Summary </a:t>
            </a:r>
            <a:r>
              <a:rPr lang="en-US" dirty="0" smtClean="0"/>
              <a:t>(</a:t>
            </a:r>
            <a:r>
              <a:rPr lang="en-US" dirty="0" err="1" smtClean="0"/>
              <a:t>contd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Overview of Financial Condition</a:t>
            </a:r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Net Worth</a:t>
            </a:r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With and without impact of TP experience</a:t>
            </a:r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Expectations for Future</a:t>
            </a:r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Gross Written </a:t>
            </a:r>
            <a:r>
              <a:rPr lang="en-US" dirty="0" err="1" smtClean="0"/>
              <a:t>Prem</a:t>
            </a:r>
            <a:endParaRPr lang="en-US" dirty="0" smtClean="0"/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Net Loss Ratio</a:t>
            </a:r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Combine Ratio</a:t>
            </a:r>
          </a:p>
          <a:p>
            <a:pPr marL="741363" lvl="1" indent="-341313">
              <a:spcBef>
                <a:spcPct val="25000"/>
              </a:spcBef>
              <a:spcAft>
                <a:spcPct val="25000"/>
              </a:spcAft>
            </a:pPr>
            <a:r>
              <a:rPr lang="en-US" dirty="0" smtClean="0"/>
              <a:t>Variance Analysis --  Actual </a:t>
            </a:r>
            <a:r>
              <a:rPr lang="en-US" dirty="0" err="1" smtClean="0"/>
              <a:t>vs</a:t>
            </a:r>
            <a:r>
              <a:rPr lang="en-US" dirty="0" smtClean="0"/>
              <a:t> Budgeted</a:t>
            </a:r>
            <a:endParaRPr lang="en-US" dirty="0" smtClean="0"/>
          </a:p>
          <a:p>
            <a:pPr marL="341313" indent="-341313">
              <a:spcBef>
                <a:spcPct val="25000"/>
              </a:spcBef>
              <a:spcAft>
                <a:spcPct val="25000"/>
              </a:spcAft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791</Words>
  <Application>Microsoft Office PowerPoint</Application>
  <PresentationFormat>On-screen Show (4:3)</PresentationFormat>
  <Paragraphs>150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FCAR presentation to the Board</vt:lpstr>
      <vt:lpstr>Acknowledgement</vt:lpstr>
      <vt:lpstr>Outline</vt:lpstr>
      <vt:lpstr>The Agenda</vt:lpstr>
      <vt:lpstr>Introduction</vt:lpstr>
      <vt:lpstr>Introduction</vt:lpstr>
      <vt:lpstr>Observations on previous FCAR</vt:lpstr>
      <vt:lpstr>Executive Summary</vt:lpstr>
      <vt:lpstr>Executive Summary (contd)</vt:lpstr>
      <vt:lpstr>Executive Summary (Contd)</vt:lpstr>
      <vt:lpstr>FCAR sections --  Business Growth</vt:lpstr>
      <vt:lpstr>FCAR Sections --  Analysis of Experience</vt:lpstr>
      <vt:lpstr>FCAR Sections  --  Adequacy of Premiums</vt:lpstr>
      <vt:lpstr>FCAR sections  --  Adequacy of Reserves</vt:lpstr>
      <vt:lpstr>FCAR Sections  --  Reinsurance</vt:lpstr>
      <vt:lpstr>FCAR Sections – Risk Management</vt:lpstr>
      <vt:lpstr>FCAR Sections --  Capital Adequacy</vt:lpstr>
      <vt:lpstr>FCAR Sections  --  Capital Adequacy</vt:lpstr>
      <vt:lpstr>FCAR Sections  --  Investments &amp; ALM</vt:lpstr>
      <vt:lpstr>FCAR – Future Financial Condition</vt:lpstr>
    </vt:vector>
  </TitlesOfParts>
  <Company>icicibank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Insurance  Ratemaking</dc:title>
  <dc:creator>ilom02603</dc:creator>
  <cp:lastModifiedBy>ILOM02603</cp:lastModifiedBy>
  <cp:revision>43</cp:revision>
  <dcterms:created xsi:type="dcterms:W3CDTF">2011-05-25T14:52:45Z</dcterms:created>
  <dcterms:modified xsi:type="dcterms:W3CDTF">2012-11-10T06:06:25Z</dcterms:modified>
</cp:coreProperties>
</file>