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handoutMasterIdLst>
    <p:handoutMasterId r:id="rId28"/>
  </p:handoutMasterIdLst>
  <p:sldIdLst>
    <p:sldId id="256" r:id="rId2"/>
    <p:sldId id="257" r:id="rId3"/>
    <p:sldId id="304" r:id="rId4"/>
    <p:sldId id="305" r:id="rId5"/>
    <p:sldId id="306" r:id="rId6"/>
    <p:sldId id="333" r:id="rId7"/>
    <p:sldId id="303" r:id="rId8"/>
    <p:sldId id="336" r:id="rId9"/>
    <p:sldId id="337" r:id="rId10"/>
    <p:sldId id="334" r:id="rId11"/>
    <p:sldId id="340" r:id="rId12"/>
    <p:sldId id="339" r:id="rId13"/>
    <p:sldId id="338" r:id="rId14"/>
    <p:sldId id="351" r:id="rId15"/>
    <p:sldId id="335" r:id="rId16"/>
    <p:sldId id="341" r:id="rId17"/>
    <p:sldId id="342" r:id="rId18"/>
    <p:sldId id="343" r:id="rId19"/>
    <p:sldId id="344" r:id="rId20"/>
    <p:sldId id="345" r:id="rId21"/>
    <p:sldId id="348" r:id="rId22"/>
    <p:sldId id="347" r:id="rId23"/>
    <p:sldId id="346" r:id="rId24"/>
    <p:sldId id="349" r:id="rId25"/>
    <p:sldId id="350" r:id="rId26"/>
  </p:sldIdLst>
  <p:sldSz cx="9906000" cy="6858000" type="A4"/>
  <p:notesSz cx="6858000" cy="9144000"/>
  <p:custShowLst>
    <p:custShow name="Custom Show 1" id="0">
      <p:sldLst>
        <p:sld r:id="rId6"/>
      </p:sldLst>
    </p:custShow>
  </p:custShowLst>
  <p:defaultTextStyle>
    <a:defPPr>
      <a:defRPr lang="en-US"/>
    </a:defPPr>
    <a:lvl1pPr marL="0" algn="l" defTabSz="457187" rtl="0" eaLnBrk="1" latinLnBrk="0" hangingPunct="1">
      <a:defRPr sz="1800" kern="1200">
        <a:solidFill>
          <a:schemeClr val="tx1"/>
        </a:solidFill>
        <a:latin typeface="+mn-lt"/>
        <a:ea typeface="+mn-ea"/>
        <a:cs typeface="+mn-cs"/>
      </a:defRPr>
    </a:lvl1pPr>
    <a:lvl2pPr marL="457187" algn="l" defTabSz="457187" rtl="0" eaLnBrk="1" latinLnBrk="0" hangingPunct="1">
      <a:defRPr sz="1800" kern="1200">
        <a:solidFill>
          <a:schemeClr val="tx1"/>
        </a:solidFill>
        <a:latin typeface="+mn-lt"/>
        <a:ea typeface="+mn-ea"/>
        <a:cs typeface="+mn-cs"/>
      </a:defRPr>
    </a:lvl2pPr>
    <a:lvl3pPr marL="914373" algn="l" defTabSz="457187" rtl="0" eaLnBrk="1" latinLnBrk="0" hangingPunct="1">
      <a:defRPr sz="1800" kern="1200">
        <a:solidFill>
          <a:schemeClr val="tx1"/>
        </a:solidFill>
        <a:latin typeface="+mn-lt"/>
        <a:ea typeface="+mn-ea"/>
        <a:cs typeface="+mn-cs"/>
      </a:defRPr>
    </a:lvl3pPr>
    <a:lvl4pPr marL="1371560" algn="l" defTabSz="457187" rtl="0" eaLnBrk="1" latinLnBrk="0" hangingPunct="1">
      <a:defRPr sz="1800" kern="1200">
        <a:solidFill>
          <a:schemeClr val="tx1"/>
        </a:solidFill>
        <a:latin typeface="+mn-lt"/>
        <a:ea typeface="+mn-ea"/>
        <a:cs typeface="+mn-cs"/>
      </a:defRPr>
    </a:lvl4pPr>
    <a:lvl5pPr marL="1828747" algn="l" defTabSz="457187" rtl="0" eaLnBrk="1" latinLnBrk="0" hangingPunct="1">
      <a:defRPr sz="1800" kern="1200">
        <a:solidFill>
          <a:schemeClr val="tx1"/>
        </a:solidFill>
        <a:latin typeface="+mn-lt"/>
        <a:ea typeface="+mn-ea"/>
        <a:cs typeface="+mn-cs"/>
      </a:defRPr>
    </a:lvl5pPr>
    <a:lvl6pPr marL="2285933" algn="l" defTabSz="457187" rtl="0" eaLnBrk="1" latinLnBrk="0" hangingPunct="1">
      <a:defRPr sz="1800" kern="1200">
        <a:solidFill>
          <a:schemeClr val="tx1"/>
        </a:solidFill>
        <a:latin typeface="+mn-lt"/>
        <a:ea typeface="+mn-ea"/>
        <a:cs typeface="+mn-cs"/>
      </a:defRPr>
    </a:lvl6pPr>
    <a:lvl7pPr marL="2743120" algn="l" defTabSz="457187" rtl="0" eaLnBrk="1" latinLnBrk="0" hangingPunct="1">
      <a:defRPr sz="1800" kern="1200">
        <a:solidFill>
          <a:schemeClr val="tx1"/>
        </a:solidFill>
        <a:latin typeface="+mn-lt"/>
        <a:ea typeface="+mn-ea"/>
        <a:cs typeface="+mn-cs"/>
      </a:defRPr>
    </a:lvl7pPr>
    <a:lvl8pPr marL="3200307" algn="l" defTabSz="457187" rtl="0" eaLnBrk="1" latinLnBrk="0" hangingPunct="1">
      <a:defRPr sz="1800" kern="1200">
        <a:solidFill>
          <a:schemeClr val="tx1"/>
        </a:solidFill>
        <a:latin typeface="+mn-lt"/>
        <a:ea typeface="+mn-ea"/>
        <a:cs typeface="+mn-cs"/>
      </a:defRPr>
    </a:lvl8pPr>
    <a:lvl9pPr marL="3657494" algn="l" defTabSz="457187"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F6E7874-5127-4641-B047-E5DE1CA3FF83}">
          <p14:sldIdLst>
            <p14:sldId id="256"/>
          </p14:sldIdLst>
        </p14:section>
        <p14:section name="Untitled Section" id="{0A7F1F63-2D4F-CC42-9808-BF9688BAB080}">
          <p14:sldIdLst>
            <p14:sldId id="257"/>
            <p14:sldId id="304"/>
            <p14:sldId id="305"/>
            <p14:sldId id="306"/>
            <p14:sldId id="333"/>
            <p14:sldId id="303"/>
            <p14:sldId id="336"/>
            <p14:sldId id="337"/>
            <p14:sldId id="334"/>
            <p14:sldId id="340"/>
            <p14:sldId id="339"/>
            <p14:sldId id="338"/>
            <p14:sldId id="351"/>
            <p14:sldId id="335"/>
            <p14:sldId id="341"/>
            <p14:sldId id="342"/>
            <p14:sldId id="343"/>
            <p14:sldId id="344"/>
            <p14:sldId id="345"/>
            <p14:sldId id="348"/>
            <p14:sldId id="347"/>
            <p14:sldId id="346"/>
            <p14:sldId id="349"/>
            <p14:sldId id="35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60B0"/>
    <a:srgbClr val="464749"/>
    <a:srgbClr val="444547"/>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8521" autoAdjust="0"/>
  </p:normalViewPr>
  <p:slideViewPr>
    <p:cSldViewPr snapToGrid="0" snapToObjects="1">
      <p:cViewPr>
        <p:scale>
          <a:sx n="100" d="100"/>
          <a:sy n="100" d="100"/>
        </p:scale>
        <p:origin x="-1572" y="-378"/>
      </p:cViewPr>
      <p:guideLst>
        <p:guide orient="horz" pos="3854"/>
        <p:guide orient="horz" pos="1068"/>
        <p:guide pos="2961"/>
        <p:guide pos="6027"/>
        <p:guide pos="3100"/>
        <p:guide pos="41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7EEA2F1-74C3-CB49-8417-C6C70CC49DAD}" type="datetime1">
              <a:rPr lang="en-US" smtClean="0"/>
              <a:pPr/>
              <a:t>11/17/2012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04AAF67-F0BF-9D45-826F-6A815087003E}" type="slidenum">
              <a:rPr lang="en-US" smtClean="0"/>
              <a:pPr/>
              <a:t>‹#›</a:t>
            </a:fld>
            <a:endParaRPr lang="en-US" dirty="0"/>
          </a:p>
        </p:txBody>
      </p:sp>
    </p:spTree>
    <p:extLst>
      <p:ext uri="{BB962C8B-B14F-4D97-AF65-F5344CB8AC3E}">
        <p14:creationId xmlns:p14="http://schemas.microsoft.com/office/powerpoint/2010/main" val="264159525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257876-7C59-184F-B274-278106BA0859}" type="datetime1">
              <a:rPr lang="en-US" smtClean="0"/>
              <a:pPr/>
              <a:t>11/17/2012</a:t>
            </a:fld>
            <a:endParaRPr lang="en-US" dirty="0"/>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4BBC5D-95E5-4349-9194-D822C50EBD47}" type="slidenum">
              <a:rPr lang="en-US" smtClean="0"/>
              <a:pPr/>
              <a:t>‹#›</a:t>
            </a:fld>
            <a:endParaRPr lang="en-US" dirty="0"/>
          </a:p>
        </p:txBody>
      </p:sp>
    </p:spTree>
    <p:extLst>
      <p:ext uri="{BB962C8B-B14F-4D97-AF65-F5344CB8AC3E}">
        <p14:creationId xmlns:p14="http://schemas.microsoft.com/office/powerpoint/2010/main" val="931814443"/>
      </p:ext>
    </p:extLst>
  </p:cSld>
  <p:clrMap bg1="lt1" tx1="dk1" bg2="lt2" tx2="dk2" accent1="accent1" accent2="accent2" accent3="accent3" accent4="accent4" accent5="accent5" accent6="accent6" hlink="hlink" folHlink="folHlink"/>
  <p:hf hdr="0" ftr="0" dt="0"/>
  <p:notesStyle>
    <a:lvl1pPr marL="0" algn="l" defTabSz="457187" rtl="0" eaLnBrk="1" latinLnBrk="0" hangingPunct="1">
      <a:defRPr sz="1200" kern="1200">
        <a:solidFill>
          <a:schemeClr val="tx1"/>
        </a:solidFill>
        <a:latin typeface="+mn-lt"/>
        <a:ea typeface="+mn-ea"/>
        <a:cs typeface="+mn-cs"/>
      </a:defRPr>
    </a:lvl1pPr>
    <a:lvl2pPr marL="457187" algn="l" defTabSz="457187" rtl="0" eaLnBrk="1" latinLnBrk="0" hangingPunct="1">
      <a:defRPr sz="1200" kern="1200">
        <a:solidFill>
          <a:schemeClr val="tx1"/>
        </a:solidFill>
        <a:latin typeface="+mn-lt"/>
        <a:ea typeface="+mn-ea"/>
        <a:cs typeface="+mn-cs"/>
      </a:defRPr>
    </a:lvl2pPr>
    <a:lvl3pPr marL="914373" algn="l" defTabSz="457187" rtl="0" eaLnBrk="1" latinLnBrk="0" hangingPunct="1">
      <a:defRPr sz="1200" kern="1200">
        <a:solidFill>
          <a:schemeClr val="tx1"/>
        </a:solidFill>
        <a:latin typeface="+mn-lt"/>
        <a:ea typeface="+mn-ea"/>
        <a:cs typeface="+mn-cs"/>
      </a:defRPr>
    </a:lvl3pPr>
    <a:lvl4pPr marL="1371560" algn="l" defTabSz="457187" rtl="0" eaLnBrk="1" latinLnBrk="0" hangingPunct="1">
      <a:defRPr sz="1200" kern="1200">
        <a:solidFill>
          <a:schemeClr val="tx1"/>
        </a:solidFill>
        <a:latin typeface="+mn-lt"/>
        <a:ea typeface="+mn-ea"/>
        <a:cs typeface="+mn-cs"/>
      </a:defRPr>
    </a:lvl4pPr>
    <a:lvl5pPr marL="1828747" algn="l" defTabSz="457187" rtl="0" eaLnBrk="1" latinLnBrk="0" hangingPunct="1">
      <a:defRPr sz="1200" kern="1200">
        <a:solidFill>
          <a:schemeClr val="tx1"/>
        </a:solidFill>
        <a:latin typeface="+mn-lt"/>
        <a:ea typeface="+mn-ea"/>
        <a:cs typeface="+mn-cs"/>
      </a:defRPr>
    </a:lvl5pPr>
    <a:lvl6pPr marL="2285933" algn="l" defTabSz="457187" rtl="0" eaLnBrk="1" latinLnBrk="0" hangingPunct="1">
      <a:defRPr sz="1200" kern="1200">
        <a:solidFill>
          <a:schemeClr val="tx1"/>
        </a:solidFill>
        <a:latin typeface="+mn-lt"/>
        <a:ea typeface="+mn-ea"/>
        <a:cs typeface="+mn-cs"/>
      </a:defRPr>
    </a:lvl6pPr>
    <a:lvl7pPr marL="2743120" algn="l" defTabSz="457187" rtl="0" eaLnBrk="1" latinLnBrk="0" hangingPunct="1">
      <a:defRPr sz="1200" kern="1200">
        <a:solidFill>
          <a:schemeClr val="tx1"/>
        </a:solidFill>
        <a:latin typeface="+mn-lt"/>
        <a:ea typeface="+mn-ea"/>
        <a:cs typeface="+mn-cs"/>
      </a:defRPr>
    </a:lvl7pPr>
    <a:lvl8pPr marL="3200307" algn="l" defTabSz="457187" rtl="0" eaLnBrk="1" latinLnBrk="0" hangingPunct="1">
      <a:defRPr sz="1200" kern="1200">
        <a:solidFill>
          <a:schemeClr val="tx1"/>
        </a:solidFill>
        <a:latin typeface="+mn-lt"/>
        <a:ea typeface="+mn-ea"/>
        <a:cs typeface="+mn-cs"/>
      </a:defRPr>
    </a:lvl8pPr>
    <a:lvl9pPr marL="3657494" algn="l" defTabSz="45718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1</a:t>
            </a:fld>
            <a:endParaRPr lang="en-US" dirty="0"/>
          </a:p>
        </p:txBody>
      </p:sp>
    </p:spTree>
    <p:extLst>
      <p:ext uri="{BB962C8B-B14F-4D97-AF65-F5344CB8AC3E}">
        <p14:creationId xmlns:p14="http://schemas.microsoft.com/office/powerpoint/2010/main" val="4239492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10</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11</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12</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13</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14</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15</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16</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17</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18</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19</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2</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20</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21</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22</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23</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24</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25</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3</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4</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5</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6</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7</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8</a:t>
            </a:fld>
            <a:endParaRPr lang="en-US" dirty="0"/>
          </a:p>
        </p:txBody>
      </p:sp>
    </p:spTree>
    <p:extLst>
      <p:ext uri="{BB962C8B-B14F-4D97-AF65-F5344CB8AC3E}">
        <p14:creationId xmlns:p14="http://schemas.microsoft.com/office/powerpoint/2010/main" val="719829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BBC5D-95E5-4349-9194-D822C50EBD47}" type="slidenum">
              <a:rPr lang="en-US" smtClean="0"/>
              <a:pPr/>
              <a:t>9</a:t>
            </a:fld>
            <a:endParaRPr lang="en-US" dirty="0"/>
          </a:p>
        </p:txBody>
      </p:sp>
    </p:spTree>
    <p:extLst>
      <p:ext uri="{BB962C8B-B14F-4D97-AF65-F5344CB8AC3E}">
        <p14:creationId xmlns:p14="http://schemas.microsoft.com/office/powerpoint/2010/main" val="7198293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8"/>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2" y="3886200"/>
            <a:ext cx="6934200" cy="1752600"/>
          </a:xfrm>
        </p:spPr>
        <p:txBody>
          <a:bodyPr/>
          <a:lstStyle>
            <a:lvl1pPr marL="0" indent="0" algn="ctr">
              <a:buNone/>
              <a:defRPr>
                <a:solidFill>
                  <a:schemeClr val="tx1">
                    <a:tint val="75000"/>
                  </a:schemeClr>
                </a:solidFill>
              </a:defRPr>
            </a:lvl1pPr>
            <a:lvl2pPr marL="457187" indent="0" algn="ctr">
              <a:buNone/>
              <a:defRPr>
                <a:solidFill>
                  <a:schemeClr val="tx1">
                    <a:tint val="75000"/>
                  </a:schemeClr>
                </a:solidFill>
              </a:defRPr>
            </a:lvl2pPr>
            <a:lvl3pPr marL="914373" indent="0" algn="ctr">
              <a:buNone/>
              <a:defRPr>
                <a:solidFill>
                  <a:schemeClr val="tx1">
                    <a:tint val="75000"/>
                  </a:schemeClr>
                </a:solidFill>
              </a:defRPr>
            </a:lvl3pPr>
            <a:lvl4pPr marL="1371560" indent="0" algn="ctr">
              <a:buNone/>
              <a:defRPr>
                <a:solidFill>
                  <a:schemeClr val="tx1">
                    <a:tint val="75000"/>
                  </a:schemeClr>
                </a:solidFill>
              </a:defRPr>
            </a:lvl4pPr>
            <a:lvl5pPr marL="1828747" indent="0" algn="ctr">
              <a:buNone/>
              <a:defRPr>
                <a:solidFill>
                  <a:schemeClr val="tx1">
                    <a:tint val="75000"/>
                  </a:schemeClr>
                </a:solidFill>
              </a:defRPr>
            </a:lvl5pPr>
            <a:lvl6pPr marL="2285933" indent="0" algn="ctr">
              <a:buNone/>
              <a:defRPr>
                <a:solidFill>
                  <a:schemeClr val="tx1">
                    <a:tint val="75000"/>
                  </a:schemeClr>
                </a:solidFill>
              </a:defRPr>
            </a:lvl6pPr>
            <a:lvl7pPr marL="2743120" indent="0" algn="ctr">
              <a:buNone/>
              <a:defRPr>
                <a:solidFill>
                  <a:schemeClr val="tx1">
                    <a:tint val="75000"/>
                  </a:schemeClr>
                </a:solidFill>
              </a:defRPr>
            </a:lvl7pPr>
            <a:lvl8pPr marL="3200307" indent="0" algn="ctr">
              <a:buNone/>
              <a:defRPr>
                <a:solidFill>
                  <a:schemeClr val="tx1">
                    <a:tint val="75000"/>
                  </a:schemeClr>
                </a:solidFill>
              </a:defRPr>
            </a:lvl8pPr>
            <a:lvl9pPr marL="365749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790A8F5-FD7C-D642-A8DB-E4CF935517A1}" type="datetime1">
              <a:rPr lang="en-US" smtClean="0"/>
              <a:pPr/>
              <a:t>11/17/2012</a:t>
            </a:fld>
            <a:endParaRPr lang="en-US" dirty="0"/>
          </a:p>
        </p:txBody>
      </p:sp>
      <p:sp>
        <p:nvSpPr>
          <p:cNvPr id="5" name="Footer Placeholder 4"/>
          <p:cNvSpPr>
            <a:spLocks noGrp="1"/>
          </p:cNvSpPr>
          <p:nvPr>
            <p:ph type="ftr" sz="quarter" idx="11"/>
          </p:nvPr>
        </p:nvSpPr>
        <p:spPr/>
        <p:txBody>
          <a:bodyPr/>
          <a:lstStyle/>
          <a:p>
            <a:r>
              <a:rPr lang="en-ZA" dirty="0" smtClean="0"/>
              <a:t>Co XYZ - the positive power of capital</a:t>
            </a:r>
            <a:endParaRPr lang="en-US" dirty="0"/>
          </a:p>
        </p:txBody>
      </p:sp>
      <p:sp>
        <p:nvSpPr>
          <p:cNvPr id="6" name="Slide Number Placeholder 5"/>
          <p:cNvSpPr>
            <a:spLocks noGrp="1"/>
          </p:cNvSpPr>
          <p:nvPr>
            <p:ph type="sldNum" sz="quarter" idx="12"/>
          </p:nvPr>
        </p:nvSpPr>
        <p:spPr/>
        <p:txBody>
          <a:bodyPr/>
          <a:lstStyle/>
          <a:p>
            <a:fld id="{41A05DED-6AFF-CE4F-8896-A402EF6EF976}" type="slidenum">
              <a:rPr lang="en-US" smtClean="0"/>
              <a:pPr/>
              <a:t>‹#›</a:t>
            </a:fld>
            <a:endParaRPr lang="en-US" dirty="0"/>
          </a:p>
        </p:txBody>
      </p:sp>
    </p:spTree>
    <p:extLst>
      <p:ext uri="{BB962C8B-B14F-4D97-AF65-F5344CB8AC3E}">
        <p14:creationId xmlns:p14="http://schemas.microsoft.com/office/powerpoint/2010/main" val="1457878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05CCC5-62B0-B641-B5A0-1CB9A84D2210}" type="datetime1">
              <a:rPr lang="en-US" smtClean="0"/>
              <a:pPr/>
              <a:t>11/17/2012</a:t>
            </a:fld>
            <a:endParaRPr lang="en-US" dirty="0"/>
          </a:p>
        </p:txBody>
      </p:sp>
      <p:sp>
        <p:nvSpPr>
          <p:cNvPr id="5" name="Footer Placeholder 4"/>
          <p:cNvSpPr>
            <a:spLocks noGrp="1"/>
          </p:cNvSpPr>
          <p:nvPr>
            <p:ph type="ftr" sz="quarter" idx="11"/>
          </p:nvPr>
        </p:nvSpPr>
        <p:spPr/>
        <p:txBody>
          <a:bodyPr/>
          <a:lstStyle/>
          <a:p>
            <a:r>
              <a:rPr lang="en-ZA" dirty="0" smtClean="0"/>
              <a:t>Co XYZ - the positive power of capital</a:t>
            </a:r>
            <a:endParaRPr lang="en-US" dirty="0"/>
          </a:p>
        </p:txBody>
      </p:sp>
      <p:sp>
        <p:nvSpPr>
          <p:cNvPr id="6" name="Slide Number Placeholder 5"/>
          <p:cNvSpPr>
            <a:spLocks noGrp="1"/>
          </p:cNvSpPr>
          <p:nvPr>
            <p:ph type="sldNum" sz="quarter" idx="12"/>
          </p:nvPr>
        </p:nvSpPr>
        <p:spPr/>
        <p:txBody>
          <a:bodyPr/>
          <a:lstStyle/>
          <a:p>
            <a:fld id="{41A05DED-6AFF-CE4F-8896-A402EF6EF976}" type="slidenum">
              <a:rPr lang="en-US" smtClean="0"/>
              <a:pPr/>
              <a:t>‹#›</a:t>
            </a:fld>
            <a:endParaRPr lang="en-US" dirty="0"/>
          </a:p>
        </p:txBody>
      </p:sp>
    </p:spTree>
    <p:extLst>
      <p:ext uri="{BB962C8B-B14F-4D97-AF65-F5344CB8AC3E}">
        <p14:creationId xmlns:p14="http://schemas.microsoft.com/office/powerpoint/2010/main" val="11327419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80337" y="274639"/>
            <a:ext cx="2414588"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6577" y="274639"/>
            <a:ext cx="7078663"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033F6D-95F2-7342-A683-F7C6D2F9B672}" type="datetime1">
              <a:rPr lang="en-US" smtClean="0"/>
              <a:pPr/>
              <a:t>11/17/2012</a:t>
            </a:fld>
            <a:endParaRPr lang="en-US" dirty="0"/>
          </a:p>
        </p:txBody>
      </p:sp>
      <p:sp>
        <p:nvSpPr>
          <p:cNvPr id="5" name="Footer Placeholder 4"/>
          <p:cNvSpPr>
            <a:spLocks noGrp="1"/>
          </p:cNvSpPr>
          <p:nvPr>
            <p:ph type="ftr" sz="quarter" idx="11"/>
          </p:nvPr>
        </p:nvSpPr>
        <p:spPr/>
        <p:txBody>
          <a:bodyPr/>
          <a:lstStyle/>
          <a:p>
            <a:r>
              <a:rPr lang="en-ZA" dirty="0" smtClean="0"/>
              <a:t>Co XYZ - the positive power of capital</a:t>
            </a:r>
            <a:endParaRPr lang="en-US" dirty="0"/>
          </a:p>
        </p:txBody>
      </p:sp>
      <p:sp>
        <p:nvSpPr>
          <p:cNvPr id="6" name="Slide Number Placeholder 5"/>
          <p:cNvSpPr>
            <a:spLocks noGrp="1"/>
          </p:cNvSpPr>
          <p:nvPr>
            <p:ph type="sldNum" sz="quarter" idx="12"/>
          </p:nvPr>
        </p:nvSpPr>
        <p:spPr/>
        <p:txBody>
          <a:bodyPr/>
          <a:lstStyle/>
          <a:p>
            <a:fld id="{41A05DED-6AFF-CE4F-8896-A402EF6EF976}" type="slidenum">
              <a:rPr lang="en-US" smtClean="0"/>
              <a:pPr/>
              <a:t>‹#›</a:t>
            </a:fld>
            <a:endParaRPr lang="en-US" dirty="0"/>
          </a:p>
        </p:txBody>
      </p:sp>
    </p:spTree>
    <p:extLst>
      <p:ext uri="{BB962C8B-B14F-4D97-AF65-F5344CB8AC3E}">
        <p14:creationId xmlns:p14="http://schemas.microsoft.com/office/powerpoint/2010/main" val="1931784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91ED80A-3AE1-104E-A4E4-7E3A6BC2FDE6}" type="datetime1">
              <a:rPr lang="en-US" smtClean="0"/>
              <a:pPr/>
              <a:t>11/17/2012</a:t>
            </a:fld>
            <a:endParaRPr lang="en-US" dirty="0"/>
          </a:p>
        </p:txBody>
      </p:sp>
      <p:sp>
        <p:nvSpPr>
          <p:cNvPr id="5" name="Footer Placeholder 4"/>
          <p:cNvSpPr>
            <a:spLocks noGrp="1"/>
          </p:cNvSpPr>
          <p:nvPr>
            <p:ph type="ftr" sz="quarter" idx="11"/>
          </p:nvPr>
        </p:nvSpPr>
        <p:spPr/>
        <p:txBody>
          <a:bodyPr/>
          <a:lstStyle/>
          <a:p>
            <a:r>
              <a:rPr lang="en-ZA" dirty="0" smtClean="0"/>
              <a:t>Co XYZ - the positive power of capital</a:t>
            </a:r>
            <a:endParaRPr lang="en-US" dirty="0"/>
          </a:p>
        </p:txBody>
      </p:sp>
      <p:sp>
        <p:nvSpPr>
          <p:cNvPr id="6" name="Slide Number Placeholder 5"/>
          <p:cNvSpPr>
            <a:spLocks noGrp="1"/>
          </p:cNvSpPr>
          <p:nvPr>
            <p:ph type="sldNum" sz="quarter" idx="12"/>
          </p:nvPr>
        </p:nvSpPr>
        <p:spPr/>
        <p:txBody>
          <a:bodyPr/>
          <a:lstStyle/>
          <a:p>
            <a:fld id="{41A05DED-6AFF-CE4F-8896-A402EF6EF976}" type="slidenum">
              <a:rPr lang="en-US" smtClean="0"/>
              <a:pPr/>
              <a:t>‹#›</a:t>
            </a:fld>
            <a:endParaRPr lang="en-US" dirty="0"/>
          </a:p>
        </p:txBody>
      </p:sp>
    </p:spTree>
    <p:extLst>
      <p:ext uri="{BB962C8B-B14F-4D97-AF65-F5344CB8AC3E}">
        <p14:creationId xmlns:p14="http://schemas.microsoft.com/office/powerpoint/2010/main" val="3606258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5" y="4406901"/>
            <a:ext cx="84201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82505" y="2906715"/>
            <a:ext cx="8420100" cy="1500187"/>
          </a:xfrm>
        </p:spPr>
        <p:txBody>
          <a:bodyPr anchor="b"/>
          <a:lstStyle>
            <a:lvl1pPr marL="0" indent="0">
              <a:buNone/>
              <a:defRPr sz="2000">
                <a:solidFill>
                  <a:schemeClr val="tx1">
                    <a:tint val="75000"/>
                  </a:schemeClr>
                </a:solidFill>
              </a:defRPr>
            </a:lvl1pPr>
            <a:lvl2pPr marL="457187" indent="0">
              <a:buNone/>
              <a:defRPr sz="1800">
                <a:solidFill>
                  <a:schemeClr val="tx1">
                    <a:tint val="75000"/>
                  </a:schemeClr>
                </a:solidFill>
              </a:defRPr>
            </a:lvl2pPr>
            <a:lvl3pPr marL="914373" indent="0">
              <a:buNone/>
              <a:defRPr sz="1600">
                <a:solidFill>
                  <a:schemeClr val="tx1">
                    <a:tint val="75000"/>
                  </a:schemeClr>
                </a:solidFill>
              </a:defRPr>
            </a:lvl3pPr>
            <a:lvl4pPr marL="1371560" indent="0">
              <a:buNone/>
              <a:defRPr sz="1400">
                <a:solidFill>
                  <a:schemeClr val="tx1">
                    <a:tint val="75000"/>
                  </a:schemeClr>
                </a:solidFill>
              </a:defRPr>
            </a:lvl4pPr>
            <a:lvl5pPr marL="1828747" indent="0">
              <a:buNone/>
              <a:defRPr sz="1400">
                <a:solidFill>
                  <a:schemeClr val="tx1">
                    <a:tint val="75000"/>
                  </a:schemeClr>
                </a:solidFill>
              </a:defRPr>
            </a:lvl5pPr>
            <a:lvl6pPr marL="2285933" indent="0">
              <a:buNone/>
              <a:defRPr sz="1400">
                <a:solidFill>
                  <a:schemeClr val="tx1">
                    <a:tint val="75000"/>
                  </a:schemeClr>
                </a:solidFill>
              </a:defRPr>
            </a:lvl6pPr>
            <a:lvl7pPr marL="2743120" indent="0">
              <a:buNone/>
              <a:defRPr sz="1400">
                <a:solidFill>
                  <a:schemeClr val="tx1">
                    <a:tint val="75000"/>
                  </a:schemeClr>
                </a:solidFill>
              </a:defRPr>
            </a:lvl7pPr>
            <a:lvl8pPr marL="3200307" indent="0">
              <a:buNone/>
              <a:defRPr sz="1400">
                <a:solidFill>
                  <a:schemeClr val="tx1">
                    <a:tint val="75000"/>
                  </a:schemeClr>
                </a:solidFill>
              </a:defRPr>
            </a:lvl8pPr>
            <a:lvl9pPr marL="3657494"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EE17F4C-0BE6-544F-88B3-01AF6F34FD5E}" type="datetime1">
              <a:rPr lang="en-US" smtClean="0"/>
              <a:pPr/>
              <a:t>11/17/2012</a:t>
            </a:fld>
            <a:endParaRPr lang="en-US" dirty="0"/>
          </a:p>
        </p:txBody>
      </p:sp>
      <p:sp>
        <p:nvSpPr>
          <p:cNvPr id="5" name="Footer Placeholder 4"/>
          <p:cNvSpPr>
            <a:spLocks noGrp="1"/>
          </p:cNvSpPr>
          <p:nvPr>
            <p:ph type="ftr" sz="quarter" idx="11"/>
          </p:nvPr>
        </p:nvSpPr>
        <p:spPr/>
        <p:txBody>
          <a:bodyPr/>
          <a:lstStyle/>
          <a:p>
            <a:r>
              <a:rPr lang="en-ZA" dirty="0" smtClean="0"/>
              <a:t>Co XYZ - the positive power of capital</a:t>
            </a:r>
            <a:endParaRPr lang="en-US" dirty="0"/>
          </a:p>
        </p:txBody>
      </p:sp>
      <p:sp>
        <p:nvSpPr>
          <p:cNvPr id="6" name="Slide Number Placeholder 5"/>
          <p:cNvSpPr>
            <a:spLocks noGrp="1"/>
          </p:cNvSpPr>
          <p:nvPr>
            <p:ph type="sldNum" sz="quarter" idx="12"/>
          </p:nvPr>
        </p:nvSpPr>
        <p:spPr/>
        <p:txBody>
          <a:bodyPr/>
          <a:lstStyle/>
          <a:p>
            <a:fld id="{41A05DED-6AFF-CE4F-8896-A402EF6EF976}" type="slidenum">
              <a:rPr lang="en-US" smtClean="0"/>
              <a:pPr/>
              <a:t>‹#›</a:t>
            </a:fld>
            <a:endParaRPr lang="en-US" dirty="0"/>
          </a:p>
        </p:txBody>
      </p:sp>
    </p:spTree>
    <p:extLst>
      <p:ext uri="{BB962C8B-B14F-4D97-AF65-F5344CB8AC3E}">
        <p14:creationId xmlns:p14="http://schemas.microsoft.com/office/powerpoint/2010/main" val="790285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6576" y="1600202"/>
            <a:ext cx="474662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48300" y="1600202"/>
            <a:ext cx="474662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2043B27-839A-5849-BC24-51407456EC13}" type="datetime1">
              <a:rPr lang="en-US" smtClean="0"/>
              <a:pPr/>
              <a:t>11/17/2012</a:t>
            </a:fld>
            <a:endParaRPr lang="en-US" dirty="0"/>
          </a:p>
        </p:txBody>
      </p:sp>
      <p:sp>
        <p:nvSpPr>
          <p:cNvPr id="6" name="Footer Placeholder 5"/>
          <p:cNvSpPr>
            <a:spLocks noGrp="1"/>
          </p:cNvSpPr>
          <p:nvPr>
            <p:ph type="ftr" sz="quarter" idx="11"/>
          </p:nvPr>
        </p:nvSpPr>
        <p:spPr/>
        <p:txBody>
          <a:bodyPr/>
          <a:lstStyle/>
          <a:p>
            <a:r>
              <a:rPr lang="en-ZA" dirty="0" smtClean="0"/>
              <a:t>Co XYZ - the positive power of capital</a:t>
            </a:r>
            <a:endParaRPr lang="en-US" dirty="0"/>
          </a:p>
        </p:txBody>
      </p:sp>
      <p:sp>
        <p:nvSpPr>
          <p:cNvPr id="7" name="Slide Number Placeholder 6"/>
          <p:cNvSpPr>
            <a:spLocks noGrp="1"/>
          </p:cNvSpPr>
          <p:nvPr>
            <p:ph type="sldNum" sz="quarter" idx="12"/>
          </p:nvPr>
        </p:nvSpPr>
        <p:spPr/>
        <p:txBody>
          <a:bodyPr/>
          <a:lstStyle/>
          <a:p>
            <a:fld id="{41A05DED-6AFF-CE4F-8896-A402EF6EF976}" type="slidenum">
              <a:rPr lang="en-US" smtClean="0"/>
              <a:pPr/>
              <a:t>‹#›</a:t>
            </a:fld>
            <a:endParaRPr lang="en-US" dirty="0"/>
          </a:p>
        </p:txBody>
      </p:sp>
    </p:spTree>
    <p:extLst>
      <p:ext uri="{BB962C8B-B14F-4D97-AF65-F5344CB8AC3E}">
        <p14:creationId xmlns:p14="http://schemas.microsoft.com/office/powerpoint/2010/main" val="104157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1" y="274639"/>
            <a:ext cx="8915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1" y="1535115"/>
            <a:ext cx="4376870" cy="639762"/>
          </a:xfrm>
        </p:spPr>
        <p:txBody>
          <a:bodyPr anchor="b"/>
          <a:lstStyle>
            <a:lvl1pPr marL="0" indent="0">
              <a:buNone/>
              <a:defRPr sz="2400" b="1"/>
            </a:lvl1pPr>
            <a:lvl2pPr marL="457187" indent="0">
              <a:buNone/>
              <a:defRPr sz="2000" b="1"/>
            </a:lvl2pPr>
            <a:lvl3pPr marL="914373" indent="0">
              <a:buNone/>
              <a:defRPr sz="1800" b="1"/>
            </a:lvl3pPr>
            <a:lvl4pPr marL="1371560" indent="0">
              <a:buNone/>
              <a:defRPr sz="1600" b="1"/>
            </a:lvl4pPr>
            <a:lvl5pPr marL="1828747" indent="0">
              <a:buNone/>
              <a:defRPr sz="1600" b="1"/>
            </a:lvl5pPr>
            <a:lvl6pPr marL="2285933" indent="0">
              <a:buNone/>
              <a:defRPr sz="1600" b="1"/>
            </a:lvl6pPr>
            <a:lvl7pPr marL="2743120" indent="0">
              <a:buNone/>
              <a:defRPr sz="1600" b="1"/>
            </a:lvl7pPr>
            <a:lvl8pPr marL="3200307" indent="0">
              <a:buNone/>
              <a:defRPr sz="1600" b="1"/>
            </a:lvl8pPr>
            <a:lvl9pPr marL="365749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1" y="2174877"/>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2" y="1535115"/>
            <a:ext cx="4378590" cy="639762"/>
          </a:xfrm>
        </p:spPr>
        <p:txBody>
          <a:bodyPr anchor="b"/>
          <a:lstStyle>
            <a:lvl1pPr marL="0" indent="0">
              <a:buNone/>
              <a:defRPr sz="2400" b="1"/>
            </a:lvl1pPr>
            <a:lvl2pPr marL="457187" indent="0">
              <a:buNone/>
              <a:defRPr sz="2000" b="1"/>
            </a:lvl2pPr>
            <a:lvl3pPr marL="914373" indent="0">
              <a:buNone/>
              <a:defRPr sz="1800" b="1"/>
            </a:lvl3pPr>
            <a:lvl4pPr marL="1371560" indent="0">
              <a:buNone/>
              <a:defRPr sz="1600" b="1"/>
            </a:lvl4pPr>
            <a:lvl5pPr marL="1828747" indent="0">
              <a:buNone/>
              <a:defRPr sz="1600" b="1"/>
            </a:lvl5pPr>
            <a:lvl6pPr marL="2285933" indent="0">
              <a:buNone/>
              <a:defRPr sz="1600" b="1"/>
            </a:lvl6pPr>
            <a:lvl7pPr marL="2743120" indent="0">
              <a:buNone/>
              <a:defRPr sz="1600" b="1"/>
            </a:lvl7pPr>
            <a:lvl8pPr marL="3200307" indent="0">
              <a:buNone/>
              <a:defRPr sz="1600" b="1"/>
            </a:lvl8pPr>
            <a:lvl9pPr marL="365749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2" y="2174877"/>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B12B411-8766-D247-97B5-713CABE88323}" type="datetime1">
              <a:rPr lang="en-US" smtClean="0"/>
              <a:pPr/>
              <a:t>11/17/2012</a:t>
            </a:fld>
            <a:endParaRPr lang="en-US" dirty="0"/>
          </a:p>
        </p:txBody>
      </p:sp>
      <p:sp>
        <p:nvSpPr>
          <p:cNvPr id="8" name="Footer Placeholder 7"/>
          <p:cNvSpPr>
            <a:spLocks noGrp="1"/>
          </p:cNvSpPr>
          <p:nvPr>
            <p:ph type="ftr" sz="quarter" idx="11"/>
          </p:nvPr>
        </p:nvSpPr>
        <p:spPr/>
        <p:txBody>
          <a:bodyPr/>
          <a:lstStyle/>
          <a:p>
            <a:r>
              <a:rPr lang="en-ZA" dirty="0" smtClean="0"/>
              <a:t>Co XYZ - the positive power of capital</a:t>
            </a:r>
            <a:endParaRPr lang="en-US" dirty="0"/>
          </a:p>
        </p:txBody>
      </p:sp>
      <p:sp>
        <p:nvSpPr>
          <p:cNvPr id="9" name="Slide Number Placeholder 8"/>
          <p:cNvSpPr>
            <a:spLocks noGrp="1"/>
          </p:cNvSpPr>
          <p:nvPr>
            <p:ph type="sldNum" sz="quarter" idx="12"/>
          </p:nvPr>
        </p:nvSpPr>
        <p:spPr/>
        <p:txBody>
          <a:bodyPr/>
          <a:lstStyle/>
          <a:p>
            <a:fld id="{41A05DED-6AFF-CE4F-8896-A402EF6EF976}" type="slidenum">
              <a:rPr lang="en-US" smtClean="0"/>
              <a:pPr/>
              <a:t>‹#›</a:t>
            </a:fld>
            <a:endParaRPr lang="en-US" dirty="0"/>
          </a:p>
        </p:txBody>
      </p:sp>
    </p:spTree>
    <p:extLst>
      <p:ext uri="{BB962C8B-B14F-4D97-AF65-F5344CB8AC3E}">
        <p14:creationId xmlns:p14="http://schemas.microsoft.com/office/powerpoint/2010/main" val="2579550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4DE34A2-05AE-984F-B655-8E3BE7C993DF}" type="datetime1">
              <a:rPr lang="en-US" smtClean="0"/>
              <a:pPr/>
              <a:t>11/17/2012</a:t>
            </a:fld>
            <a:endParaRPr lang="en-US" dirty="0"/>
          </a:p>
        </p:txBody>
      </p:sp>
      <p:sp>
        <p:nvSpPr>
          <p:cNvPr id="4" name="Footer Placeholder 3"/>
          <p:cNvSpPr>
            <a:spLocks noGrp="1"/>
          </p:cNvSpPr>
          <p:nvPr>
            <p:ph type="ftr" sz="quarter" idx="11"/>
          </p:nvPr>
        </p:nvSpPr>
        <p:spPr/>
        <p:txBody>
          <a:bodyPr/>
          <a:lstStyle/>
          <a:p>
            <a:r>
              <a:rPr lang="en-ZA" dirty="0" smtClean="0"/>
              <a:t>Co XYZ - the positive power of capital</a:t>
            </a:r>
            <a:endParaRPr lang="en-US" dirty="0"/>
          </a:p>
        </p:txBody>
      </p:sp>
      <p:sp>
        <p:nvSpPr>
          <p:cNvPr id="5" name="Slide Number Placeholder 4"/>
          <p:cNvSpPr>
            <a:spLocks noGrp="1"/>
          </p:cNvSpPr>
          <p:nvPr>
            <p:ph type="sldNum" sz="quarter" idx="12"/>
          </p:nvPr>
        </p:nvSpPr>
        <p:spPr/>
        <p:txBody>
          <a:bodyPr/>
          <a:lstStyle/>
          <a:p>
            <a:fld id="{41A05DED-6AFF-CE4F-8896-A402EF6EF976}" type="slidenum">
              <a:rPr lang="en-US" smtClean="0"/>
              <a:pPr/>
              <a:t>‹#›</a:t>
            </a:fld>
            <a:endParaRPr lang="en-US" dirty="0"/>
          </a:p>
        </p:txBody>
      </p:sp>
    </p:spTree>
    <p:extLst>
      <p:ext uri="{BB962C8B-B14F-4D97-AF65-F5344CB8AC3E}">
        <p14:creationId xmlns:p14="http://schemas.microsoft.com/office/powerpoint/2010/main" val="2713673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1D2923-FD91-634B-AB9C-024804B82C5C}" type="datetime1">
              <a:rPr lang="en-US" smtClean="0"/>
              <a:pPr/>
              <a:t>11/17/2012</a:t>
            </a:fld>
            <a:endParaRPr lang="en-US" dirty="0"/>
          </a:p>
        </p:txBody>
      </p:sp>
      <p:sp>
        <p:nvSpPr>
          <p:cNvPr id="3" name="Footer Placeholder 2"/>
          <p:cNvSpPr>
            <a:spLocks noGrp="1"/>
          </p:cNvSpPr>
          <p:nvPr>
            <p:ph type="ftr" sz="quarter" idx="11"/>
          </p:nvPr>
        </p:nvSpPr>
        <p:spPr/>
        <p:txBody>
          <a:bodyPr/>
          <a:lstStyle/>
          <a:p>
            <a:r>
              <a:rPr lang="en-ZA" dirty="0" smtClean="0"/>
              <a:t>Co XYZ - the positive power of capital</a:t>
            </a:r>
            <a:endParaRPr lang="en-US" dirty="0"/>
          </a:p>
        </p:txBody>
      </p:sp>
      <p:sp>
        <p:nvSpPr>
          <p:cNvPr id="4" name="Slide Number Placeholder 3"/>
          <p:cNvSpPr>
            <a:spLocks noGrp="1"/>
          </p:cNvSpPr>
          <p:nvPr>
            <p:ph type="sldNum" sz="quarter" idx="12"/>
          </p:nvPr>
        </p:nvSpPr>
        <p:spPr/>
        <p:txBody>
          <a:bodyPr/>
          <a:lstStyle/>
          <a:p>
            <a:fld id="{41A05DED-6AFF-CE4F-8896-A402EF6EF976}" type="slidenum">
              <a:rPr lang="en-US" smtClean="0"/>
              <a:pPr/>
              <a:t>‹#›</a:t>
            </a:fld>
            <a:endParaRPr lang="en-US" dirty="0"/>
          </a:p>
        </p:txBody>
      </p:sp>
    </p:spTree>
    <p:extLst>
      <p:ext uri="{BB962C8B-B14F-4D97-AF65-F5344CB8AC3E}">
        <p14:creationId xmlns:p14="http://schemas.microsoft.com/office/powerpoint/2010/main" val="373790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2" y="273050"/>
            <a:ext cx="3259006"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72972" y="273052"/>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2" y="1435101"/>
            <a:ext cx="3259006" cy="4691063"/>
          </a:xfrm>
        </p:spPr>
        <p:txBody>
          <a:bodyPr/>
          <a:lstStyle>
            <a:lvl1pPr marL="0" indent="0">
              <a:buNone/>
              <a:defRPr sz="1400"/>
            </a:lvl1pPr>
            <a:lvl2pPr marL="457187" indent="0">
              <a:buNone/>
              <a:defRPr sz="1200"/>
            </a:lvl2pPr>
            <a:lvl3pPr marL="914373" indent="0">
              <a:buNone/>
              <a:defRPr sz="1000"/>
            </a:lvl3pPr>
            <a:lvl4pPr marL="1371560" indent="0">
              <a:buNone/>
              <a:defRPr sz="900"/>
            </a:lvl4pPr>
            <a:lvl5pPr marL="1828747" indent="0">
              <a:buNone/>
              <a:defRPr sz="900"/>
            </a:lvl5pPr>
            <a:lvl6pPr marL="2285933" indent="0">
              <a:buNone/>
              <a:defRPr sz="900"/>
            </a:lvl6pPr>
            <a:lvl7pPr marL="2743120" indent="0">
              <a:buNone/>
              <a:defRPr sz="900"/>
            </a:lvl7pPr>
            <a:lvl8pPr marL="3200307" indent="0">
              <a:buNone/>
              <a:defRPr sz="900"/>
            </a:lvl8pPr>
            <a:lvl9pPr marL="3657494"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BDB549-CFD3-804C-BDAA-D8CB12729269}" type="datetime1">
              <a:rPr lang="en-US" smtClean="0"/>
              <a:pPr/>
              <a:t>11/17/2012</a:t>
            </a:fld>
            <a:endParaRPr lang="en-US" dirty="0"/>
          </a:p>
        </p:txBody>
      </p:sp>
      <p:sp>
        <p:nvSpPr>
          <p:cNvPr id="6" name="Footer Placeholder 5"/>
          <p:cNvSpPr>
            <a:spLocks noGrp="1"/>
          </p:cNvSpPr>
          <p:nvPr>
            <p:ph type="ftr" sz="quarter" idx="11"/>
          </p:nvPr>
        </p:nvSpPr>
        <p:spPr/>
        <p:txBody>
          <a:bodyPr/>
          <a:lstStyle/>
          <a:p>
            <a:r>
              <a:rPr lang="en-ZA" dirty="0" smtClean="0"/>
              <a:t>Co XYZ - the positive power of capital</a:t>
            </a:r>
            <a:endParaRPr lang="en-US" dirty="0"/>
          </a:p>
        </p:txBody>
      </p:sp>
      <p:sp>
        <p:nvSpPr>
          <p:cNvPr id="7" name="Slide Number Placeholder 6"/>
          <p:cNvSpPr>
            <a:spLocks noGrp="1"/>
          </p:cNvSpPr>
          <p:nvPr>
            <p:ph type="sldNum" sz="quarter" idx="12"/>
          </p:nvPr>
        </p:nvSpPr>
        <p:spPr/>
        <p:txBody>
          <a:bodyPr/>
          <a:lstStyle/>
          <a:p>
            <a:fld id="{41A05DED-6AFF-CE4F-8896-A402EF6EF976}" type="slidenum">
              <a:rPr lang="en-US" smtClean="0"/>
              <a:pPr/>
              <a:t>‹#›</a:t>
            </a:fld>
            <a:endParaRPr lang="en-US" dirty="0"/>
          </a:p>
        </p:txBody>
      </p:sp>
    </p:spTree>
    <p:extLst>
      <p:ext uri="{BB962C8B-B14F-4D97-AF65-F5344CB8AC3E}">
        <p14:creationId xmlns:p14="http://schemas.microsoft.com/office/powerpoint/2010/main" val="23616931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187" indent="0">
              <a:buNone/>
              <a:defRPr sz="2800"/>
            </a:lvl2pPr>
            <a:lvl3pPr marL="914373" indent="0">
              <a:buNone/>
              <a:defRPr sz="2400"/>
            </a:lvl3pPr>
            <a:lvl4pPr marL="1371560" indent="0">
              <a:buNone/>
              <a:defRPr sz="2000"/>
            </a:lvl4pPr>
            <a:lvl5pPr marL="1828747" indent="0">
              <a:buNone/>
              <a:defRPr sz="2000"/>
            </a:lvl5pPr>
            <a:lvl6pPr marL="2285933" indent="0">
              <a:buNone/>
              <a:defRPr sz="2000"/>
            </a:lvl6pPr>
            <a:lvl7pPr marL="2743120" indent="0">
              <a:buNone/>
              <a:defRPr sz="2000"/>
            </a:lvl7pPr>
            <a:lvl8pPr marL="3200307" indent="0">
              <a:buNone/>
              <a:defRPr sz="2000"/>
            </a:lvl8pPr>
            <a:lvl9pPr marL="3657494"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187" indent="0">
              <a:buNone/>
              <a:defRPr sz="1200"/>
            </a:lvl2pPr>
            <a:lvl3pPr marL="914373" indent="0">
              <a:buNone/>
              <a:defRPr sz="1000"/>
            </a:lvl3pPr>
            <a:lvl4pPr marL="1371560" indent="0">
              <a:buNone/>
              <a:defRPr sz="900"/>
            </a:lvl4pPr>
            <a:lvl5pPr marL="1828747" indent="0">
              <a:buNone/>
              <a:defRPr sz="900"/>
            </a:lvl5pPr>
            <a:lvl6pPr marL="2285933" indent="0">
              <a:buNone/>
              <a:defRPr sz="900"/>
            </a:lvl6pPr>
            <a:lvl7pPr marL="2743120" indent="0">
              <a:buNone/>
              <a:defRPr sz="900"/>
            </a:lvl7pPr>
            <a:lvl8pPr marL="3200307" indent="0">
              <a:buNone/>
              <a:defRPr sz="900"/>
            </a:lvl8pPr>
            <a:lvl9pPr marL="3657494"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4514174-62BE-E548-B1FF-5A5655BD5681}" type="datetime1">
              <a:rPr lang="en-US" smtClean="0"/>
              <a:pPr/>
              <a:t>11/17/2012</a:t>
            </a:fld>
            <a:endParaRPr lang="en-US" dirty="0"/>
          </a:p>
        </p:txBody>
      </p:sp>
      <p:sp>
        <p:nvSpPr>
          <p:cNvPr id="6" name="Footer Placeholder 5"/>
          <p:cNvSpPr>
            <a:spLocks noGrp="1"/>
          </p:cNvSpPr>
          <p:nvPr>
            <p:ph type="ftr" sz="quarter" idx="11"/>
          </p:nvPr>
        </p:nvSpPr>
        <p:spPr/>
        <p:txBody>
          <a:bodyPr/>
          <a:lstStyle/>
          <a:p>
            <a:r>
              <a:rPr lang="en-ZA" dirty="0" smtClean="0"/>
              <a:t>Co XYZ - the positive power of capital</a:t>
            </a:r>
            <a:endParaRPr lang="en-US" dirty="0"/>
          </a:p>
        </p:txBody>
      </p:sp>
      <p:sp>
        <p:nvSpPr>
          <p:cNvPr id="7" name="Slide Number Placeholder 6"/>
          <p:cNvSpPr>
            <a:spLocks noGrp="1"/>
          </p:cNvSpPr>
          <p:nvPr>
            <p:ph type="sldNum" sz="quarter" idx="12"/>
          </p:nvPr>
        </p:nvSpPr>
        <p:spPr/>
        <p:txBody>
          <a:bodyPr/>
          <a:lstStyle/>
          <a:p>
            <a:fld id="{41A05DED-6AFF-CE4F-8896-A402EF6EF976}" type="slidenum">
              <a:rPr lang="en-US" smtClean="0"/>
              <a:pPr/>
              <a:t>‹#›</a:t>
            </a:fld>
            <a:endParaRPr lang="en-US" dirty="0"/>
          </a:p>
        </p:txBody>
      </p:sp>
    </p:spTree>
    <p:extLst>
      <p:ext uri="{BB962C8B-B14F-4D97-AF65-F5344CB8AC3E}">
        <p14:creationId xmlns:p14="http://schemas.microsoft.com/office/powerpoint/2010/main" val="18421157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1" y="274639"/>
            <a:ext cx="8915400" cy="1143000"/>
          </a:xfrm>
          <a:prstGeom prst="rect">
            <a:avLst/>
          </a:prstGeom>
        </p:spPr>
        <p:txBody>
          <a:bodyPr vert="horz" lIns="91438" tIns="45718" rIns="91438" bIns="45718"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95301" y="1600202"/>
            <a:ext cx="8915400" cy="4525963"/>
          </a:xfrm>
          <a:prstGeom prst="rect">
            <a:avLst/>
          </a:prstGeom>
        </p:spPr>
        <p:txBody>
          <a:bodyPr vert="horz" lIns="91438" tIns="45718" rIns="91438" bIns="4571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95301" y="6356351"/>
            <a:ext cx="2311400" cy="365125"/>
          </a:xfrm>
          <a:prstGeom prst="rect">
            <a:avLst/>
          </a:prstGeom>
        </p:spPr>
        <p:txBody>
          <a:bodyPr vert="horz" lIns="91438" tIns="45718" rIns="91438" bIns="45718" rtlCol="0" anchor="ctr"/>
          <a:lstStyle>
            <a:lvl1pPr algn="l">
              <a:defRPr sz="1200">
                <a:solidFill>
                  <a:schemeClr val="tx1">
                    <a:tint val="75000"/>
                  </a:schemeClr>
                </a:solidFill>
              </a:defRPr>
            </a:lvl1pPr>
          </a:lstStyle>
          <a:p>
            <a:fld id="{EC7BA61A-024D-E54D-A744-5EDE1B3B77CA}" type="datetime1">
              <a:rPr lang="en-US" smtClean="0"/>
              <a:pPr/>
              <a:t>11/17/2012</a:t>
            </a:fld>
            <a:endParaRPr lang="en-US" dirty="0"/>
          </a:p>
        </p:txBody>
      </p:sp>
      <p:sp>
        <p:nvSpPr>
          <p:cNvPr id="5" name="Footer Placeholder 4"/>
          <p:cNvSpPr>
            <a:spLocks noGrp="1"/>
          </p:cNvSpPr>
          <p:nvPr>
            <p:ph type="ftr" sz="quarter" idx="3"/>
          </p:nvPr>
        </p:nvSpPr>
        <p:spPr>
          <a:xfrm>
            <a:off x="3384552" y="6356351"/>
            <a:ext cx="3136900" cy="365125"/>
          </a:xfrm>
          <a:prstGeom prst="rect">
            <a:avLst/>
          </a:prstGeom>
        </p:spPr>
        <p:txBody>
          <a:bodyPr vert="horz" lIns="91438" tIns="45718" rIns="91438" bIns="45718" rtlCol="0" anchor="ctr"/>
          <a:lstStyle>
            <a:lvl1pPr algn="ctr">
              <a:defRPr sz="1200">
                <a:solidFill>
                  <a:schemeClr val="tx1">
                    <a:tint val="75000"/>
                  </a:schemeClr>
                </a:solidFill>
              </a:defRPr>
            </a:lvl1pPr>
          </a:lstStyle>
          <a:p>
            <a:r>
              <a:rPr lang="en-ZA" dirty="0" smtClean="0"/>
              <a:t>Co XYZ - the positive power of capital</a:t>
            </a:r>
            <a:endParaRPr lang="en-US" dirty="0"/>
          </a:p>
        </p:txBody>
      </p:sp>
      <p:sp>
        <p:nvSpPr>
          <p:cNvPr id="6" name="Slide Number Placeholder 5"/>
          <p:cNvSpPr>
            <a:spLocks noGrp="1"/>
          </p:cNvSpPr>
          <p:nvPr>
            <p:ph type="sldNum" sz="quarter" idx="4"/>
          </p:nvPr>
        </p:nvSpPr>
        <p:spPr>
          <a:xfrm>
            <a:off x="7099300" y="6356351"/>
            <a:ext cx="2311400" cy="365125"/>
          </a:xfrm>
          <a:prstGeom prst="rect">
            <a:avLst/>
          </a:prstGeom>
        </p:spPr>
        <p:txBody>
          <a:bodyPr vert="horz" lIns="91438" tIns="45718" rIns="91438" bIns="45718" rtlCol="0" anchor="ctr"/>
          <a:lstStyle>
            <a:lvl1pPr algn="r">
              <a:defRPr sz="1200">
                <a:solidFill>
                  <a:schemeClr val="tx1">
                    <a:tint val="75000"/>
                  </a:schemeClr>
                </a:solidFill>
              </a:defRPr>
            </a:lvl1pPr>
          </a:lstStyle>
          <a:p>
            <a:fld id="{41A05DED-6AFF-CE4F-8896-A402EF6EF976}" type="slidenum">
              <a:rPr lang="en-US" smtClean="0"/>
              <a:pPr/>
              <a:t>‹#›</a:t>
            </a:fld>
            <a:endParaRPr lang="en-US" dirty="0"/>
          </a:p>
        </p:txBody>
      </p:sp>
    </p:spTree>
    <p:extLst>
      <p:ext uri="{BB962C8B-B14F-4D97-AF65-F5344CB8AC3E}">
        <p14:creationId xmlns:p14="http://schemas.microsoft.com/office/powerpoint/2010/main" val="29843633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457187" rtl="0" eaLnBrk="1" latinLnBrk="0" hangingPunct="1">
        <a:spcBef>
          <a:spcPct val="0"/>
        </a:spcBef>
        <a:buNone/>
        <a:defRPr sz="4400" kern="1200">
          <a:solidFill>
            <a:schemeClr val="tx1"/>
          </a:solidFill>
          <a:latin typeface="+mj-lt"/>
          <a:ea typeface="+mj-ea"/>
          <a:cs typeface="+mj-cs"/>
        </a:defRPr>
      </a:lvl1pPr>
    </p:titleStyle>
    <p:bodyStyle>
      <a:lvl1pPr marL="342890" indent="-342890" algn="l" defTabSz="457187" rtl="0" eaLnBrk="1" latinLnBrk="0" hangingPunct="1">
        <a:spcBef>
          <a:spcPct val="20000"/>
        </a:spcBef>
        <a:buFont typeface="Arial"/>
        <a:buChar char="•"/>
        <a:defRPr sz="3200" kern="1200">
          <a:solidFill>
            <a:schemeClr val="tx1"/>
          </a:solidFill>
          <a:latin typeface="+mn-lt"/>
          <a:ea typeface="+mn-ea"/>
          <a:cs typeface="+mn-cs"/>
        </a:defRPr>
      </a:lvl1pPr>
      <a:lvl2pPr marL="742929" indent="-285742" algn="l" defTabSz="457187" rtl="0" eaLnBrk="1" latinLnBrk="0" hangingPunct="1">
        <a:spcBef>
          <a:spcPct val="20000"/>
        </a:spcBef>
        <a:buFont typeface="Arial"/>
        <a:buChar char="–"/>
        <a:defRPr sz="2800" kern="1200">
          <a:solidFill>
            <a:schemeClr val="tx1"/>
          </a:solidFill>
          <a:latin typeface="+mn-lt"/>
          <a:ea typeface="+mn-ea"/>
          <a:cs typeface="+mn-cs"/>
        </a:defRPr>
      </a:lvl2pPr>
      <a:lvl3pPr marL="1142967" indent="-228594" algn="l" defTabSz="457187" rtl="0" eaLnBrk="1" latinLnBrk="0" hangingPunct="1">
        <a:spcBef>
          <a:spcPct val="20000"/>
        </a:spcBef>
        <a:buFont typeface="Arial"/>
        <a:buChar char="•"/>
        <a:defRPr sz="2400" kern="1200">
          <a:solidFill>
            <a:schemeClr val="tx1"/>
          </a:solidFill>
          <a:latin typeface="+mn-lt"/>
          <a:ea typeface="+mn-ea"/>
          <a:cs typeface="+mn-cs"/>
        </a:defRPr>
      </a:lvl3pPr>
      <a:lvl4pPr marL="1600154" indent="-228594" algn="l" defTabSz="457187" rtl="0" eaLnBrk="1" latinLnBrk="0" hangingPunct="1">
        <a:spcBef>
          <a:spcPct val="20000"/>
        </a:spcBef>
        <a:buFont typeface="Arial"/>
        <a:buChar char="–"/>
        <a:defRPr sz="2000" kern="1200">
          <a:solidFill>
            <a:schemeClr val="tx1"/>
          </a:solidFill>
          <a:latin typeface="+mn-lt"/>
          <a:ea typeface="+mn-ea"/>
          <a:cs typeface="+mn-cs"/>
        </a:defRPr>
      </a:lvl4pPr>
      <a:lvl5pPr marL="2057340" indent="-228594" algn="l" defTabSz="457187" rtl="0" eaLnBrk="1" latinLnBrk="0" hangingPunct="1">
        <a:spcBef>
          <a:spcPct val="20000"/>
        </a:spcBef>
        <a:buFont typeface="Arial"/>
        <a:buChar char="»"/>
        <a:defRPr sz="2000" kern="1200">
          <a:solidFill>
            <a:schemeClr val="tx1"/>
          </a:solidFill>
          <a:latin typeface="+mn-lt"/>
          <a:ea typeface="+mn-ea"/>
          <a:cs typeface="+mn-cs"/>
        </a:defRPr>
      </a:lvl5pPr>
      <a:lvl6pPr marL="2514527" indent="-228594" algn="l" defTabSz="457187" rtl="0" eaLnBrk="1" latinLnBrk="0" hangingPunct="1">
        <a:spcBef>
          <a:spcPct val="20000"/>
        </a:spcBef>
        <a:buFont typeface="Arial"/>
        <a:buChar char="•"/>
        <a:defRPr sz="2000" kern="1200">
          <a:solidFill>
            <a:schemeClr val="tx1"/>
          </a:solidFill>
          <a:latin typeface="+mn-lt"/>
          <a:ea typeface="+mn-ea"/>
          <a:cs typeface="+mn-cs"/>
        </a:defRPr>
      </a:lvl6pPr>
      <a:lvl7pPr marL="2971714" indent="-228594" algn="l" defTabSz="457187" rtl="0" eaLnBrk="1" latinLnBrk="0" hangingPunct="1">
        <a:spcBef>
          <a:spcPct val="20000"/>
        </a:spcBef>
        <a:buFont typeface="Arial"/>
        <a:buChar char="•"/>
        <a:defRPr sz="2000" kern="1200">
          <a:solidFill>
            <a:schemeClr val="tx1"/>
          </a:solidFill>
          <a:latin typeface="+mn-lt"/>
          <a:ea typeface="+mn-ea"/>
          <a:cs typeface="+mn-cs"/>
        </a:defRPr>
      </a:lvl7pPr>
      <a:lvl8pPr marL="3428900" indent="-228594" algn="l" defTabSz="457187" rtl="0" eaLnBrk="1" latinLnBrk="0" hangingPunct="1">
        <a:spcBef>
          <a:spcPct val="20000"/>
        </a:spcBef>
        <a:buFont typeface="Arial"/>
        <a:buChar char="•"/>
        <a:defRPr sz="2000" kern="1200">
          <a:solidFill>
            <a:schemeClr val="tx1"/>
          </a:solidFill>
          <a:latin typeface="+mn-lt"/>
          <a:ea typeface="+mn-ea"/>
          <a:cs typeface="+mn-cs"/>
        </a:defRPr>
      </a:lvl8pPr>
      <a:lvl9pPr marL="3886087" indent="-228594" algn="l" defTabSz="45718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7" rtl="0" eaLnBrk="1" latinLnBrk="0" hangingPunct="1">
        <a:defRPr sz="1800" kern="1200">
          <a:solidFill>
            <a:schemeClr val="tx1"/>
          </a:solidFill>
          <a:latin typeface="+mn-lt"/>
          <a:ea typeface="+mn-ea"/>
          <a:cs typeface="+mn-cs"/>
        </a:defRPr>
      </a:lvl1pPr>
      <a:lvl2pPr marL="457187" algn="l" defTabSz="457187" rtl="0" eaLnBrk="1" latinLnBrk="0" hangingPunct="1">
        <a:defRPr sz="1800" kern="1200">
          <a:solidFill>
            <a:schemeClr val="tx1"/>
          </a:solidFill>
          <a:latin typeface="+mn-lt"/>
          <a:ea typeface="+mn-ea"/>
          <a:cs typeface="+mn-cs"/>
        </a:defRPr>
      </a:lvl2pPr>
      <a:lvl3pPr marL="914373" algn="l" defTabSz="457187" rtl="0" eaLnBrk="1" latinLnBrk="0" hangingPunct="1">
        <a:defRPr sz="1800" kern="1200">
          <a:solidFill>
            <a:schemeClr val="tx1"/>
          </a:solidFill>
          <a:latin typeface="+mn-lt"/>
          <a:ea typeface="+mn-ea"/>
          <a:cs typeface="+mn-cs"/>
        </a:defRPr>
      </a:lvl3pPr>
      <a:lvl4pPr marL="1371560" algn="l" defTabSz="457187" rtl="0" eaLnBrk="1" latinLnBrk="0" hangingPunct="1">
        <a:defRPr sz="1800" kern="1200">
          <a:solidFill>
            <a:schemeClr val="tx1"/>
          </a:solidFill>
          <a:latin typeface="+mn-lt"/>
          <a:ea typeface="+mn-ea"/>
          <a:cs typeface="+mn-cs"/>
        </a:defRPr>
      </a:lvl4pPr>
      <a:lvl5pPr marL="1828747" algn="l" defTabSz="457187" rtl="0" eaLnBrk="1" latinLnBrk="0" hangingPunct="1">
        <a:defRPr sz="1800" kern="1200">
          <a:solidFill>
            <a:schemeClr val="tx1"/>
          </a:solidFill>
          <a:latin typeface="+mn-lt"/>
          <a:ea typeface="+mn-ea"/>
          <a:cs typeface="+mn-cs"/>
        </a:defRPr>
      </a:lvl5pPr>
      <a:lvl6pPr marL="2285933" algn="l" defTabSz="457187" rtl="0" eaLnBrk="1" latinLnBrk="0" hangingPunct="1">
        <a:defRPr sz="1800" kern="1200">
          <a:solidFill>
            <a:schemeClr val="tx1"/>
          </a:solidFill>
          <a:latin typeface="+mn-lt"/>
          <a:ea typeface="+mn-ea"/>
          <a:cs typeface="+mn-cs"/>
        </a:defRPr>
      </a:lvl6pPr>
      <a:lvl7pPr marL="2743120" algn="l" defTabSz="457187" rtl="0" eaLnBrk="1" latinLnBrk="0" hangingPunct="1">
        <a:defRPr sz="1800" kern="1200">
          <a:solidFill>
            <a:schemeClr val="tx1"/>
          </a:solidFill>
          <a:latin typeface="+mn-lt"/>
          <a:ea typeface="+mn-ea"/>
          <a:cs typeface="+mn-cs"/>
        </a:defRPr>
      </a:lvl7pPr>
      <a:lvl8pPr marL="3200307" algn="l" defTabSz="457187" rtl="0" eaLnBrk="1" latinLnBrk="0" hangingPunct="1">
        <a:defRPr sz="1800" kern="1200">
          <a:solidFill>
            <a:schemeClr val="tx1"/>
          </a:solidFill>
          <a:latin typeface="+mn-lt"/>
          <a:ea typeface="+mn-ea"/>
          <a:cs typeface="+mn-cs"/>
        </a:defRPr>
      </a:lvl8pPr>
      <a:lvl9pPr marL="3657494" algn="l" defTabSz="45718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3331586" y="4081258"/>
            <a:ext cx="6066215" cy="361807"/>
          </a:xfrm>
          <a:prstGeom prst="rect">
            <a:avLst/>
          </a:prstGeom>
          <a:noFill/>
        </p:spPr>
        <p:txBody>
          <a:bodyPr wrap="square" lIns="83988" tIns="41994" rIns="83988" bIns="41994" rtlCol="0">
            <a:spAutoFit/>
          </a:bodyPr>
          <a:lstStyle/>
          <a:p>
            <a:r>
              <a:rPr lang="en-US" dirty="0" smtClean="0">
                <a:solidFill>
                  <a:srgbClr val="9EDAF7"/>
                </a:solidFill>
                <a:latin typeface="Fedra Sans Pro Light"/>
                <a:cs typeface="Fedra Sans Pro Light"/>
              </a:rPr>
              <a:t>Institute of Actuaries of India</a:t>
            </a:r>
            <a:endParaRPr lang="en-US" dirty="0">
              <a:solidFill>
                <a:srgbClr val="9EDAF7"/>
              </a:solidFill>
              <a:latin typeface="Fedra Sans Pro Light"/>
              <a:cs typeface="Fedra Sans Pro Light"/>
            </a:endParaRPr>
          </a:p>
        </p:txBody>
      </p:sp>
      <p:sp>
        <p:nvSpPr>
          <p:cNvPr id="6" name="TextBox 5"/>
          <p:cNvSpPr txBox="1"/>
          <p:nvPr/>
        </p:nvSpPr>
        <p:spPr>
          <a:xfrm>
            <a:off x="3325701" y="4465804"/>
            <a:ext cx="4319408" cy="284863"/>
          </a:xfrm>
          <a:prstGeom prst="rect">
            <a:avLst/>
          </a:prstGeom>
          <a:noFill/>
        </p:spPr>
        <p:txBody>
          <a:bodyPr wrap="square" lIns="83988" tIns="41994" rIns="83988" bIns="41994" rtlCol="0">
            <a:spAutoFit/>
          </a:bodyPr>
          <a:lstStyle/>
          <a:p>
            <a:r>
              <a:rPr lang="en-US" sz="1300" dirty="0" smtClean="0">
                <a:solidFill>
                  <a:srgbClr val="9EDAF7"/>
                </a:solidFill>
                <a:latin typeface="Fedra Sans Pro Light"/>
                <a:cs typeface="Fedra Sans Pro Light"/>
              </a:rPr>
              <a:t>10 November 2012</a:t>
            </a:r>
            <a:endParaRPr lang="en-US" sz="1300" dirty="0">
              <a:solidFill>
                <a:srgbClr val="9EDAF7"/>
              </a:solidFill>
              <a:latin typeface="Fedra Sans Pro Light"/>
              <a:cs typeface="Fedra Sans Pro Light"/>
            </a:endParaRPr>
          </a:p>
        </p:txBody>
      </p:sp>
      <p:sp>
        <p:nvSpPr>
          <p:cNvPr id="7" name="TextBox 6"/>
          <p:cNvSpPr txBox="1"/>
          <p:nvPr/>
        </p:nvSpPr>
        <p:spPr>
          <a:xfrm>
            <a:off x="3313931" y="5199394"/>
            <a:ext cx="6244461" cy="1008138"/>
          </a:xfrm>
          <a:prstGeom prst="rect">
            <a:avLst/>
          </a:prstGeom>
          <a:noFill/>
        </p:spPr>
        <p:txBody>
          <a:bodyPr wrap="square" lIns="83988" tIns="41994" rIns="83988" bIns="41994" rtlCol="0">
            <a:spAutoFit/>
          </a:bodyPr>
          <a:lstStyle/>
          <a:p>
            <a:r>
              <a:rPr lang="en-US" sz="2000" dirty="0" smtClean="0">
                <a:solidFill>
                  <a:srgbClr val="4D4E50"/>
                </a:solidFill>
                <a:latin typeface="Fedra Sans Pro Light"/>
                <a:cs typeface="Fedra Sans Pro Light"/>
              </a:rPr>
              <a:t>A FRAMEWORK </a:t>
            </a:r>
          </a:p>
          <a:p>
            <a:r>
              <a:rPr lang="en-US" sz="2000" dirty="0" smtClean="0">
                <a:solidFill>
                  <a:srgbClr val="4D4E50"/>
                </a:solidFill>
                <a:latin typeface="Fedra Sans Pro Light"/>
                <a:cs typeface="Fedra Sans Pro Light"/>
              </a:rPr>
              <a:t>- Assessing &amp; Reporting Capital Adequacy</a:t>
            </a:r>
          </a:p>
          <a:p>
            <a:r>
              <a:rPr lang="en-US" sz="2000" dirty="0" smtClean="0">
                <a:solidFill>
                  <a:srgbClr val="4D4E50"/>
                </a:solidFill>
                <a:latin typeface="Fedra Sans Pro Light"/>
                <a:cs typeface="Fedra Sans Pro Light"/>
              </a:rPr>
              <a:t>- Asset Liability Management </a:t>
            </a:r>
            <a:endParaRPr lang="en-US" sz="2000" dirty="0">
              <a:solidFill>
                <a:srgbClr val="4D4E50"/>
              </a:solidFill>
              <a:latin typeface="Fedra Sans Pro Light"/>
              <a:cs typeface="Fedra Sans Pro Light"/>
            </a:endParaRPr>
          </a:p>
        </p:txBody>
      </p:sp>
      <p:sp>
        <p:nvSpPr>
          <p:cNvPr id="9" name="Footer Placeholder 8"/>
          <p:cNvSpPr>
            <a:spLocks noGrp="1"/>
          </p:cNvSpPr>
          <p:nvPr>
            <p:ph type="ftr" sz="quarter" idx="11"/>
          </p:nvPr>
        </p:nvSpPr>
        <p:spPr>
          <a:xfrm>
            <a:off x="3776654" y="6356351"/>
            <a:ext cx="3635340" cy="365125"/>
          </a:xfrm>
        </p:spPr>
        <p:txBody>
          <a:bodyPr/>
          <a:lstStyle/>
          <a:p>
            <a:r>
              <a:rPr lang="en-US" dirty="0" smtClean="0"/>
              <a:t>Lux Actuaries &amp; Consultants</a:t>
            </a:r>
            <a:endParaRPr lang="en-US" dirty="0"/>
          </a:p>
        </p:txBody>
      </p:sp>
      <p:sp>
        <p:nvSpPr>
          <p:cNvPr id="8" name="Rectangle 7"/>
          <p:cNvSpPr/>
          <p:nvPr/>
        </p:nvSpPr>
        <p:spPr>
          <a:xfrm>
            <a:off x="3447991" y="6544684"/>
            <a:ext cx="303365" cy="269474"/>
          </a:xfrm>
          <a:prstGeom prst="rect">
            <a:avLst/>
          </a:prstGeom>
        </p:spPr>
        <p:txBody>
          <a:bodyPr wrap="square" lIns="83988" tIns="41994" rIns="83988" bIns="41994">
            <a:spAutoFit/>
          </a:bodyPr>
          <a:lstStyle/>
          <a:p>
            <a:pPr algn="ctr"/>
            <a:fld id="{41A05DED-6AFF-CE4F-8896-A402EF6EF976}" type="slidenum">
              <a:rPr lang="en-US" sz="1200" smtClean="0">
                <a:solidFill>
                  <a:srgbClr val="FFFFFF"/>
                </a:solidFill>
                <a:latin typeface="Fedra Sans Pro Light"/>
                <a:cs typeface="Fedra Sans Pro Light"/>
              </a:rPr>
              <a:pPr algn="ctr"/>
              <a:t>1</a:t>
            </a:fld>
            <a:endParaRPr lang="en-US" sz="1200" dirty="0">
              <a:solidFill>
                <a:srgbClr val="FFFFFF"/>
              </a:solidFill>
              <a:latin typeface="Fedra Sans Pro Light"/>
              <a:cs typeface="Fedra Sans Pro Light"/>
            </a:endParaRPr>
          </a:p>
        </p:txBody>
      </p:sp>
    </p:spTree>
    <p:extLst>
      <p:ext uri="{BB962C8B-B14F-4D97-AF65-F5344CB8AC3E}">
        <p14:creationId xmlns:p14="http://schemas.microsoft.com/office/powerpoint/2010/main" val="13114366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wrap="none"/>
          <a:lstStyle/>
          <a:p>
            <a:pPr algn="ctr"/>
            <a:fld id="{41A05DED-6AFF-CE4F-8896-A402EF6EF976}" type="slidenum">
              <a:rPr lang="en-US" smtClean="0">
                <a:solidFill>
                  <a:srgbClr val="FFFFFF"/>
                </a:solidFill>
                <a:latin typeface="Fedra Sans Pro Light"/>
                <a:cs typeface="Fedra Sans Pro Light"/>
              </a:rPr>
              <a:pPr algn="ctr"/>
              <a:t>10</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14" name="Content Placeholder 2"/>
          <p:cNvSpPr>
            <a:spLocks noGrp="1"/>
          </p:cNvSpPr>
          <p:nvPr>
            <p:ph idx="1"/>
          </p:nvPr>
        </p:nvSpPr>
        <p:spPr/>
        <p:txBody>
          <a:bodyPr>
            <a:normAutofit/>
          </a:bodyPr>
          <a:lstStyle/>
          <a:p>
            <a:pPr lvl="1" algn="just">
              <a:buNone/>
            </a:pPr>
            <a:endParaRPr lang="en-GB" sz="1000" dirty="0" smtClean="0"/>
          </a:p>
          <a:p>
            <a:endParaRPr lang="en-GB" sz="1400" dirty="0" smtClean="0"/>
          </a:p>
        </p:txBody>
      </p:sp>
      <p:sp>
        <p:nvSpPr>
          <p:cNvPr id="9" name="TextBox 8"/>
          <p:cNvSpPr txBox="1"/>
          <p:nvPr/>
        </p:nvSpPr>
        <p:spPr>
          <a:xfrm>
            <a:off x="495301" y="914400"/>
            <a:ext cx="6086474" cy="430887"/>
          </a:xfrm>
          <a:prstGeom prst="rect">
            <a:avLst/>
          </a:prstGeom>
          <a:noFill/>
        </p:spPr>
        <p:txBody>
          <a:bodyPr wrap="square" rtlCol="0">
            <a:spAutoFit/>
          </a:bodyPr>
          <a:lstStyle/>
          <a:p>
            <a:r>
              <a:rPr lang="en-GB" sz="2200" dirty="0" smtClean="0">
                <a:solidFill>
                  <a:schemeClr val="bg1"/>
                </a:solidFill>
                <a:latin typeface="Fedra Sans Pro Light"/>
              </a:rPr>
              <a:t>CREDIT RATING AGENCIES</a:t>
            </a:r>
            <a:endParaRPr lang="en-GB" sz="2200" dirty="0">
              <a:solidFill>
                <a:schemeClr val="bg1"/>
              </a:solidFill>
              <a:latin typeface="Fedra Sans Pro Light"/>
            </a:endParaRPr>
          </a:p>
        </p:txBody>
      </p:sp>
      <p:sp>
        <p:nvSpPr>
          <p:cNvPr id="11" name="TextBox 10"/>
          <p:cNvSpPr txBox="1"/>
          <p:nvPr/>
        </p:nvSpPr>
        <p:spPr>
          <a:xfrm>
            <a:off x="495301" y="1790700"/>
            <a:ext cx="8915400" cy="3970318"/>
          </a:xfrm>
          <a:prstGeom prst="rect">
            <a:avLst/>
          </a:prstGeom>
          <a:noFill/>
        </p:spPr>
        <p:txBody>
          <a:bodyPr wrap="square" rtlCol="0">
            <a:spAutoFit/>
          </a:bodyPr>
          <a:lstStyle/>
          <a:p>
            <a:r>
              <a:rPr lang="en-GB" dirty="0" smtClean="0"/>
              <a:t>Why are Rating agencies interested in Financial Strength?</a:t>
            </a:r>
          </a:p>
          <a:p>
            <a:pPr marL="285750" indent="-285750">
              <a:buFont typeface="Arial" pitchFamily="34" charset="0"/>
              <a:buChar char="•"/>
            </a:pPr>
            <a:r>
              <a:rPr lang="en-GB" dirty="0" smtClean="0"/>
              <a:t>Get paid to assess FS</a:t>
            </a:r>
          </a:p>
          <a:p>
            <a:pPr marL="285750" indent="-285750">
              <a:buFont typeface="Arial" pitchFamily="34" charset="0"/>
              <a:buChar char="•"/>
            </a:pPr>
            <a:r>
              <a:rPr lang="en-GB" dirty="0" smtClean="0"/>
              <a:t>Though it generates a Conflict of interest</a:t>
            </a:r>
          </a:p>
          <a:p>
            <a:endParaRPr lang="en-GB" dirty="0" smtClean="0"/>
          </a:p>
          <a:p>
            <a:r>
              <a:rPr lang="en-GB" dirty="0" smtClean="0"/>
              <a:t>But often </a:t>
            </a:r>
            <a:r>
              <a:rPr lang="en-GB" dirty="0" err="1" smtClean="0"/>
              <a:t>Sh</a:t>
            </a:r>
            <a:r>
              <a:rPr lang="en-GB" dirty="0" smtClean="0"/>
              <a:t> &amp; </a:t>
            </a:r>
            <a:r>
              <a:rPr lang="en-GB" dirty="0" err="1" smtClean="0"/>
              <a:t>Ph</a:t>
            </a:r>
            <a:r>
              <a:rPr lang="en-GB" dirty="0" smtClean="0"/>
              <a:t> and </a:t>
            </a:r>
            <a:r>
              <a:rPr lang="en-GB" dirty="0" smtClean="0"/>
              <a:t>Public </a:t>
            </a:r>
            <a:r>
              <a:rPr lang="en-GB" dirty="0" smtClean="0"/>
              <a:t>pay more attention to S&amp;P than regulator</a:t>
            </a:r>
          </a:p>
          <a:p>
            <a:endParaRPr lang="en-GB" dirty="0" smtClean="0"/>
          </a:p>
          <a:p>
            <a:r>
              <a:rPr lang="en-GB" dirty="0" smtClean="0"/>
              <a:t>Deflating:  we as actuaries do all this sophisticated work.  The company tells you </a:t>
            </a:r>
            <a:r>
              <a:rPr lang="en-GB" dirty="0" smtClean="0"/>
              <a:t>it just </a:t>
            </a:r>
            <a:r>
              <a:rPr lang="en-GB" dirty="0" smtClean="0"/>
              <a:t>paid S&amp;P 10 times </a:t>
            </a:r>
            <a:r>
              <a:rPr lang="en-GB" dirty="0" smtClean="0"/>
              <a:t>the actuary’s fee, for </a:t>
            </a:r>
            <a:r>
              <a:rPr lang="en-GB" dirty="0" smtClean="0"/>
              <a:t>a </a:t>
            </a:r>
            <a:r>
              <a:rPr lang="en-GB" dirty="0" smtClean="0"/>
              <a:t>rating.  And </a:t>
            </a:r>
            <a:r>
              <a:rPr lang="en-GB" dirty="0" smtClean="0"/>
              <a:t>for </a:t>
            </a:r>
            <a:r>
              <a:rPr lang="en-GB" dirty="0" smtClean="0"/>
              <a:t>the rating </a:t>
            </a:r>
            <a:r>
              <a:rPr lang="en-GB" dirty="0" smtClean="0"/>
              <a:t>Management </a:t>
            </a:r>
            <a:r>
              <a:rPr lang="en-GB" dirty="0" smtClean="0"/>
              <a:t>gave </a:t>
            </a:r>
            <a:r>
              <a:rPr lang="en-GB" dirty="0" smtClean="0"/>
              <a:t>lots of data, time, attention etc</a:t>
            </a:r>
            <a:r>
              <a:rPr lang="en-GB" dirty="0" smtClean="0"/>
              <a:t>. to S&amp;P – but seldom to the Actuary.</a:t>
            </a:r>
            <a:endParaRPr lang="en-GB" dirty="0" smtClean="0"/>
          </a:p>
          <a:p>
            <a:endParaRPr lang="en-GB" dirty="0" smtClean="0"/>
          </a:p>
          <a:p>
            <a:pPr marL="285750" indent="-285750">
              <a:buFont typeface="Arial" pitchFamily="34" charset="0"/>
              <a:buChar char="•"/>
            </a:pPr>
            <a:r>
              <a:rPr lang="en-GB" dirty="0" smtClean="0"/>
              <a:t>For RI companies </a:t>
            </a:r>
            <a:r>
              <a:rPr lang="en-GB" dirty="0" smtClean="0"/>
              <a:t>BBB+ or better </a:t>
            </a:r>
            <a:r>
              <a:rPr lang="en-GB" dirty="0" smtClean="0"/>
              <a:t>is </a:t>
            </a:r>
            <a:r>
              <a:rPr lang="en-GB" dirty="0" smtClean="0"/>
              <a:t>crucial to obtain business</a:t>
            </a:r>
            <a:endParaRPr lang="en-GB" dirty="0" smtClean="0"/>
          </a:p>
          <a:p>
            <a:pPr marL="285750" indent="-285750">
              <a:buFont typeface="Arial" pitchFamily="34" charset="0"/>
              <a:buChar char="•"/>
            </a:pPr>
            <a:r>
              <a:rPr lang="en-GB" dirty="0" smtClean="0"/>
              <a:t>Borrowing cost etc.</a:t>
            </a:r>
          </a:p>
          <a:p>
            <a:pPr marL="285750" indent="-285750">
              <a:buFont typeface="Arial" pitchFamily="34" charset="0"/>
              <a:buChar char="•"/>
            </a:pPr>
            <a:r>
              <a:rPr lang="en-GB" dirty="0" smtClean="0"/>
              <a:t>Rating p</a:t>
            </a:r>
            <a:r>
              <a:rPr lang="en-GB" dirty="0" smtClean="0"/>
              <a:t>rocess </a:t>
            </a:r>
            <a:r>
              <a:rPr lang="en-GB" dirty="0" smtClean="0"/>
              <a:t>generally described;</a:t>
            </a:r>
          </a:p>
          <a:p>
            <a:pPr marL="285750" indent="-285750">
              <a:buFont typeface="Arial" pitchFamily="34" charset="0"/>
              <a:buChar char="•"/>
            </a:pPr>
            <a:r>
              <a:rPr lang="en-GB" dirty="0" smtClean="0"/>
              <a:t>Internal models.  Described, but not public domain</a:t>
            </a:r>
            <a:endParaRPr lang="en-GB" dirty="0"/>
          </a:p>
        </p:txBody>
      </p:sp>
    </p:spTree>
    <p:extLst>
      <p:ext uri="{BB962C8B-B14F-4D97-AF65-F5344CB8AC3E}">
        <p14:creationId xmlns:p14="http://schemas.microsoft.com/office/powerpoint/2010/main" val="18983749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wrap="none"/>
          <a:lstStyle/>
          <a:p>
            <a:pPr algn="ctr"/>
            <a:fld id="{41A05DED-6AFF-CE4F-8896-A402EF6EF976}" type="slidenum">
              <a:rPr lang="en-US" smtClean="0">
                <a:solidFill>
                  <a:srgbClr val="FFFFFF"/>
                </a:solidFill>
                <a:latin typeface="Fedra Sans Pro Light"/>
                <a:cs typeface="Fedra Sans Pro Light"/>
              </a:rPr>
              <a:pPr algn="ctr"/>
              <a:t>11</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9" name="TextBox 8"/>
          <p:cNvSpPr txBox="1"/>
          <p:nvPr/>
        </p:nvSpPr>
        <p:spPr>
          <a:xfrm>
            <a:off x="572687" y="923925"/>
            <a:ext cx="5580463" cy="430887"/>
          </a:xfrm>
          <a:prstGeom prst="rect">
            <a:avLst/>
          </a:prstGeom>
          <a:noFill/>
        </p:spPr>
        <p:txBody>
          <a:bodyPr wrap="square" rtlCol="0">
            <a:spAutoFit/>
          </a:bodyPr>
          <a:lstStyle/>
          <a:p>
            <a:r>
              <a:rPr lang="en-GB" sz="2200" dirty="0" smtClean="0">
                <a:solidFill>
                  <a:schemeClr val="bg1"/>
                </a:solidFill>
                <a:latin typeface="Fedra Sans Pro Light"/>
              </a:rPr>
              <a:t>REGULATOR</a:t>
            </a:r>
            <a:endParaRPr lang="en-GB" sz="2200" dirty="0">
              <a:solidFill>
                <a:schemeClr val="bg1"/>
              </a:solidFill>
              <a:latin typeface="Fedra Sans Pro Light"/>
            </a:endParaRPr>
          </a:p>
        </p:txBody>
      </p:sp>
      <p:sp>
        <p:nvSpPr>
          <p:cNvPr id="30" name="TextBox 29"/>
          <p:cNvSpPr txBox="1"/>
          <p:nvPr/>
        </p:nvSpPr>
        <p:spPr>
          <a:xfrm>
            <a:off x="572687" y="1790700"/>
            <a:ext cx="8723713" cy="2308324"/>
          </a:xfrm>
          <a:prstGeom prst="rect">
            <a:avLst/>
          </a:prstGeom>
          <a:noFill/>
        </p:spPr>
        <p:txBody>
          <a:bodyPr wrap="square" rtlCol="0">
            <a:spAutoFit/>
          </a:bodyPr>
          <a:lstStyle/>
          <a:p>
            <a:r>
              <a:rPr lang="en-GB" dirty="0" smtClean="0"/>
              <a:t>Reasons:</a:t>
            </a:r>
          </a:p>
          <a:p>
            <a:pPr lvl="2">
              <a:buFont typeface="Arial" pitchFamily="34" charset="0"/>
              <a:buChar char="•"/>
            </a:pPr>
            <a:r>
              <a:rPr lang="en-GB" dirty="0" smtClean="0"/>
              <a:t>Ph Interest:  risk covered and claims paid</a:t>
            </a:r>
          </a:p>
          <a:p>
            <a:pPr lvl="2">
              <a:buFont typeface="Arial" pitchFamily="34" charset="0"/>
              <a:buChar char="•"/>
            </a:pPr>
            <a:r>
              <a:rPr lang="en-GB" dirty="0" err="1" smtClean="0"/>
              <a:t>Sh</a:t>
            </a:r>
            <a:r>
              <a:rPr lang="en-GB" dirty="0" smtClean="0"/>
              <a:t> Interest:  investment reasonably safe</a:t>
            </a:r>
          </a:p>
          <a:p>
            <a:pPr lvl="2">
              <a:buFont typeface="Arial" pitchFamily="34" charset="0"/>
              <a:buChar char="•"/>
            </a:pPr>
            <a:r>
              <a:rPr lang="en-GB" dirty="0" smtClean="0"/>
              <a:t>Public good:  no </a:t>
            </a:r>
            <a:r>
              <a:rPr lang="en-GB" dirty="0" smtClean="0"/>
              <a:t>harm to economy, employees, reputation, </a:t>
            </a:r>
            <a:r>
              <a:rPr lang="en-GB" dirty="0" smtClean="0"/>
              <a:t>at least</a:t>
            </a:r>
          </a:p>
          <a:p>
            <a:pPr lvl="2">
              <a:buFont typeface="Arial" pitchFamily="34" charset="0"/>
              <a:buChar char="•"/>
            </a:pPr>
            <a:r>
              <a:rPr lang="en-GB" dirty="0" smtClean="0"/>
              <a:t>Developmental aims.  (</a:t>
            </a:r>
            <a:r>
              <a:rPr lang="en-GB" dirty="0" smtClean="0"/>
              <a:t>Banking Market, Bond Market, Equity Market, Mortgage Market, Insurance Market – the 5 pillars of a modern financial services industry)</a:t>
            </a:r>
            <a:endParaRPr lang="en-GB" dirty="0" smtClean="0"/>
          </a:p>
          <a:p>
            <a:pPr lvl="2"/>
            <a:endParaRPr lang="en-GB" dirty="0" smtClean="0"/>
          </a:p>
          <a:p>
            <a:r>
              <a:rPr lang="en-GB" dirty="0" smtClean="0"/>
              <a:t>Measures ?   Merits own slide</a:t>
            </a:r>
          </a:p>
        </p:txBody>
      </p:sp>
    </p:spTree>
    <p:extLst>
      <p:ext uri="{BB962C8B-B14F-4D97-AF65-F5344CB8AC3E}">
        <p14:creationId xmlns:p14="http://schemas.microsoft.com/office/powerpoint/2010/main" val="37675292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wrap="none"/>
          <a:lstStyle/>
          <a:p>
            <a:pPr algn="ctr"/>
            <a:fld id="{41A05DED-6AFF-CE4F-8896-A402EF6EF976}" type="slidenum">
              <a:rPr lang="en-US" smtClean="0">
                <a:solidFill>
                  <a:srgbClr val="FFFFFF"/>
                </a:solidFill>
                <a:latin typeface="Fedra Sans Pro Light"/>
                <a:cs typeface="Fedra Sans Pro Light"/>
              </a:rPr>
              <a:pPr algn="ctr"/>
              <a:t>12</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9" name="TextBox 8"/>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cxnSp>
        <p:nvCxnSpPr>
          <p:cNvPr id="10" name="Straight Arrow Connector 9"/>
          <p:cNvCxnSpPr/>
          <p:nvPr/>
        </p:nvCxnSpPr>
        <p:spPr>
          <a:xfrm>
            <a:off x="4586287" y="2848028"/>
            <a:ext cx="0" cy="182874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2852737" y="2294030"/>
            <a:ext cx="3514725"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3095625" y="1924698"/>
            <a:ext cx="3057525" cy="369332"/>
          </a:xfrm>
          <a:prstGeom prst="rect">
            <a:avLst/>
          </a:prstGeom>
          <a:noFill/>
        </p:spPr>
        <p:txBody>
          <a:bodyPr wrap="square" rtlCol="0">
            <a:spAutoFit/>
          </a:bodyPr>
          <a:lstStyle/>
          <a:p>
            <a:pPr algn="ctr"/>
            <a:r>
              <a:rPr lang="en-GB" dirty="0" smtClean="0"/>
              <a:t>Required Solvency Margin</a:t>
            </a:r>
            <a:endParaRPr lang="en-GB" dirty="0"/>
          </a:p>
        </p:txBody>
      </p:sp>
      <p:sp>
        <p:nvSpPr>
          <p:cNvPr id="16" name="TextBox 15"/>
          <p:cNvSpPr txBox="1"/>
          <p:nvPr/>
        </p:nvSpPr>
        <p:spPr>
          <a:xfrm>
            <a:off x="820704" y="2008964"/>
            <a:ext cx="2032033" cy="646331"/>
          </a:xfrm>
          <a:prstGeom prst="rect">
            <a:avLst/>
          </a:prstGeom>
          <a:noFill/>
        </p:spPr>
        <p:txBody>
          <a:bodyPr wrap="square" rtlCol="0">
            <a:spAutoFit/>
          </a:bodyPr>
          <a:lstStyle/>
          <a:p>
            <a:pPr algn="ctr"/>
            <a:r>
              <a:rPr lang="en-GB" dirty="0" smtClean="0"/>
              <a:t>IBNR</a:t>
            </a:r>
          </a:p>
          <a:p>
            <a:pPr algn="ctr"/>
            <a:r>
              <a:rPr lang="en-GB" dirty="0" smtClean="0"/>
              <a:t>Adequate</a:t>
            </a:r>
            <a:endParaRPr lang="en-GB" dirty="0"/>
          </a:p>
        </p:txBody>
      </p:sp>
      <p:sp>
        <p:nvSpPr>
          <p:cNvPr id="17" name="TextBox 16"/>
          <p:cNvSpPr txBox="1"/>
          <p:nvPr/>
        </p:nvSpPr>
        <p:spPr>
          <a:xfrm>
            <a:off x="6581775" y="2109364"/>
            <a:ext cx="2552700" cy="369332"/>
          </a:xfrm>
          <a:prstGeom prst="rect">
            <a:avLst/>
          </a:prstGeom>
          <a:noFill/>
        </p:spPr>
        <p:txBody>
          <a:bodyPr wrap="square" rtlCol="0">
            <a:spAutoFit/>
          </a:bodyPr>
          <a:lstStyle/>
          <a:p>
            <a:r>
              <a:rPr lang="en-GB" dirty="0" smtClean="0"/>
              <a:t>Solvency II</a:t>
            </a:r>
            <a:endParaRPr lang="en-GB" dirty="0"/>
          </a:p>
        </p:txBody>
      </p:sp>
      <p:sp>
        <p:nvSpPr>
          <p:cNvPr id="18" name="TextBox 17"/>
          <p:cNvSpPr txBox="1"/>
          <p:nvPr/>
        </p:nvSpPr>
        <p:spPr>
          <a:xfrm>
            <a:off x="3323357" y="2478696"/>
            <a:ext cx="2525859" cy="369332"/>
          </a:xfrm>
          <a:prstGeom prst="rect">
            <a:avLst/>
          </a:prstGeom>
          <a:noFill/>
        </p:spPr>
        <p:txBody>
          <a:bodyPr wrap="square" rtlCol="0">
            <a:spAutoFit/>
          </a:bodyPr>
          <a:lstStyle/>
          <a:p>
            <a:pPr algn="ctr"/>
            <a:r>
              <a:rPr lang="en-GB" dirty="0" smtClean="0"/>
              <a:t>% of Premium/Claims</a:t>
            </a:r>
            <a:endParaRPr lang="en-GB" dirty="0"/>
          </a:p>
        </p:txBody>
      </p:sp>
      <p:sp>
        <p:nvSpPr>
          <p:cNvPr id="19" name="TextBox 18"/>
          <p:cNvSpPr txBox="1"/>
          <p:nvPr/>
        </p:nvSpPr>
        <p:spPr>
          <a:xfrm>
            <a:off x="1316004" y="3152775"/>
            <a:ext cx="2274921" cy="1200329"/>
          </a:xfrm>
          <a:prstGeom prst="rect">
            <a:avLst/>
          </a:prstGeom>
          <a:noFill/>
        </p:spPr>
        <p:txBody>
          <a:bodyPr wrap="square" rtlCol="0">
            <a:spAutoFit/>
          </a:bodyPr>
          <a:lstStyle/>
          <a:p>
            <a:r>
              <a:rPr lang="en-GB" dirty="0" smtClean="0"/>
              <a:t>Simplicity</a:t>
            </a:r>
          </a:p>
          <a:p>
            <a:r>
              <a:rPr lang="en-GB" dirty="0" smtClean="0"/>
              <a:t>Easy to do, check </a:t>
            </a:r>
          </a:p>
          <a:p>
            <a:r>
              <a:rPr lang="en-GB" dirty="0" smtClean="0"/>
              <a:t>Cheap</a:t>
            </a:r>
          </a:p>
          <a:p>
            <a:r>
              <a:rPr lang="en-GB" dirty="0" smtClean="0"/>
              <a:t>Hard to fake</a:t>
            </a:r>
          </a:p>
        </p:txBody>
      </p:sp>
      <p:sp>
        <p:nvSpPr>
          <p:cNvPr id="20" name="TextBox 19"/>
          <p:cNvSpPr txBox="1"/>
          <p:nvPr/>
        </p:nvSpPr>
        <p:spPr>
          <a:xfrm>
            <a:off x="6715125" y="3152775"/>
            <a:ext cx="2124075" cy="1200329"/>
          </a:xfrm>
          <a:prstGeom prst="rect">
            <a:avLst/>
          </a:prstGeom>
          <a:noFill/>
        </p:spPr>
        <p:txBody>
          <a:bodyPr wrap="square" rtlCol="0">
            <a:spAutoFit/>
          </a:bodyPr>
          <a:lstStyle/>
          <a:p>
            <a:r>
              <a:rPr lang="en-GB" dirty="0" smtClean="0"/>
              <a:t>Complexity</a:t>
            </a:r>
          </a:p>
          <a:p>
            <a:r>
              <a:rPr lang="en-GB" dirty="0" smtClean="0"/>
              <a:t>Hard</a:t>
            </a:r>
          </a:p>
          <a:p>
            <a:r>
              <a:rPr lang="en-GB" dirty="0" smtClean="0"/>
              <a:t>Expensive</a:t>
            </a:r>
          </a:p>
          <a:p>
            <a:r>
              <a:rPr lang="en-GB" dirty="0" smtClean="0"/>
              <a:t>Easy to fake</a:t>
            </a:r>
            <a:endParaRPr lang="en-GB" dirty="0"/>
          </a:p>
        </p:txBody>
      </p:sp>
      <p:sp>
        <p:nvSpPr>
          <p:cNvPr id="21" name="TextBox 20"/>
          <p:cNvSpPr txBox="1"/>
          <p:nvPr/>
        </p:nvSpPr>
        <p:spPr>
          <a:xfrm>
            <a:off x="1316004" y="5029200"/>
            <a:ext cx="7113621" cy="923330"/>
          </a:xfrm>
          <a:prstGeom prst="rect">
            <a:avLst/>
          </a:prstGeom>
          <a:noFill/>
        </p:spPr>
        <p:txBody>
          <a:bodyPr wrap="square" rtlCol="0">
            <a:spAutoFit/>
          </a:bodyPr>
          <a:lstStyle/>
          <a:p>
            <a:pPr algn="ctr"/>
            <a:r>
              <a:rPr lang="en-GB" dirty="0" smtClean="0"/>
              <a:t>Combines Policyholder measures (Assets cover Reserves) plus a margin.</a:t>
            </a:r>
          </a:p>
          <a:p>
            <a:pPr algn="ctr"/>
            <a:r>
              <a:rPr lang="en-GB" dirty="0" smtClean="0"/>
              <a:t>Use to be approach in UK, Europe, before Solvency II.</a:t>
            </a:r>
          </a:p>
          <a:p>
            <a:pPr algn="ctr"/>
            <a:r>
              <a:rPr lang="en-GB" dirty="0" smtClean="0"/>
              <a:t>Still used in many countries, </a:t>
            </a:r>
            <a:r>
              <a:rPr lang="en-GB" dirty="0" err="1" smtClean="0"/>
              <a:t>eg</a:t>
            </a:r>
            <a:r>
              <a:rPr lang="en-GB" dirty="0" smtClean="0"/>
              <a:t> </a:t>
            </a:r>
            <a:r>
              <a:rPr lang="en-GB" dirty="0" smtClean="0"/>
              <a:t>Saudi Arabia</a:t>
            </a:r>
            <a:endParaRPr lang="en-GB" dirty="0"/>
          </a:p>
        </p:txBody>
      </p:sp>
      <p:sp>
        <p:nvSpPr>
          <p:cNvPr id="22" name="TextBox 21"/>
          <p:cNvSpPr txBox="1"/>
          <p:nvPr/>
        </p:nvSpPr>
        <p:spPr>
          <a:xfrm>
            <a:off x="572687" y="971550"/>
            <a:ext cx="5085163" cy="430887"/>
          </a:xfrm>
          <a:prstGeom prst="rect">
            <a:avLst/>
          </a:prstGeom>
          <a:noFill/>
        </p:spPr>
        <p:txBody>
          <a:bodyPr wrap="square" rtlCol="0">
            <a:spAutoFit/>
          </a:bodyPr>
          <a:lstStyle/>
          <a:p>
            <a:r>
              <a:rPr lang="en-GB" sz="2200" dirty="0" smtClean="0">
                <a:solidFill>
                  <a:schemeClr val="bg1"/>
                </a:solidFill>
                <a:latin typeface="Fedra Sans Pro Light"/>
              </a:rPr>
              <a:t>REGULATORY MEASURES</a:t>
            </a:r>
            <a:endParaRPr lang="en-GB" sz="2200" dirty="0">
              <a:solidFill>
                <a:schemeClr val="bg1"/>
              </a:solidFill>
              <a:latin typeface="Fedra Sans Pro Light"/>
            </a:endParaRPr>
          </a:p>
        </p:txBody>
      </p:sp>
    </p:spTree>
    <p:extLst>
      <p:ext uri="{BB962C8B-B14F-4D97-AF65-F5344CB8AC3E}">
        <p14:creationId xmlns:p14="http://schemas.microsoft.com/office/powerpoint/2010/main" val="31527229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wrap="none"/>
          <a:lstStyle/>
          <a:p>
            <a:pPr algn="ctr"/>
            <a:fld id="{41A05DED-6AFF-CE4F-8896-A402EF6EF976}" type="slidenum">
              <a:rPr lang="en-US" smtClean="0">
                <a:solidFill>
                  <a:srgbClr val="FFFFFF"/>
                </a:solidFill>
                <a:latin typeface="Fedra Sans Pro Light"/>
                <a:cs typeface="Fedra Sans Pro Light"/>
              </a:rPr>
              <a:pPr algn="ctr"/>
              <a:t>13</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10" name="TextBox 9"/>
          <p:cNvSpPr txBox="1"/>
          <p:nvPr/>
        </p:nvSpPr>
        <p:spPr>
          <a:xfrm>
            <a:off x="572687" y="914400"/>
            <a:ext cx="6542488" cy="430887"/>
          </a:xfrm>
          <a:prstGeom prst="rect">
            <a:avLst/>
          </a:prstGeom>
          <a:noFill/>
        </p:spPr>
        <p:txBody>
          <a:bodyPr wrap="square" rtlCol="0">
            <a:spAutoFit/>
          </a:bodyPr>
          <a:lstStyle/>
          <a:p>
            <a:r>
              <a:rPr lang="en-GB" sz="2200" dirty="0" smtClean="0">
                <a:solidFill>
                  <a:schemeClr val="bg1"/>
                </a:solidFill>
                <a:latin typeface="Fedra Sans Pro Light"/>
              </a:rPr>
              <a:t>THE FORMULA</a:t>
            </a:r>
            <a:endParaRPr lang="en-GB" sz="2200" dirty="0">
              <a:solidFill>
                <a:schemeClr val="bg1"/>
              </a:solidFill>
              <a:latin typeface="Fedra Sans Pro Light"/>
            </a:endParaRPr>
          </a:p>
        </p:txBody>
      </p:sp>
      <p:sp>
        <p:nvSpPr>
          <p:cNvPr id="11" name="TextBox 10"/>
          <p:cNvSpPr txBox="1"/>
          <p:nvPr/>
        </p:nvSpPr>
        <p:spPr>
          <a:xfrm>
            <a:off x="572686" y="1664627"/>
            <a:ext cx="8838013" cy="2862322"/>
          </a:xfrm>
          <a:prstGeom prst="rect">
            <a:avLst/>
          </a:prstGeom>
          <a:noFill/>
        </p:spPr>
        <p:txBody>
          <a:bodyPr wrap="square" rtlCol="0">
            <a:spAutoFit/>
          </a:bodyPr>
          <a:lstStyle/>
          <a:p>
            <a:r>
              <a:rPr lang="en-GB" dirty="0" smtClean="0"/>
              <a:t>Max (</a:t>
            </a:r>
            <a:r>
              <a:rPr lang="en-GB" dirty="0" smtClean="0"/>
              <a:t>Premium Solvency Margin, </a:t>
            </a:r>
            <a:r>
              <a:rPr lang="en-GB" dirty="0" smtClean="0"/>
              <a:t>Claims </a:t>
            </a:r>
            <a:r>
              <a:rPr lang="en-GB" dirty="0" smtClean="0"/>
              <a:t>Solvency Margin)</a:t>
            </a:r>
            <a:endParaRPr lang="en-GB" dirty="0" smtClean="0"/>
          </a:p>
          <a:p>
            <a:endParaRPr lang="en-GB" dirty="0" smtClean="0"/>
          </a:p>
          <a:p>
            <a:r>
              <a:rPr lang="en-GB" dirty="0" smtClean="0"/>
              <a:t>Premium SM = 20% of Max (Net Premium, </a:t>
            </a:r>
            <a:r>
              <a:rPr lang="en-GB" dirty="0" smtClean="0"/>
              <a:t>Factor x Premium</a:t>
            </a:r>
            <a:r>
              <a:rPr lang="en-GB" dirty="0" smtClean="0"/>
              <a:t>)</a:t>
            </a:r>
          </a:p>
          <a:p>
            <a:r>
              <a:rPr lang="en-GB" dirty="0" smtClean="0"/>
              <a:t>Claims </a:t>
            </a:r>
            <a:r>
              <a:rPr lang="en-GB" dirty="0"/>
              <a:t>SM = </a:t>
            </a:r>
            <a:r>
              <a:rPr lang="en-GB" dirty="0" smtClean="0"/>
              <a:t>30</a:t>
            </a:r>
            <a:r>
              <a:rPr lang="en-GB" dirty="0"/>
              <a:t>% of Max (Net </a:t>
            </a:r>
            <a:r>
              <a:rPr lang="en-GB" dirty="0" smtClean="0"/>
              <a:t>Claims, </a:t>
            </a:r>
            <a:r>
              <a:rPr lang="en-GB" dirty="0"/>
              <a:t>Factor </a:t>
            </a:r>
            <a:r>
              <a:rPr lang="en-GB" dirty="0"/>
              <a:t>x</a:t>
            </a:r>
            <a:r>
              <a:rPr lang="en-GB" dirty="0" smtClean="0"/>
              <a:t> Claims</a:t>
            </a:r>
            <a:r>
              <a:rPr lang="en-GB" dirty="0" smtClean="0"/>
              <a:t>)</a:t>
            </a:r>
            <a:endParaRPr lang="en-GB" dirty="0"/>
          </a:p>
          <a:p>
            <a:endParaRPr lang="en-GB" dirty="0" smtClean="0"/>
          </a:p>
          <a:p>
            <a:endParaRPr lang="en-GB" dirty="0" smtClean="0"/>
          </a:p>
          <a:p>
            <a:r>
              <a:rPr lang="en-GB" dirty="0" smtClean="0"/>
              <a:t>The </a:t>
            </a:r>
            <a:r>
              <a:rPr lang="en-GB" dirty="0" smtClean="0"/>
              <a:t>Factor </a:t>
            </a:r>
            <a:r>
              <a:rPr lang="en-GB" dirty="0" smtClean="0"/>
              <a:t>limits the benefits of that can be derived from </a:t>
            </a:r>
            <a:r>
              <a:rPr lang="en-GB" dirty="0" err="1" smtClean="0"/>
              <a:t>proportinal</a:t>
            </a:r>
            <a:r>
              <a:rPr lang="en-GB" dirty="0" smtClean="0"/>
              <a:t> </a:t>
            </a:r>
            <a:r>
              <a:rPr lang="en-GB" dirty="0" smtClean="0"/>
              <a:t>reinsurance</a:t>
            </a:r>
            <a:r>
              <a:rPr lang="en-GB" dirty="0" smtClean="0"/>
              <a:t>, </a:t>
            </a:r>
            <a:r>
              <a:rPr lang="en-GB" dirty="0" smtClean="0"/>
              <a:t>as a source of </a:t>
            </a:r>
            <a:r>
              <a:rPr lang="en-GB" dirty="0" smtClean="0"/>
              <a:t>capital/finance. </a:t>
            </a:r>
            <a:endParaRPr lang="en-GB" dirty="0" smtClean="0"/>
          </a:p>
          <a:p>
            <a:r>
              <a:rPr lang="en-GB" dirty="0" err="1" smtClean="0"/>
              <a:t>Eg</a:t>
            </a:r>
            <a:r>
              <a:rPr lang="en-GB" dirty="0" smtClean="0"/>
              <a:t>. Motor at 85%.  If more than 15% of Motor </a:t>
            </a:r>
            <a:r>
              <a:rPr lang="en-GB" dirty="0" smtClean="0"/>
              <a:t>premiums </a:t>
            </a:r>
            <a:r>
              <a:rPr lang="en-GB" dirty="0" smtClean="0"/>
              <a:t>ceded then the RSM will </a:t>
            </a:r>
            <a:r>
              <a:rPr lang="en-GB" u="sng" dirty="0" smtClean="0"/>
              <a:t>not</a:t>
            </a:r>
            <a:r>
              <a:rPr lang="en-GB" dirty="0" smtClean="0"/>
              <a:t> </a:t>
            </a:r>
          </a:p>
          <a:p>
            <a:r>
              <a:rPr lang="en-GB" dirty="0" smtClean="0"/>
              <a:t>improve.</a:t>
            </a:r>
          </a:p>
        </p:txBody>
      </p:sp>
    </p:spTree>
    <p:extLst>
      <p:ext uri="{BB962C8B-B14F-4D97-AF65-F5344CB8AC3E}">
        <p14:creationId xmlns:p14="http://schemas.microsoft.com/office/powerpoint/2010/main" val="3331808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wrap="none"/>
          <a:lstStyle/>
          <a:p>
            <a:pPr algn="ctr"/>
            <a:fld id="{41A05DED-6AFF-CE4F-8896-A402EF6EF976}" type="slidenum">
              <a:rPr lang="en-US" smtClean="0">
                <a:solidFill>
                  <a:srgbClr val="FFFFFF"/>
                </a:solidFill>
                <a:latin typeface="Fedra Sans Pro Light"/>
                <a:cs typeface="Fedra Sans Pro Light"/>
              </a:rPr>
              <a:pPr algn="ctr"/>
              <a:t>14</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10" name="TextBox 9"/>
          <p:cNvSpPr txBox="1"/>
          <p:nvPr/>
        </p:nvSpPr>
        <p:spPr>
          <a:xfrm>
            <a:off x="572687" y="914400"/>
            <a:ext cx="6542488" cy="430887"/>
          </a:xfrm>
          <a:prstGeom prst="rect">
            <a:avLst/>
          </a:prstGeom>
          <a:noFill/>
        </p:spPr>
        <p:txBody>
          <a:bodyPr wrap="square" rtlCol="0">
            <a:spAutoFit/>
          </a:bodyPr>
          <a:lstStyle/>
          <a:p>
            <a:r>
              <a:rPr lang="en-GB" sz="2200" dirty="0" smtClean="0">
                <a:solidFill>
                  <a:schemeClr val="bg1"/>
                </a:solidFill>
                <a:latin typeface="Fedra Sans Pro Light"/>
              </a:rPr>
              <a:t>THE FORMULA</a:t>
            </a:r>
            <a:endParaRPr lang="en-GB" sz="2200" dirty="0">
              <a:solidFill>
                <a:schemeClr val="bg1"/>
              </a:solidFill>
              <a:latin typeface="Fedra Sans Pro Light"/>
            </a:endParaRPr>
          </a:p>
        </p:txBody>
      </p:sp>
      <p:sp>
        <p:nvSpPr>
          <p:cNvPr id="11" name="TextBox 10"/>
          <p:cNvSpPr txBox="1"/>
          <p:nvPr/>
        </p:nvSpPr>
        <p:spPr>
          <a:xfrm>
            <a:off x="572686" y="1664627"/>
            <a:ext cx="8838013" cy="3416320"/>
          </a:xfrm>
          <a:prstGeom prst="rect">
            <a:avLst/>
          </a:prstGeom>
          <a:noFill/>
        </p:spPr>
        <p:txBody>
          <a:bodyPr wrap="square" rtlCol="0">
            <a:spAutoFit/>
          </a:bodyPr>
          <a:lstStyle/>
          <a:p>
            <a:r>
              <a:rPr lang="en-GB" dirty="0" smtClean="0"/>
              <a:t>So, how to reduce RSM?  Or Increase Solvency Ratio?</a:t>
            </a:r>
          </a:p>
          <a:p>
            <a:pPr lvl="1">
              <a:buFont typeface="Arial" pitchFamily="34" charset="0"/>
              <a:buChar char="•"/>
            </a:pPr>
            <a:r>
              <a:rPr lang="en-GB" dirty="0" smtClean="0"/>
              <a:t>Reduce Gross Premium / Earned</a:t>
            </a:r>
          </a:p>
          <a:p>
            <a:pPr lvl="1">
              <a:buFont typeface="Arial" pitchFamily="34" charset="0"/>
              <a:buChar char="•"/>
            </a:pPr>
            <a:r>
              <a:rPr lang="en-GB" dirty="0" smtClean="0"/>
              <a:t>Reduce Gross Claims Incurred</a:t>
            </a:r>
          </a:p>
          <a:p>
            <a:pPr lvl="1">
              <a:buFont typeface="Arial" pitchFamily="34" charset="0"/>
              <a:buChar char="•"/>
            </a:pPr>
            <a:r>
              <a:rPr lang="en-GB" dirty="0" smtClean="0"/>
              <a:t>Increase </a:t>
            </a:r>
            <a:r>
              <a:rPr lang="en-GB" dirty="0" smtClean="0"/>
              <a:t>proportional </a:t>
            </a:r>
            <a:r>
              <a:rPr lang="en-GB" dirty="0" smtClean="0"/>
              <a:t>reinsurance</a:t>
            </a:r>
            <a:r>
              <a:rPr lang="en-GB" dirty="0" smtClean="0"/>
              <a:t> cover</a:t>
            </a:r>
            <a:endParaRPr lang="en-GB" dirty="0" smtClean="0"/>
          </a:p>
          <a:p>
            <a:pPr lvl="1">
              <a:buFont typeface="Arial" pitchFamily="34" charset="0"/>
              <a:buChar char="•"/>
            </a:pPr>
            <a:r>
              <a:rPr lang="en-GB" dirty="0" smtClean="0"/>
              <a:t>Write cheaper lines......</a:t>
            </a:r>
            <a:r>
              <a:rPr lang="en-GB" dirty="0" err="1" smtClean="0"/>
              <a:t>eg</a:t>
            </a:r>
            <a:r>
              <a:rPr lang="en-GB" dirty="0" smtClean="0"/>
              <a:t>. Property, Engineering</a:t>
            </a:r>
          </a:p>
          <a:p>
            <a:pPr lvl="1">
              <a:buFont typeface="Arial" pitchFamily="34" charset="0"/>
              <a:buChar char="•"/>
            </a:pPr>
            <a:r>
              <a:rPr lang="en-GB" dirty="0" smtClean="0"/>
              <a:t>Earned </a:t>
            </a:r>
            <a:r>
              <a:rPr lang="en-GB" dirty="0" smtClean="0"/>
              <a:t>Loss Ratio </a:t>
            </a:r>
            <a:r>
              <a:rPr lang="en-GB" dirty="0" smtClean="0"/>
              <a:t>is </a:t>
            </a:r>
            <a:r>
              <a:rPr lang="en-GB" dirty="0" smtClean="0"/>
              <a:t>less than </a:t>
            </a:r>
            <a:r>
              <a:rPr lang="en-GB" dirty="0" smtClean="0"/>
              <a:t>66.66%. Why?  </a:t>
            </a:r>
            <a:r>
              <a:rPr lang="en-GB" dirty="0" smtClean="0"/>
              <a:t>(though really just a transition from Claims to Premiums basis, not reduced RSM)</a:t>
            </a:r>
          </a:p>
          <a:p>
            <a:pPr lvl="1">
              <a:buFont typeface="Arial" pitchFamily="34" charset="0"/>
              <a:buChar char="•"/>
            </a:pPr>
            <a:endParaRPr lang="en-GB" dirty="0" smtClean="0"/>
          </a:p>
          <a:p>
            <a:r>
              <a:rPr lang="en-GB" dirty="0" smtClean="0"/>
              <a:t>OR</a:t>
            </a:r>
          </a:p>
          <a:p>
            <a:endParaRPr lang="en-GB" dirty="0" smtClean="0"/>
          </a:p>
          <a:p>
            <a:r>
              <a:rPr lang="en-GB" dirty="0" smtClean="0"/>
              <a:t>Increase </a:t>
            </a:r>
            <a:r>
              <a:rPr lang="en-GB" dirty="0" smtClean="0"/>
              <a:t>Capital (This </a:t>
            </a:r>
            <a:r>
              <a:rPr lang="en-GB" dirty="0" smtClean="0"/>
              <a:t>ignores asset </a:t>
            </a:r>
            <a:r>
              <a:rPr lang="en-GB" dirty="0" smtClean="0"/>
              <a:t>admissibility matters, all else being equal)</a:t>
            </a:r>
            <a:endParaRPr lang="en-GB" dirty="0" smtClean="0"/>
          </a:p>
          <a:p>
            <a:endParaRPr lang="en-GB" dirty="0" smtClean="0"/>
          </a:p>
        </p:txBody>
      </p:sp>
    </p:spTree>
    <p:extLst>
      <p:ext uri="{BB962C8B-B14F-4D97-AF65-F5344CB8AC3E}">
        <p14:creationId xmlns:p14="http://schemas.microsoft.com/office/powerpoint/2010/main" val="11967998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wrap="none"/>
          <a:lstStyle/>
          <a:p>
            <a:pPr algn="ctr"/>
            <a:fld id="{41A05DED-6AFF-CE4F-8896-A402EF6EF976}" type="slidenum">
              <a:rPr lang="en-US" smtClean="0">
                <a:solidFill>
                  <a:srgbClr val="FFFFFF"/>
                </a:solidFill>
                <a:latin typeface="Fedra Sans Pro Light"/>
                <a:cs typeface="Fedra Sans Pro Light"/>
              </a:rPr>
              <a:pPr algn="ctr"/>
              <a:t>15</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14" name="Content Placeholder 2"/>
          <p:cNvSpPr>
            <a:spLocks noGrp="1"/>
          </p:cNvSpPr>
          <p:nvPr>
            <p:ph idx="1"/>
          </p:nvPr>
        </p:nvSpPr>
        <p:spPr/>
        <p:txBody>
          <a:bodyPr>
            <a:normAutofit/>
          </a:bodyPr>
          <a:lstStyle/>
          <a:p>
            <a:pPr algn="just"/>
            <a:r>
              <a:rPr lang="en-GB" sz="1800" dirty="0" smtClean="0"/>
              <a:t>In planning, usually </a:t>
            </a:r>
            <a:r>
              <a:rPr lang="en-GB" sz="1800" dirty="0" smtClean="0"/>
              <a:t>target the Claims </a:t>
            </a:r>
            <a:r>
              <a:rPr lang="en-GB" sz="1800" dirty="0" smtClean="0"/>
              <a:t>basis, I </a:t>
            </a:r>
            <a:r>
              <a:rPr lang="en-GB" sz="1800" dirty="0" smtClean="0"/>
              <a:t>expect, since </a:t>
            </a:r>
            <a:r>
              <a:rPr lang="en-GB" sz="1800" dirty="0" smtClean="0"/>
              <a:t>Loss Ratio usually greater than </a:t>
            </a:r>
            <a:r>
              <a:rPr lang="en-GB" sz="1800" dirty="0" smtClean="0"/>
              <a:t>66</a:t>
            </a:r>
            <a:r>
              <a:rPr lang="en-GB" sz="1800" dirty="0" smtClean="0"/>
              <a:t>%?</a:t>
            </a:r>
          </a:p>
          <a:p>
            <a:pPr algn="just"/>
            <a:r>
              <a:rPr lang="en-GB" sz="1800" dirty="0" smtClean="0"/>
              <a:t>The rest of the formula explicit, apply as is</a:t>
            </a:r>
            <a:endParaRPr lang="en-GB" sz="1800" dirty="0" smtClean="0"/>
          </a:p>
          <a:p>
            <a:pPr algn="just">
              <a:buNone/>
            </a:pPr>
            <a:endParaRPr lang="en-GB" sz="1800" dirty="0" smtClean="0"/>
          </a:p>
          <a:p>
            <a:pPr algn="just"/>
            <a:r>
              <a:rPr lang="en-GB" sz="1800" dirty="0" smtClean="0"/>
              <a:t>What happens on gigantic losses for property, engineering, marine, </a:t>
            </a:r>
            <a:r>
              <a:rPr lang="en-GB" sz="1800" dirty="0" smtClean="0"/>
              <a:t>liability, </a:t>
            </a:r>
            <a:r>
              <a:rPr lang="en-GB" sz="1800" dirty="0" smtClean="0"/>
              <a:t>aviation?  Say retain 0.5% of huge risk, but factor set at 50%?  Solvency requirement shoots up?</a:t>
            </a:r>
          </a:p>
          <a:p>
            <a:pPr algn="just"/>
            <a:endParaRPr lang="en-GB" sz="1800" dirty="0" smtClean="0"/>
          </a:p>
          <a:p>
            <a:pPr algn="just"/>
            <a:endParaRPr lang="en-GB" sz="1800" dirty="0" smtClean="0"/>
          </a:p>
          <a:p>
            <a:endParaRPr lang="en-GB" sz="1400" dirty="0" smtClean="0"/>
          </a:p>
        </p:txBody>
      </p:sp>
      <p:sp>
        <p:nvSpPr>
          <p:cNvPr id="9" name="TextBox 8"/>
          <p:cNvSpPr txBox="1"/>
          <p:nvPr/>
        </p:nvSpPr>
        <p:spPr>
          <a:xfrm>
            <a:off x="572687" y="962025"/>
            <a:ext cx="6780613" cy="430887"/>
          </a:xfrm>
          <a:prstGeom prst="rect">
            <a:avLst/>
          </a:prstGeom>
          <a:noFill/>
        </p:spPr>
        <p:txBody>
          <a:bodyPr wrap="square" rtlCol="0">
            <a:spAutoFit/>
          </a:bodyPr>
          <a:lstStyle/>
          <a:p>
            <a:r>
              <a:rPr lang="en-GB" sz="2200" dirty="0" smtClean="0">
                <a:solidFill>
                  <a:schemeClr val="bg1"/>
                </a:solidFill>
                <a:latin typeface="Fedra Sans Pro Light"/>
              </a:rPr>
              <a:t>IMPLICATIONS?</a:t>
            </a:r>
            <a:endParaRPr lang="en-GB" sz="2200" dirty="0">
              <a:solidFill>
                <a:schemeClr val="bg1"/>
              </a:solidFill>
              <a:latin typeface="Fedra Sans Pro Light"/>
            </a:endParaRPr>
          </a:p>
        </p:txBody>
      </p:sp>
    </p:spTree>
    <p:extLst>
      <p:ext uri="{BB962C8B-B14F-4D97-AF65-F5344CB8AC3E}">
        <p14:creationId xmlns:p14="http://schemas.microsoft.com/office/powerpoint/2010/main" val="10323087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wrap="none"/>
          <a:lstStyle/>
          <a:p>
            <a:pPr algn="ctr"/>
            <a:fld id="{41A05DED-6AFF-CE4F-8896-A402EF6EF976}" type="slidenum">
              <a:rPr lang="en-US" smtClean="0">
                <a:solidFill>
                  <a:srgbClr val="FFFFFF"/>
                </a:solidFill>
                <a:latin typeface="Fedra Sans Pro Light"/>
                <a:cs typeface="Fedra Sans Pro Light"/>
              </a:rPr>
              <a:pPr algn="ctr"/>
              <a:t>16</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14" name="Content Placeholder 2"/>
          <p:cNvSpPr>
            <a:spLocks noGrp="1"/>
          </p:cNvSpPr>
          <p:nvPr>
            <p:ph idx="1"/>
          </p:nvPr>
        </p:nvSpPr>
        <p:spPr/>
        <p:txBody>
          <a:bodyPr>
            <a:normAutofit/>
          </a:bodyPr>
          <a:lstStyle/>
          <a:p>
            <a:pPr algn="just">
              <a:buNone/>
            </a:pPr>
            <a:r>
              <a:rPr lang="en-GB" sz="1800" dirty="0" smtClean="0"/>
              <a:t>That takes care of the current situation.</a:t>
            </a:r>
          </a:p>
          <a:p>
            <a:pPr algn="just">
              <a:buNone/>
            </a:pPr>
            <a:r>
              <a:rPr lang="en-GB" sz="1800" dirty="0" smtClean="0"/>
              <a:t>What about the future:  You need a reasonably robust model for projecting future solvency</a:t>
            </a:r>
          </a:p>
          <a:p>
            <a:pPr algn="just"/>
            <a:r>
              <a:rPr lang="en-GB" sz="1800" dirty="0" smtClean="0"/>
              <a:t>Recognise the main drivers:</a:t>
            </a:r>
          </a:p>
          <a:p>
            <a:pPr lvl="1" algn="just"/>
            <a:r>
              <a:rPr lang="en-GB" sz="1400" dirty="0" smtClean="0"/>
              <a:t>Premium</a:t>
            </a:r>
          </a:p>
          <a:p>
            <a:pPr lvl="1" algn="just"/>
            <a:r>
              <a:rPr lang="en-GB" sz="1400" dirty="0" smtClean="0"/>
              <a:t>Claims or Loss Ratios</a:t>
            </a:r>
          </a:p>
          <a:p>
            <a:pPr lvl="1" algn="just"/>
            <a:r>
              <a:rPr lang="en-GB" sz="1400" dirty="0" smtClean="0"/>
              <a:t>Reinsurance, proportional</a:t>
            </a:r>
          </a:p>
          <a:p>
            <a:pPr lvl="1" algn="just"/>
            <a:r>
              <a:rPr lang="en-GB" sz="1400" dirty="0" smtClean="0"/>
              <a:t>Keep track of your premium and claims reserves (Implies premium earnings &amp; claims payment patterns)</a:t>
            </a:r>
          </a:p>
          <a:p>
            <a:pPr lvl="1" algn="just"/>
            <a:r>
              <a:rPr lang="en-GB" sz="1400" dirty="0" smtClean="0"/>
              <a:t>Assets?</a:t>
            </a:r>
          </a:p>
          <a:p>
            <a:pPr lvl="1" algn="just"/>
            <a:r>
              <a:rPr lang="en-GB" sz="1400" dirty="0" smtClean="0"/>
              <a:t>Produce FS</a:t>
            </a:r>
          </a:p>
          <a:p>
            <a:pPr algn="just"/>
            <a:r>
              <a:rPr lang="en-GB" sz="1800" dirty="0" smtClean="0"/>
              <a:t>So you can report regulatory solvency &amp; other </a:t>
            </a:r>
            <a:r>
              <a:rPr lang="en-GB" sz="1800" dirty="0" smtClean="0"/>
              <a:t>measures for the future</a:t>
            </a:r>
            <a:endParaRPr lang="en-GB" sz="1800" dirty="0" smtClean="0"/>
          </a:p>
          <a:p>
            <a:endParaRPr lang="en-GB" sz="1400" dirty="0" smtClean="0"/>
          </a:p>
        </p:txBody>
      </p:sp>
      <p:sp>
        <p:nvSpPr>
          <p:cNvPr id="9" name="TextBox 8"/>
          <p:cNvSpPr txBox="1"/>
          <p:nvPr/>
        </p:nvSpPr>
        <p:spPr>
          <a:xfrm>
            <a:off x="572687" y="962025"/>
            <a:ext cx="7647388" cy="430887"/>
          </a:xfrm>
          <a:prstGeom prst="rect">
            <a:avLst/>
          </a:prstGeom>
          <a:noFill/>
        </p:spPr>
        <p:txBody>
          <a:bodyPr wrap="square" rtlCol="0">
            <a:spAutoFit/>
          </a:bodyPr>
          <a:lstStyle/>
          <a:p>
            <a:r>
              <a:rPr lang="en-GB" sz="2200" dirty="0" smtClean="0">
                <a:solidFill>
                  <a:schemeClr val="bg1"/>
                </a:solidFill>
                <a:latin typeface="Fedra Sans Pro Light"/>
              </a:rPr>
              <a:t>CURRENT &amp; FUTURE CAPITAL ADEQUACY STATUS?</a:t>
            </a:r>
            <a:endParaRPr lang="en-GB" sz="2200" dirty="0">
              <a:solidFill>
                <a:schemeClr val="bg1"/>
              </a:solidFill>
              <a:latin typeface="Fedra Sans Pro Light"/>
            </a:endParaRPr>
          </a:p>
        </p:txBody>
      </p:sp>
    </p:spTree>
    <p:extLst>
      <p:ext uri="{BB962C8B-B14F-4D97-AF65-F5344CB8AC3E}">
        <p14:creationId xmlns:p14="http://schemas.microsoft.com/office/powerpoint/2010/main" val="10323087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wrap="none"/>
          <a:lstStyle/>
          <a:p>
            <a:pPr algn="ctr"/>
            <a:fld id="{41A05DED-6AFF-CE4F-8896-A402EF6EF976}" type="slidenum">
              <a:rPr lang="en-US" smtClean="0">
                <a:solidFill>
                  <a:srgbClr val="FFFFFF"/>
                </a:solidFill>
                <a:latin typeface="Fedra Sans Pro Light"/>
                <a:cs typeface="Fedra Sans Pro Light"/>
              </a:rPr>
              <a:pPr algn="ctr"/>
              <a:t>17</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14" name="Content Placeholder 2"/>
          <p:cNvSpPr>
            <a:spLocks noGrp="1"/>
          </p:cNvSpPr>
          <p:nvPr>
            <p:ph idx="1"/>
          </p:nvPr>
        </p:nvSpPr>
        <p:spPr/>
        <p:txBody>
          <a:bodyPr>
            <a:normAutofit/>
          </a:bodyPr>
          <a:lstStyle/>
          <a:p>
            <a:r>
              <a:rPr lang="en-GB" sz="1800" dirty="0" smtClean="0"/>
              <a:t>Let’s </a:t>
            </a:r>
            <a:r>
              <a:rPr lang="en-GB" sz="1800" dirty="0" smtClean="0"/>
              <a:t>discuss.  What is meant here?  India specific?</a:t>
            </a:r>
          </a:p>
          <a:p>
            <a:endParaRPr lang="en-GB" sz="1800" dirty="0" smtClean="0"/>
          </a:p>
        </p:txBody>
      </p:sp>
      <p:sp>
        <p:nvSpPr>
          <p:cNvPr id="9" name="TextBox 8"/>
          <p:cNvSpPr txBox="1"/>
          <p:nvPr/>
        </p:nvSpPr>
        <p:spPr>
          <a:xfrm>
            <a:off x="572687" y="962025"/>
            <a:ext cx="7647388" cy="430887"/>
          </a:xfrm>
          <a:prstGeom prst="rect">
            <a:avLst/>
          </a:prstGeom>
          <a:noFill/>
        </p:spPr>
        <p:txBody>
          <a:bodyPr wrap="square" rtlCol="0">
            <a:spAutoFit/>
          </a:bodyPr>
          <a:lstStyle/>
          <a:p>
            <a:r>
              <a:rPr lang="en-GB" sz="2200" dirty="0" smtClean="0">
                <a:solidFill>
                  <a:schemeClr val="bg1"/>
                </a:solidFill>
                <a:latin typeface="Fedra Sans Pro Light"/>
              </a:rPr>
              <a:t>BUSINESS LEVEL SOLVENCY MARGINS</a:t>
            </a:r>
            <a:endParaRPr lang="en-GB" sz="2200" dirty="0">
              <a:solidFill>
                <a:schemeClr val="bg1"/>
              </a:solidFill>
              <a:latin typeface="Fedra Sans Pro Light"/>
            </a:endParaRPr>
          </a:p>
        </p:txBody>
      </p:sp>
    </p:spTree>
    <p:extLst>
      <p:ext uri="{BB962C8B-B14F-4D97-AF65-F5344CB8AC3E}">
        <p14:creationId xmlns:p14="http://schemas.microsoft.com/office/powerpoint/2010/main" val="10323087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wrap="none"/>
          <a:lstStyle/>
          <a:p>
            <a:pPr algn="ctr"/>
            <a:fld id="{41A05DED-6AFF-CE4F-8896-A402EF6EF976}" type="slidenum">
              <a:rPr lang="en-US" smtClean="0">
                <a:solidFill>
                  <a:srgbClr val="FFFFFF"/>
                </a:solidFill>
                <a:latin typeface="Fedra Sans Pro Light"/>
                <a:cs typeface="Fedra Sans Pro Light"/>
              </a:rPr>
              <a:pPr algn="ctr"/>
              <a:t>18</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14" name="Content Placeholder 2"/>
          <p:cNvSpPr>
            <a:spLocks noGrp="1"/>
          </p:cNvSpPr>
          <p:nvPr>
            <p:ph idx="1"/>
          </p:nvPr>
        </p:nvSpPr>
        <p:spPr/>
        <p:txBody>
          <a:bodyPr>
            <a:normAutofit fontScale="85000" lnSpcReduction="10000"/>
          </a:bodyPr>
          <a:lstStyle/>
          <a:p>
            <a:r>
              <a:rPr lang="en-GB" sz="1800" dirty="0" smtClean="0"/>
              <a:t>Assets;  easy.  Cash or near-cash till </a:t>
            </a:r>
            <a:r>
              <a:rPr lang="en-GB" sz="1800" dirty="0" smtClean="0"/>
              <a:t>say 200</a:t>
            </a:r>
            <a:r>
              <a:rPr lang="en-GB" sz="1800" dirty="0" smtClean="0"/>
              <a:t>% </a:t>
            </a:r>
            <a:r>
              <a:rPr lang="en-GB" sz="1800" dirty="0" smtClean="0"/>
              <a:t>Solvency </a:t>
            </a:r>
            <a:r>
              <a:rPr lang="en-GB" sz="1800" dirty="0" smtClean="0"/>
              <a:t>Ratio.  But given growth; </a:t>
            </a:r>
            <a:r>
              <a:rPr lang="en-GB" sz="1800" dirty="0" smtClean="0"/>
              <a:t>more?</a:t>
            </a:r>
          </a:p>
          <a:p>
            <a:r>
              <a:rPr lang="en-GB" sz="1800" dirty="0" smtClean="0"/>
              <a:t>If the company comfortably exceeds say 200% then can starting thinking of taking on riskier investments and mismatching</a:t>
            </a:r>
          </a:p>
          <a:p>
            <a:endParaRPr lang="en-GB" sz="1800" dirty="0" smtClean="0"/>
          </a:p>
          <a:p>
            <a:r>
              <a:rPr lang="en-GB" sz="1800" dirty="0" smtClean="0"/>
              <a:t>Plan business volumes </a:t>
            </a:r>
            <a:r>
              <a:rPr lang="en-GB" sz="1800" dirty="0" smtClean="0"/>
              <a:t>carefully using your model.  </a:t>
            </a:r>
            <a:r>
              <a:rPr lang="en-GB" sz="1800" dirty="0" smtClean="0"/>
              <a:t>Limit volumes?  Dividend limited?</a:t>
            </a:r>
          </a:p>
          <a:p>
            <a:r>
              <a:rPr lang="en-GB" sz="1800" dirty="0" smtClean="0"/>
              <a:t>Plan </a:t>
            </a:r>
            <a:r>
              <a:rPr lang="en-GB" sz="1800" dirty="0" smtClean="0"/>
              <a:t>Line of Business volumes and loss ratios.  Consider desired Return on Capital </a:t>
            </a:r>
            <a:r>
              <a:rPr lang="en-GB" sz="1800" dirty="0" smtClean="0"/>
              <a:t>for each and maximise given </a:t>
            </a:r>
            <a:r>
              <a:rPr lang="en-GB" sz="1800" dirty="0" smtClean="0"/>
              <a:t>capital</a:t>
            </a:r>
          </a:p>
          <a:p>
            <a:r>
              <a:rPr lang="en-GB" sz="1800" dirty="0" smtClean="0"/>
              <a:t>Think about it; Solvency Margin and Capital Management is a function of:</a:t>
            </a:r>
          </a:p>
          <a:p>
            <a:pPr lvl="1"/>
            <a:r>
              <a:rPr lang="en-GB" sz="1400" dirty="0" smtClean="0"/>
              <a:t>Growth; organically supporting growth of RSM?</a:t>
            </a:r>
          </a:p>
          <a:p>
            <a:pPr lvl="1"/>
            <a:r>
              <a:rPr lang="en-GB" sz="1400" dirty="0" smtClean="0"/>
              <a:t>Profitability/Loss Ratios determines basis and also support of growth</a:t>
            </a:r>
          </a:p>
          <a:p>
            <a:pPr lvl="1"/>
            <a:r>
              <a:rPr lang="en-GB" sz="1400" dirty="0" smtClean="0"/>
              <a:t>Reinsurance; source of finance, also reduce volatility in RSM</a:t>
            </a:r>
          </a:p>
          <a:p>
            <a:pPr lvl="1"/>
            <a:r>
              <a:rPr lang="en-GB" sz="1400" dirty="0" smtClean="0"/>
              <a:t>By each line of business separately, given unique factors</a:t>
            </a:r>
          </a:p>
          <a:p>
            <a:pPr lvl="1"/>
            <a:r>
              <a:rPr lang="en-GB" sz="1400" dirty="0" smtClean="0"/>
              <a:t>Then combined.  Cross-subsidisation not allowed (in India, I think?)</a:t>
            </a:r>
          </a:p>
          <a:p>
            <a:pPr lvl="1"/>
            <a:endParaRPr lang="en-GB" sz="1400" dirty="0" smtClean="0"/>
          </a:p>
          <a:p>
            <a:endParaRPr lang="en-GB" sz="1800" dirty="0"/>
          </a:p>
          <a:p>
            <a:pPr marL="0" indent="0">
              <a:buNone/>
            </a:pPr>
            <a:r>
              <a:rPr lang="en-GB" sz="1800" dirty="0" smtClean="0"/>
              <a:t>3 Main elements of Managing a general insurance </a:t>
            </a:r>
            <a:r>
              <a:rPr lang="en-GB" sz="1800" dirty="0" err="1" smtClean="0"/>
              <a:t>co’s</a:t>
            </a:r>
            <a:r>
              <a:rPr lang="en-GB" sz="1800" dirty="0" smtClean="0"/>
              <a:t> financial wellbeing</a:t>
            </a:r>
            <a:endParaRPr lang="en-GB" sz="1800" dirty="0" smtClean="0"/>
          </a:p>
          <a:p>
            <a:r>
              <a:rPr lang="en-GB" sz="1800" dirty="0" smtClean="0"/>
              <a:t>Price products for certain loss ratios; </a:t>
            </a:r>
            <a:r>
              <a:rPr lang="en-GB" sz="1800" dirty="0" smtClean="0"/>
              <a:t>Return on Capital, RSM </a:t>
            </a:r>
            <a:r>
              <a:rPr lang="en-GB" sz="1800" dirty="0" err="1" smtClean="0"/>
              <a:t>etc</a:t>
            </a:r>
            <a:r>
              <a:rPr lang="en-GB" sz="1800" dirty="0" smtClean="0"/>
              <a:t>, see above</a:t>
            </a:r>
            <a:endParaRPr lang="en-GB" sz="1800" dirty="0" smtClean="0"/>
          </a:p>
          <a:p>
            <a:r>
              <a:rPr lang="en-GB" sz="1800" dirty="0" smtClean="0"/>
              <a:t>Underwriting.  Select</a:t>
            </a:r>
            <a:r>
              <a:rPr lang="en-GB" sz="1800" dirty="0" smtClean="0"/>
              <a:t>, </a:t>
            </a:r>
            <a:r>
              <a:rPr lang="en-GB" sz="1800" dirty="0" smtClean="0"/>
              <a:t>Select</a:t>
            </a:r>
            <a:r>
              <a:rPr lang="en-GB" sz="1800" dirty="0" smtClean="0"/>
              <a:t>, </a:t>
            </a:r>
            <a:r>
              <a:rPr lang="en-GB" sz="1800" dirty="0" smtClean="0"/>
              <a:t>Select.  You as the actuary should drive pricing, at least for Medical and Motor</a:t>
            </a:r>
            <a:endParaRPr lang="en-GB" sz="1800" dirty="0" smtClean="0"/>
          </a:p>
          <a:p>
            <a:r>
              <a:rPr lang="en-GB" sz="1800" dirty="0" smtClean="0"/>
              <a:t>Manage </a:t>
            </a:r>
            <a:r>
              <a:rPr lang="en-GB" sz="1800" dirty="0" smtClean="0"/>
              <a:t>claims cost.  Sensibly.  Pay what is fair, no more no less.</a:t>
            </a:r>
            <a:endParaRPr lang="en-GB" sz="1800" dirty="0" smtClean="0"/>
          </a:p>
        </p:txBody>
      </p:sp>
      <p:sp>
        <p:nvSpPr>
          <p:cNvPr id="9" name="TextBox 8"/>
          <p:cNvSpPr txBox="1"/>
          <p:nvPr/>
        </p:nvSpPr>
        <p:spPr>
          <a:xfrm>
            <a:off x="572687" y="962025"/>
            <a:ext cx="7647388" cy="430887"/>
          </a:xfrm>
          <a:prstGeom prst="rect">
            <a:avLst/>
          </a:prstGeom>
          <a:noFill/>
        </p:spPr>
        <p:txBody>
          <a:bodyPr wrap="square" rtlCol="0">
            <a:spAutoFit/>
          </a:bodyPr>
          <a:lstStyle/>
          <a:p>
            <a:r>
              <a:rPr lang="en-GB" sz="2200" dirty="0" smtClean="0">
                <a:solidFill>
                  <a:schemeClr val="bg1"/>
                </a:solidFill>
                <a:latin typeface="Fedra Sans Pro Light"/>
              </a:rPr>
              <a:t>COMPANIES APPROACH TO CAPITAL MANAGEMENT?</a:t>
            </a:r>
            <a:endParaRPr lang="en-GB" sz="2200" dirty="0">
              <a:solidFill>
                <a:schemeClr val="bg1"/>
              </a:solidFill>
              <a:latin typeface="Fedra Sans Pro Light"/>
            </a:endParaRPr>
          </a:p>
        </p:txBody>
      </p:sp>
    </p:spTree>
    <p:extLst>
      <p:ext uri="{BB962C8B-B14F-4D97-AF65-F5344CB8AC3E}">
        <p14:creationId xmlns:p14="http://schemas.microsoft.com/office/powerpoint/2010/main" val="10323087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wrap="none"/>
          <a:lstStyle/>
          <a:p>
            <a:pPr algn="ctr"/>
            <a:fld id="{41A05DED-6AFF-CE4F-8896-A402EF6EF976}" type="slidenum">
              <a:rPr lang="en-US" smtClean="0">
                <a:solidFill>
                  <a:srgbClr val="FFFFFF"/>
                </a:solidFill>
                <a:latin typeface="Fedra Sans Pro Light"/>
                <a:cs typeface="Fedra Sans Pro Light"/>
              </a:rPr>
              <a:pPr algn="ctr"/>
              <a:t>19</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14" name="Content Placeholder 2"/>
          <p:cNvSpPr>
            <a:spLocks noGrp="1"/>
          </p:cNvSpPr>
          <p:nvPr>
            <p:ph idx="1"/>
          </p:nvPr>
        </p:nvSpPr>
        <p:spPr/>
        <p:txBody>
          <a:bodyPr>
            <a:normAutofit/>
          </a:bodyPr>
          <a:lstStyle/>
          <a:p>
            <a:r>
              <a:rPr lang="en-GB" sz="1800" dirty="0" smtClean="0"/>
              <a:t>Stochastic Realms</a:t>
            </a:r>
          </a:p>
          <a:p>
            <a:r>
              <a:rPr lang="en-GB" sz="1800" dirty="0" smtClean="0"/>
              <a:t>But sometimes sensible conclusion can be made</a:t>
            </a:r>
          </a:p>
          <a:p>
            <a:r>
              <a:rPr lang="en-GB" sz="1800" dirty="0" err="1" smtClean="0"/>
              <a:t>Eg</a:t>
            </a:r>
            <a:r>
              <a:rPr lang="en-GB" sz="1800" dirty="0" smtClean="0"/>
              <a:t>. If </a:t>
            </a:r>
            <a:r>
              <a:rPr lang="en-GB" sz="1800" dirty="0" smtClean="0"/>
              <a:t>SM </a:t>
            </a:r>
            <a:r>
              <a:rPr lang="en-GB" sz="1800" dirty="0" smtClean="0"/>
              <a:t>is 300%, you could arguably state likelihood of Ruin is small</a:t>
            </a:r>
          </a:p>
          <a:p>
            <a:r>
              <a:rPr lang="en-GB" sz="1800" dirty="0" smtClean="0"/>
              <a:t>What is Ruin?  Bankruptcy?  Solvency?   &lt; 100%, 150%?</a:t>
            </a:r>
          </a:p>
          <a:p>
            <a:r>
              <a:rPr lang="en-GB" sz="1800" dirty="0" smtClean="0"/>
              <a:t>Likelihood of Ruin? &lt; 1/200 or 0.5</a:t>
            </a:r>
            <a:r>
              <a:rPr lang="en-GB" sz="1800" dirty="0" smtClean="0"/>
              <a:t>% say</a:t>
            </a:r>
            <a:endParaRPr lang="en-GB" sz="1800" dirty="0" smtClean="0"/>
          </a:p>
          <a:p>
            <a:r>
              <a:rPr lang="en-GB" sz="1800" dirty="0" smtClean="0"/>
              <a:t>Ruin:  54</a:t>
            </a:r>
            <a:r>
              <a:rPr lang="en-GB" sz="1800" dirty="0" smtClean="0"/>
              <a:t>% of insolvencies due to </a:t>
            </a:r>
            <a:r>
              <a:rPr lang="en-GB" sz="1800" dirty="0" smtClean="0"/>
              <a:t>Inadequate Reserves, Excessive growth (under pricing)</a:t>
            </a:r>
          </a:p>
          <a:p>
            <a:r>
              <a:rPr lang="en-GB" sz="1800" dirty="0" smtClean="0"/>
              <a:t>Ruin: 45% </a:t>
            </a:r>
            <a:r>
              <a:rPr lang="en-GB" sz="1800" dirty="0" smtClean="0"/>
              <a:t>of insolvencies due to Fraud</a:t>
            </a:r>
            <a:r>
              <a:rPr lang="en-GB" sz="1800" dirty="0" smtClean="0"/>
              <a:t>, CAT Losses, Change in business, RI failure</a:t>
            </a:r>
          </a:p>
          <a:p>
            <a:endParaRPr lang="en-GB" sz="1800" dirty="0" smtClean="0"/>
          </a:p>
          <a:p>
            <a:r>
              <a:rPr lang="en-GB" sz="1800" dirty="0" smtClean="0"/>
              <a:t>Reserves:  Stochastic Reserves</a:t>
            </a:r>
          </a:p>
          <a:p>
            <a:r>
              <a:rPr lang="en-GB" sz="1800" dirty="0" smtClean="0"/>
              <a:t>Overall: Stochastic model or DFA analysis</a:t>
            </a:r>
          </a:p>
          <a:p>
            <a:r>
              <a:rPr lang="en-GB" sz="1800" dirty="0" smtClean="0"/>
              <a:t>Growth:  Pricing, will fund increased solvency, organically</a:t>
            </a:r>
            <a:r>
              <a:rPr lang="en-GB" sz="1800" dirty="0" smtClean="0"/>
              <a:t>?</a:t>
            </a:r>
          </a:p>
          <a:p>
            <a:r>
              <a:rPr lang="en-GB" sz="1800" dirty="0" smtClean="0"/>
              <a:t>There is never a right answer, but you can educate your opinion, come up with ranges and scenarios.  And then you can explain your opinion as more than gut feel.</a:t>
            </a:r>
            <a:endParaRPr lang="en-GB" sz="1800" dirty="0" smtClean="0"/>
          </a:p>
          <a:p>
            <a:endParaRPr lang="en-GB" sz="600" dirty="0" smtClean="0"/>
          </a:p>
          <a:p>
            <a:pPr>
              <a:buNone/>
            </a:pPr>
            <a:endParaRPr lang="en-GB" sz="1800" dirty="0" smtClean="0"/>
          </a:p>
        </p:txBody>
      </p:sp>
      <p:sp>
        <p:nvSpPr>
          <p:cNvPr id="9" name="TextBox 8"/>
          <p:cNvSpPr txBox="1"/>
          <p:nvPr/>
        </p:nvSpPr>
        <p:spPr>
          <a:xfrm>
            <a:off x="572687" y="962025"/>
            <a:ext cx="7647388" cy="430887"/>
          </a:xfrm>
          <a:prstGeom prst="rect">
            <a:avLst/>
          </a:prstGeom>
          <a:noFill/>
        </p:spPr>
        <p:txBody>
          <a:bodyPr wrap="square" rtlCol="0">
            <a:spAutoFit/>
          </a:bodyPr>
          <a:lstStyle/>
          <a:p>
            <a:r>
              <a:rPr lang="en-GB" sz="2200" dirty="0" smtClean="0">
                <a:solidFill>
                  <a:schemeClr val="bg1"/>
                </a:solidFill>
                <a:latin typeface="Fedra Sans Pro Light"/>
              </a:rPr>
              <a:t>PROBALILITY OF RUIN</a:t>
            </a:r>
            <a:endParaRPr lang="en-GB" sz="2200" dirty="0">
              <a:solidFill>
                <a:schemeClr val="bg1"/>
              </a:solidFill>
              <a:latin typeface="Fedra Sans Pro Light"/>
            </a:endParaRPr>
          </a:p>
        </p:txBody>
      </p:sp>
    </p:spTree>
    <p:extLst>
      <p:ext uri="{BB962C8B-B14F-4D97-AF65-F5344CB8AC3E}">
        <p14:creationId xmlns:p14="http://schemas.microsoft.com/office/powerpoint/2010/main" val="10323087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a:lstStyle/>
          <a:p>
            <a:pPr algn="ctr"/>
            <a:fld id="{41A05DED-6AFF-CE4F-8896-A402EF6EF976}" type="slidenum">
              <a:rPr lang="en-US" smtClean="0">
                <a:solidFill>
                  <a:srgbClr val="FFFFFF"/>
                </a:solidFill>
                <a:latin typeface="Fedra Sans Pro Light"/>
                <a:cs typeface="Fedra Sans Pro Light"/>
              </a:rPr>
              <a:pPr algn="ctr"/>
              <a:t>2</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smtClean="0"/>
              <a:t>Lux Actuaries – Institute of Actuaries of 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0" name="TextBox 9"/>
          <p:cNvSpPr txBox="1"/>
          <p:nvPr/>
        </p:nvSpPr>
        <p:spPr>
          <a:xfrm>
            <a:off x="495301" y="859464"/>
            <a:ext cx="8146053" cy="423362"/>
          </a:xfrm>
          <a:prstGeom prst="rect">
            <a:avLst/>
          </a:prstGeom>
          <a:noFill/>
        </p:spPr>
        <p:txBody>
          <a:bodyPr wrap="square" lIns="83988" tIns="41994" rIns="83988" bIns="41994" rtlCol="0">
            <a:spAutoFit/>
          </a:bodyPr>
          <a:lstStyle/>
          <a:p>
            <a:r>
              <a:rPr lang="en-US" sz="2200" dirty="0" smtClean="0">
                <a:solidFill>
                  <a:srgbClr val="FFFFFF"/>
                </a:solidFill>
                <a:latin typeface="Fedra Sans Pro Light"/>
                <a:cs typeface="Fedra Sans Pro Light"/>
              </a:rPr>
              <a:t>A FRAMEWORK</a:t>
            </a:r>
          </a:p>
        </p:txBody>
      </p:sp>
      <p:sp>
        <p:nvSpPr>
          <p:cNvPr id="9" name="Content Placeholder 2"/>
          <p:cNvSpPr>
            <a:spLocks noGrp="1"/>
          </p:cNvSpPr>
          <p:nvPr>
            <p:ph idx="1"/>
          </p:nvPr>
        </p:nvSpPr>
        <p:spPr>
          <a:xfrm>
            <a:off x="495301" y="1600202"/>
            <a:ext cx="8915400" cy="4525963"/>
          </a:xfrm>
        </p:spPr>
        <p:txBody>
          <a:bodyPr>
            <a:normAutofit/>
          </a:bodyPr>
          <a:lstStyle/>
          <a:p>
            <a:pPr marL="0" indent="0" algn="just">
              <a:buNone/>
            </a:pPr>
            <a:r>
              <a:rPr lang="en-US" sz="1400" b="1" dirty="0" smtClean="0"/>
              <a:t>ASSESSING &amp; REPORTING CAPITAL ADEQUACY</a:t>
            </a:r>
          </a:p>
          <a:p>
            <a:pPr marL="0" indent="0" algn="just">
              <a:buNone/>
            </a:pPr>
            <a:r>
              <a:rPr lang="en-US" sz="1400" b="1" dirty="0" smtClean="0"/>
              <a:t>ASSET LIABILITY MANAGEMENT</a:t>
            </a:r>
          </a:p>
          <a:p>
            <a:pPr algn="just"/>
            <a:endParaRPr lang="en-US" sz="1400" dirty="0" smtClean="0"/>
          </a:p>
          <a:p>
            <a:pPr algn="just"/>
            <a:r>
              <a:rPr lang="en-US" sz="1400" dirty="0" smtClean="0"/>
              <a:t>Difficult to give a sensible framework, as an outsider</a:t>
            </a:r>
          </a:p>
          <a:p>
            <a:pPr algn="just"/>
            <a:r>
              <a:rPr lang="en-US" sz="1400" dirty="0" smtClean="0"/>
              <a:t>So perhaps share things to think about, experiences, things I’ve learnt</a:t>
            </a:r>
          </a:p>
          <a:p>
            <a:pPr algn="just"/>
            <a:r>
              <a:rPr lang="en-US" sz="1400" dirty="0" smtClean="0"/>
              <a:t>Keep it relatively simple and straightforward.</a:t>
            </a:r>
          </a:p>
          <a:p>
            <a:pPr algn="just"/>
            <a:r>
              <a:rPr lang="en-US" sz="1400" dirty="0" smtClean="0"/>
              <a:t>But happy to digress, share personal experiences and anecdotes, insights outside of these areas</a:t>
            </a:r>
          </a:p>
          <a:p>
            <a:pPr algn="just"/>
            <a:r>
              <a:rPr lang="en-US" sz="1400" dirty="0" smtClean="0"/>
              <a:t>Open to discuss anything, since we are all here to learn</a:t>
            </a:r>
          </a:p>
          <a:p>
            <a:endParaRPr lang="en-GB" sz="1400" dirty="0" smtClean="0"/>
          </a:p>
        </p:txBody>
      </p:sp>
    </p:spTree>
    <p:extLst>
      <p:ext uri="{BB962C8B-B14F-4D97-AF65-F5344CB8AC3E}">
        <p14:creationId xmlns:p14="http://schemas.microsoft.com/office/powerpoint/2010/main" val="38596980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wrap="none"/>
          <a:lstStyle/>
          <a:p>
            <a:pPr algn="ctr"/>
            <a:fld id="{41A05DED-6AFF-CE4F-8896-A402EF6EF976}" type="slidenum">
              <a:rPr lang="en-US" smtClean="0">
                <a:solidFill>
                  <a:srgbClr val="FFFFFF"/>
                </a:solidFill>
                <a:latin typeface="Fedra Sans Pro Light"/>
                <a:cs typeface="Fedra Sans Pro Light"/>
              </a:rPr>
              <a:pPr algn="ctr"/>
              <a:t>20</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14" name="Content Placeholder 2"/>
          <p:cNvSpPr>
            <a:spLocks noGrp="1"/>
          </p:cNvSpPr>
          <p:nvPr>
            <p:ph idx="1"/>
          </p:nvPr>
        </p:nvSpPr>
        <p:spPr/>
        <p:txBody>
          <a:bodyPr>
            <a:normAutofit/>
          </a:bodyPr>
          <a:lstStyle/>
          <a:p>
            <a:pPr algn="just"/>
            <a:r>
              <a:rPr lang="en-GB" sz="1800" dirty="0" smtClean="0"/>
              <a:t>Deterministic</a:t>
            </a:r>
          </a:p>
          <a:p>
            <a:pPr algn="just"/>
            <a:r>
              <a:rPr lang="en-GB" sz="1800" dirty="0" smtClean="0"/>
              <a:t>Stochastic</a:t>
            </a:r>
          </a:p>
          <a:p>
            <a:pPr algn="just"/>
            <a:r>
              <a:rPr lang="en-GB" sz="1800" dirty="0" smtClean="0"/>
              <a:t>Always looking at the downside:  depressing.  Flows from your model</a:t>
            </a:r>
          </a:p>
          <a:p>
            <a:pPr algn="just"/>
            <a:endParaRPr lang="en-GB" sz="1800" dirty="0" smtClean="0"/>
          </a:p>
          <a:p>
            <a:pPr algn="just"/>
            <a:r>
              <a:rPr lang="en-GB" sz="1800" dirty="0" smtClean="0"/>
              <a:t>Solvency Ratio</a:t>
            </a:r>
          </a:p>
          <a:p>
            <a:pPr lvl="1" algn="just"/>
            <a:r>
              <a:rPr lang="en-GB" sz="1400" dirty="0" smtClean="0"/>
              <a:t>From Model</a:t>
            </a:r>
          </a:p>
          <a:p>
            <a:pPr lvl="1" algn="just"/>
            <a:endParaRPr lang="en-GB" sz="1400" dirty="0"/>
          </a:p>
          <a:p>
            <a:pPr algn="just"/>
            <a:endParaRPr lang="en-GB" sz="1800" dirty="0" smtClean="0"/>
          </a:p>
          <a:p>
            <a:pPr algn="just"/>
            <a:r>
              <a:rPr lang="en-GB" sz="1800" dirty="0" err="1" smtClean="0"/>
              <a:t>Eg</a:t>
            </a:r>
            <a:r>
              <a:rPr lang="en-GB" sz="1800" dirty="0" smtClean="0"/>
              <a:t>: Prominent </a:t>
            </a:r>
            <a:r>
              <a:rPr lang="en-GB" sz="1800" dirty="0" smtClean="0"/>
              <a:t>profitable performer</a:t>
            </a:r>
            <a:r>
              <a:rPr lang="en-GB" sz="1800" dirty="0" smtClean="0"/>
              <a:t>; realised that next year they will show statutory insolvency </a:t>
            </a:r>
            <a:r>
              <a:rPr lang="en-GB" sz="1800" dirty="0" smtClean="0"/>
              <a:t>if </a:t>
            </a:r>
            <a:r>
              <a:rPr lang="en-GB" sz="1800" dirty="0" smtClean="0"/>
              <a:t>they keep growing business as they </a:t>
            </a:r>
            <a:r>
              <a:rPr lang="en-GB" sz="1800" dirty="0" smtClean="0"/>
              <a:t>are, even if profitable.  Profits not enough to sustain (organic) growth in solvency margin</a:t>
            </a:r>
            <a:endParaRPr lang="en-GB" sz="1800" dirty="0" smtClean="0"/>
          </a:p>
        </p:txBody>
      </p:sp>
      <p:sp>
        <p:nvSpPr>
          <p:cNvPr id="9" name="TextBox 8"/>
          <p:cNvSpPr txBox="1"/>
          <p:nvPr/>
        </p:nvSpPr>
        <p:spPr>
          <a:xfrm>
            <a:off x="572687" y="962025"/>
            <a:ext cx="7647388" cy="430887"/>
          </a:xfrm>
          <a:prstGeom prst="rect">
            <a:avLst/>
          </a:prstGeom>
          <a:noFill/>
        </p:spPr>
        <p:txBody>
          <a:bodyPr wrap="square" rtlCol="0">
            <a:spAutoFit/>
          </a:bodyPr>
          <a:lstStyle/>
          <a:p>
            <a:r>
              <a:rPr lang="en-GB" sz="2200" dirty="0" smtClean="0">
                <a:solidFill>
                  <a:schemeClr val="bg1"/>
                </a:solidFill>
                <a:latin typeface="Fedra Sans Pro Light"/>
              </a:rPr>
              <a:t>SCENARIO TESTING</a:t>
            </a:r>
            <a:endParaRPr lang="en-GB" sz="2200" dirty="0">
              <a:solidFill>
                <a:schemeClr val="bg1"/>
              </a:solidFill>
              <a:latin typeface="Fedra Sans Pro Light"/>
            </a:endParaRPr>
          </a:p>
        </p:txBody>
      </p:sp>
    </p:spTree>
    <p:extLst>
      <p:ext uri="{BB962C8B-B14F-4D97-AF65-F5344CB8AC3E}">
        <p14:creationId xmlns:p14="http://schemas.microsoft.com/office/powerpoint/2010/main" val="10323087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wrap="none"/>
          <a:lstStyle/>
          <a:p>
            <a:pPr algn="ctr"/>
            <a:fld id="{41A05DED-6AFF-CE4F-8896-A402EF6EF976}" type="slidenum">
              <a:rPr lang="en-US" smtClean="0">
                <a:solidFill>
                  <a:srgbClr val="FFFFFF"/>
                </a:solidFill>
                <a:latin typeface="Fedra Sans Pro Light"/>
                <a:cs typeface="Fedra Sans Pro Light"/>
              </a:rPr>
              <a:pPr algn="ctr"/>
              <a:t>21</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14" name="Content Placeholder 2"/>
          <p:cNvSpPr>
            <a:spLocks noGrp="1"/>
          </p:cNvSpPr>
          <p:nvPr>
            <p:ph idx="1"/>
          </p:nvPr>
        </p:nvSpPr>
        <p:spPr/>
        <p:txBody>
          <a:bodyPr>
            <a:normAutofit/>
          </a:bodyPr>
          <a:lstStyle/>
          <a:p>
            <a:pPr algn="just"/>
            <a:r>
              <a:rPr lang="en-GB" sz="1800" dirty="0" smtClean="0"/>
              <a:t>From your projections in FCR</a:t>
            </a:r>
          </a:p>
          <a:p>
            <a:pPr algn="just"/>
            <a:r>
              <a:rPr lang="en-GB" sz="1800" dirty="0" smtClean="0"/>
              <a:t>Justify assumptions.  More often than not based on wishful thinking.  I tend to keep Management’s scenario, but add my own, and sign off on my own scenario rather.</a:t>
            </a:r>
            <a:endParaRPr lang="en-GB" sz="1800" dirty="0" smtClean="0"/>
          </a:p>
          <a:p>
            <a:pPr algn="just"/>
            <a:r>
              <a:rPr lang="en-GB" sz="1800" dirty="0" smtClean="0"/>
              <a:t>Environment.  What is happening in India?  Is the plan realistic </a:t>
            </a:r>
            <a:r>
              <a:rPr lang="en-GB" sz="1800" dirty="0" err="1" smtClean="0"/>
              <a:t>ito</a:t>
            </a:r>
            <a:r>
              <a:rPr lang="en-GB" sz="1800" dirty="0" smtClean="0"/>
              <a:t> reality?</a:t>
            </a:r>
            <a:endParaRPr lang="en-GB" sz="1800" dirty="0" smtClean="0"/>
          </a:p>
          <a:p>
            <a:pPr algn="just"/>
            <a:r>
              <a:rPr lang="en-GB" sz="1800" dirty="0" smtClean="0"/>
              <a:t>Sensible?  “We will capture 5% of the market” may well be possible, but ask How?  Why? What?  Does this feel right?  What drives the person who made this statement to make this statement?  Is it from zero to 5% or from 4.5% to 5%, </a:t>
            </a:r>
            <a:r>
              <a:rPr lang="en-GB" sz="1800" dirty="0" err="1" smtClean="0"/>
              <a:t>etc</a:t>
            </a:r>
            <a:endParaRPr lang="en-GB" sz="1800" dirty="0" smtClean="0"/>
          </a:p>
        </p:txBody>
      </p:sp>
      <p:sp>
        <p:nvSpPr>
          <p:cNvPr id="9" name="TextBox 8"/>
          <p:cNvSpPr txBox="1"/>
          <p:nvPr/>
        </p:nvSpPr>
        <p:spPr>
          <a:xfrm>
            <a:off x="572687" y="962025"/>
            <a:ext cx="7647388" cy="430887"/>
          </a:xfrm>
          <a:prstGeom prst="rect">
            <a:avLst/>
          </a:prstGeom>
          <a:noFill/>
        </p:spPr>
        <p:txBody>
          <a:bodyPr wrap="square" rtlCol="0">
            <a:spAutoFit/>
          </a:bodyPr>
          <a:lstStyle/>
          <a:p>
            <a:r>
              <a:rPr lang="en-GB" sz="2200" dirty="0" smtClean="0">
                <a:solidFill>
                  <a:schemeClr val="bg1"/>
                </a:solidFill>
                <a:latin typeface="Fedra Sans Pro Light"/>
              </a:rPr>
              <a:t>BUSINESS PLANS FOR CURRENT YEAR</a:t>
            </a:r>
            <a:endParaRPr lang="en-GB" sz="2200" dirty="0">
              <a:solidFill>
                <a:schemeClr val="bg1"/>
              </a:solidFill>
              <a:latin typeface="Fedra Sans Pro Light"/>
            </a:endParaRPr>
          </a:p>
        </p:txBody>
      </p:sp>
    </p:spTree>
    <p:extLst>
      <p:ext uri="{BB962C8B-B14F-4D97-AF65-F5344CB8AC3E}">
        <p14:creationId xmlns:p14="http://schemas.microsoft.com/office/powerpoint/2010/main" val="10323087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wrap="none"/>
          <a:lstStyle/>
          <a:p>
            <a:pPr algn="ctr"/>
            <a:fld id="{41A05DED-6AFF-CE4F-8896-A402EF6EF976}" type="slidenum">
              <a:rPr lang="en-US" smtClean="0">
                <a:solidFill>
                  <a:srgbClr val="FFFFFF"/>
                </a:solidFill>
                <a:latin typeface="Fedra Sans Pro Light"/>
                <a:cs typeface="Fedra Sans Pro Light"/>
              </a:rPr>
              <a:pPr algn="ctr"/>
              <a:t>22</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14" name="Content Placeholder 2"/>
          <p:cNvSpPr>
            <a:spLocks noGrp="1"/>
          </p:cNvSpPr>
          <p:nvPr>
            <p:ph idx="1"/>
          </p:nvPr>
        </p:nvSpPr>
        <p:spPr/>
        <p:txBody>
          <a:bodyPr>
            <a:normAutofit/>
          </a:bodyPr>
          <a:lstStyle/>
          <a:p>
            <a:pPr algn="just">
              <a:buNone/>
            </a:pPr>
            <a:r>
              <a:rPr lang="en-GB" sz="1800" dirty="0" smtClean="0"/>
              <a:t>In my experience, not so difficult.</a:t>
            </a:r>
          </a:p>
          <a:p>
            <a:pPr algn="just">
              <a:buNone/>
            </a:pPr>
            <a:endParaRPr lang="en-GB" sz="1800" dirty="0" smtClean="0"/>
          </a:p>
          <a:p>
            <a:pPr algn="just">
              <a:buNone/>
            </a:pPr>
            <a:r>
              <a:rPr lang="en-GB" sz="1800" dirty="0" smtClean="0"/>
              <a:t>But then, all Co’s in Saudi growing so quickly that it should </a:t>
            </a:r>
            <a:r>
              <a:rPr lang="en-GB" sz="1800" dirty="0" smtClean="0"/>
              <a:t>really be all </a:t>
            </a:r>
            <a:r>
              <a:rPr lang="en-GB" sz="1800" dirty="0" smtClean="0"/>
              <a:t>cash.</a:t>
            </a:r>
          </a:p>
          <a:p>
            <a:pPr algn="just">
              <a:buNone/>
            </a:pPr>
            <a:endParaRPr lang="en-GB" sz="1800" dirty="0" smtClean="0"/>
          </a:p>
          <a:p>
            <a:pPr algn="just">
              <a:buNone/>
            </a:pPr>
            <a:r>
              <a:rPr lang="en-GB" sz="1800" dirty="0" smtClean="0"/>
              <a:t>Although one client in Venture Capital Funds</a:t>
            </a:r>
            <a:r>
              <a:rPr lang="en-GB" sz="1800" dirty="0" smtClean="0"/>
              <a:t>.  </a:t>
            </a:r>
            <a:r>
              <a:rPr lang="en-GB" sz="1800" smtClean="0"/>
              <a:t>Commented </a:t>
            </a:r>
            <a:r>
              <a:rPr lang="en-GB" sz="1800" dirty="0" smtClean="0"/>
              <a:t>about this in the report </a:t>
            </a:r>
            <a:r>
              <a:rPr lang="en-GB" sz="1800" dirty="0" smtClean="0"/>
              <a:t>– </a:t>
            </a:r>
            <a:r>
              <a:rPr lang="en-GB" sz="1800" dirty="0" smtClean="0"/>
              <a:t>I lost </a:t>
            </a:r>
            <a:r>
              <a:rPr lang="en-GB" sz="1800" dirty="0" smtClean="0"/>
              <a:t>the </a:t>
            </a:r>
            <a:r>
              <a:rPr lang="en-GB" sz="1800" smtClean="0"/>
              <a:t>client</a:t>
            </a:r>
            <a:r>
              <a:rPr lang="en-GB" sz="1800" smtClean="0"/>
              <a:t>.  Doing </a:t>
            </a:r>
            <a:r>
              <a:rPr lang="en-GB" sz="1800" dirty="0" smtClean="0"/>
              <a:t>your job right – no good deed will go unpunished.</a:t>
            </a:r>
          </a:p>
        </p:txBody>
      </p:sp>
      <p:sp>
        <p:nvSpPr>
          <p:cNvPr id="9" name="TextBox 8"/>
          <p:cNvSpPr txBox="1"/>
          <p:nvPr/>
        </p:nvSpPr>
        <p:spPr>
          <a:xfrm>
            <a:off x="572687" y="962025"/>
            <a:ext cx="8123638" cy="430887"/>
          </a:xfrm>
          <a:prstGeom prst="rect">
            <a:avLst/>
          </a:prstGeom>
          <a:noFill/>
        </p:spPr>
        <p:txBody>
          <a:bodyPr wrap="square" rtlCol="0">
            <a:spAutoFit/>
          </a:bodyPr>
          <a:lstStyle/>
          <a:p>
            <a:r>
              <a:rPr lang="en-GB" sz="2200" dirty="0" smtClean="0">
                <a:solidFill>
                  <a:schemeClr val="bg1"/>
                </a:solidFill>
                <a:latin typeface="Fedra Sans Pro Light"/>
              </a:rPr>
              <a:t>FRAMEWORK FOR ASSESSING AND REPORTING IN ALM</a:t>
            </a:r>
            <a:endParaRPr lang="en-GB" sz="2200" dirty="0">
              <a:solidFill>
                <a:schemeClr val="bg1"/>
              </a:solidFill>
              <a:latin typeface="Fedra Sans Pro Light"/>
            </a:endParaRPr>
          </a:p>
        </p:txBody>
      </p:sp>
    </p:spTree>
    <p:extLst>
      <p:ext uri="{BB962C8B-B14F-4D97-AF65-F5344CB8AC3E}">
        <p14:creationId xmlns:p14="http://schemas.microsoft.com/office/powerpoint/2010/main" val="10323087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wrap="none"/>
          <a:lstStyle/>
          <a:p>
            <a:pPr algn="ctr"/>
            <a:fld id="{41A05DED-6AFF-CE4F-8896-A402EF6EF976}" type="slidenum">
              <a:rPr lang="en-US" smtClean="0">
                <a:solidFill>
                  <a:srgbClr val="FFFFFF"/>
                </a:solidFill>
                <a:latin typeface="Fedra Sans Pro Light"/>
                <a:cs typeface="Fedra Sans Pro Light"/>
              </a:rPr>
              <a:pPr algn="ctr"/>
              <a:t>23</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14" name="Content Placeholder 2"/>
          <p:cNvSpPr>
            <a:spLocks noGrp="1"/>
          </p:cNvSpPr>
          <p:nvPr>
            <p:ph idx="1"/>
          </p:nvPr>
        </p:nvSpPr>
        <p:spPr/>
        <p:txBody>
          <a:bodyPr>
            <a:normAutofit/>
          </a:bodyPr>
          <a:lstStyle/>
          <a:p>
            <a:pPr algn="just"/>
            <a:r>
              <a:rPr lang="en-GB" sz="1800" dirty="0" smtClean="0"/>
              <a:t>Designed ideally someone skilled – like an </a:t>
            </a:r>
            <a:r>
              <a:rPr lang="en-GB" sz="1800" dirty="0" smtClean="0"/>
              <a:t>actuary, who understand Matching concepts.</a:t>
            </a:r>
          </a:p>
          <a:p>
            <a:pPr algn="just"/>
            <a:r>
              <a:rPr lang="en-GB" sz="1800" dirty="0" smtClean="0"/>
              <a:t>Because we understand the Liability </a:t>
            </a:r>
            <a:r>
              <a:rPr lang="en-GB" sz="1800" u="sng" dirty="0" smtClean="0"/>
              <a:t>and</a:t>
            </a:r>
            <a:r>
              <a:rPr lang="en-GB" sz="1800" dirty="0" smtClean="0"/>
              <a:t> Asset side of the Balance sheet.  No-one else does.  Even if they think they do, they don’t.  Investment Managers don’t.  You as an Actuary do.  (Of course, this level of arrogance requires you put in the work up front to justify this level of confidence.)</a:t>
            </a:r>
            <a:endParaRPr lang="en-GB" sz="1800" dirty="0" smtClean="0"/>
          </a:p>
          <a:p>
            <a:pPr algn="just"/>
            <a:r>
              <a:rPr lang="en-GB" sz="1800" dirty="0" smtClean="0"/>
              <a:t>Keep in mind ERM, Capital Adequacy</a:t>
            </a:r>
          </a:p>
          <a:p>
            <a:pPr algn="just"/>
            <a:r>
              <a:rPr lang="en-GB" sz="1800" dirty="0" smtClean="0"/>
              <a:t>Ranges for asset classes, quality etc.</a:t>
            </a:r>
          </a:p>
          <a:p>
            <a:pPr algn="just"/>
            <a:r>
              <a:rPr lang="en-GB" sz="1800" dirty="0" smtClean="0"/>
              <a:t>Generally good reason if not cash or bonds.</a:t>
            </a:r>
          </a:p>
          <a:p>
            <a:pPr algn="just"/>
            <a:r>
              <a:rPr lang="en-GB" sz="1800" dirty="0" smtClean="0"/>
              <a:t>Why equity?  Or riskier</a:t>
            </a:r>
            <a:r>
              <a:rPr lang="en-GB" sz="1800" dirty="0" smtClean="0">
                <a:solidFill>
                  <a:srgbClr val="FF0000"/>
                </a:solidFill>
              </a:rPr>
              <a:t> </a:t>
            </a:r>
            <a:r>
              <a:rPr lang="en-GB" sz="1800" dirty="0" smtClean="0"/>
              <a:t>?  This is not an asset manager, so avoid those assets.  If the Asset Manager really thinks he can call the market tell him to do it with his own money first.</a:t>
            </a:r>
          </a:p>
          <a:p>
            <a:pPr algn="just"/>
            <a:r>
              <a:rPr lang="en-GB" sz="1800" dirty="0" smtClean="0"/>
              <a:t>Update annually</a:t>
            </a:r>
          </a:p>
          <a:p>
            <a:pPr algn="just"/>
            <a:r>
              <a:rPr lang="en-GB" sz="1800" dirty="0" smtClean="0"/>
              <a:t>Get Management buy-in</a:t>
            </a:r>
          </a:p>
          <a:p>
            <a:pPr algn="just"/>
            <a:r>
              <a:rPr lang="en-GB" sz="1800" dirty="0" smtClean="0"/>
              <a:t>Fun to be involved on asset side.</a:t>
            </a:r>
            <a:endParaRPr lang="en-GB" sz="1800" dirty="0" smtClean="0">
              <a:solidFill>
                <a:srgbClr val="FF0000"/>
              </a:solidFill>
            </a:endParaRPr>
          </a:p>
        </p:txBody>
      </p:sp>
      <p:sp>
        <p:nvSpPr>
          <p:cNvPr id="9" name="TextBox 8"/>
          <p:cNvSpPr txBox="1"/>
          <p:nvPr/>
        </p:nvSpPr>
        <p:spPr>
          <a:xfrm>
            <a:off x="572687" y="962025"/>
            <a:ext cx="7647388" cy="430887"/>
          </a:xfrm>
          <a:prstGeom prst="rect">
            <a:avLst/>
          </a:prstGeom>
          <a:noFill/>
        </p:spPr>
        <p:txBody>
          <a:bodyPr wrap="square" rtlCol="0">
            <a:spAutoFit/>
          </a:bodyPr>
          <a:lstStyle/>
          <a:p>
            <a:r>
              <a:rPr lang="en-GB" sz="2200" dirty="0" smtClean="0">
                <a:solidFill>
                  <a:schemeClr val="bg1"/>
                </a:solidFill>
                <a:latin typeface="Fedra Sans Pro Light"/>
              </a:rPr>
              <a:t>INVESTMENT POLICY / STRATEGY DOCUMENT</a:t>
            </a:r>
            <a:endParaRPr lang="en-GB" sz="2200" dirty="0">
              <a:solidFill>
                <a:schemeClr val="bg1"/>
              </a:solidFill>
              <a:latin typeface="Fedra Sans Pro Light"/>
            </a:endParaRPr>
          </a:p>
        </p:txBody>
      </p:sp>
    </p:spTree>
    <p:extLst>
      <p:ext uri="{BB962C8B-B14F-4D97-AF65-F5344CB8AC3E}">
        <p14:creationId xmlns:p14="http://schemas.microsoft.com/office/powerpoint/2010/main" val="10323087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wrap="none"/>
          <a:lstStyle/>
          <a:p>
            <a:pPr algn="ctr"/>
            <a:fld id="{41A05DED-6AFF-CE4F-8896-A402EF6EF976}" type="slidenum">
              <a:rPr lang="en-US" smtClean="0">
                <a:solidFill>
                  <a:srgbClr val="FFFFFF"/>
                </a:solidFill>
                <a:latin typeface="Fedra Sans Pro Light"/>
                <a:cs typeface="Fedra Sans Pro Light"/>
              </a:rPr>
              <a:pPr algn="ctr"/>
              <a:t>24</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14" name="Content Placeholder 2"/>
          <p:cNvSpPr>
            <a:spLocks noGrp="1"/>
          </p:cNvSpPr>
          <p:nvPr>
            <p:ph idx="1"/>
          </p:nvPr>
        </p:nvSpPr>
        <p:spPr/>
        <p:txBody>
          <a:bodyPr>
            <a:normAutofit/>
          </a:bodyPr>
          <a:lstStyle/>
          <a:p>
            <a:pPr algn="just"/>
            <a:r>
              <a:rPr lang="en-GB" sz="1800" dirty="0" smtClean="0"/>
              <a:t>Project reserve run-off cash-flow.  Easy(</a:t>
            </a:r>
            <a:r>
              <a:rPr lang="en-GB" sz="1800" dirty="0" err="1" smtClean="0"/>
              <a:t>ish</a:t>
            </a:r>
            <a:r>
              <a:rPr lang="en-GB" sz="1800" dirty="0" smtClean="0"/>
              <a:t>).  Short, say 5 years max in Middle East, perhaps a bit longer in India.</a:t>
            </a:r>
            <a:endParaRPr lang="en-GB" sz="1800" dirty="0" smtClean="0"/>
          </a:p>
          <a:p>
            <a:pPr algn="just"/>
            <a:r>
              <a:rPr lang="en-GB" sz="1800" dirty="0" smtClean="0"/>
              <a:t>Generally a combination of cash and same form of bonds, for same amount and same currency, will leave you safe.</a:t>
            </a:r>
            <a:endParaRPr lang="en-GB" sz="1800" dirty="0" smtClean="0">
              <a:solidFill>
                <a:srgbClr val="FF0000"/>
              </a:solidFill>
            </a:endParaRPr>
          </a:p>
        </p:txBody>
      </p:sp>
      <p:sp>
        <p:nvSpPr>
          <p:cNvPr id="9" name="TextBox 8"/>
          <p:cNvSpPr txBox="1"/>
          <p:nvPr/>
        </p:nvSpPr>
        <p:spPr>
          <a:xfrm>
            <a:off x="572687" y="962025"/>
            <a:ext cx="7647388" cy="430887"/>
          </a:xfrm>
          <a:prstGeom prst="rect">
            <a:avLst/>
          </a:prstGeom>
          <a:noFill/>
        </p:spPr>
        <p:txBody>
          <a:bodyPr wrap="square" rtlCol="0">
            <a:spAutoFit/>
          </a:bodyPr>
          <a:lstStyle/>
          <a:p>
            <a:r>
              <a:rPr lang="en-GB" sz="2200" dirty="0" smtClean="0">
                <a:solidFill>
                  <a:schemeClr val="bg1"/>
                </a:solidFill>
                <a:latin typeface="Fedra Sans Pro Light"/>
              </a:rPr>
              <a:t>MATCHING?</a:t>
            </a:r>
            <a:endParaRPr lang="en-GB" sz="2200" dirty="0">
              <a:solidFill>
                <a:schemeClr val="bg1"/>
              </a:solidFill>
              <a:latin typeface="Fedra Sans Pro Light"/>
            </a:endParaRPr>
          </a:p>
        </p:txBody>
      </p:sp>
    </p:spTree>
    <p:extLst>
      <p:ext uri="{BB962C8B-B14F-4D97-AF65-F5344CB8AC3E}">
        <p14:creationId xmlns:p14="http://schemas.microsoft.com/office/powerpoint/2010/main" val="10323087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wrap="none"/>
          <a:lstStyle/>
          <a:p>
            <a:pPr algn="ctr"/>
            <a:fld id="{41A05DED-6AFF-CE4F-8896-A402EF6EF976}" type="slidenum">
              <a:rPr lang="en-US" smtClean="0">
                <a:solidFill>
                  <a:srgbClr val="FFFFFF"/>
                </a:solidFill>
                <a:latin typeface="Fedra Sans Pro Light"/>
                <a:cs typeface="Fedra Sans Pro Light"/>
              </a:rPr>
              <a:pPr algn="ctr"/>
              <a:t>25</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14" name="Content Placeholder 2"/>
          <p:cNvSpPr>
            <a:spLocks noGrp="1"/>
          </p:cNvSpPr>
          <p:nvPr>
            <p:ph idx="1"/>
          </p:nvPr>
        </p:nvSpPr>
        <p:spPr/>
        <p:txBody>
          <a:bodyPr>
            <a:normAutofit/>
          </a:bodyPr>
          <a:lstStyle/>
          <a:p>
            <a:pPr algn="just"/>
            <a:r>
              <a:rPr lang="en-GB" sz="1800" dirty="0" smtClean="0"/>
              <a:t>Can generally avoid most risks if you invest in cash or near-cash</a:t>
            </a:r>
          </a:p>
          <a:p>
            <a:pPr algn="just"/>
            <a:r>
              <a:rPr lang="en-GB" sz="1800" dirty="0" smtClean="0"/>
              <a:t>Currency risk.  Any reason not Rupee?</a:t>
            </a:r>
          </a:p>
          <a:p>
            <a:pPr algn="just"/>
            <a:r>
              <a:rPr lang="en-GB" sz="1800" dirty="0" smtClean="0"/>
              <a:t>Liquidity risk.  Enough cash.</a:t>
            </a:r>
          </a:p>
          <a:p>
            <a:pPr algn="just"/>
            <a:r>
              <a:rPr lang="en-GB" sz="1800" dirty="0" smtClean="0"/>
              <a:t>Market risk.  Cash and Gov. Bonds.</a:t>
            </a:r>
          </a:p>
          <a:p>
            <a:pPr algn="just"/>
            <a:r>
              <a:rPr lang="en-GB" sz="1800" dirty="0" smtClean="0"/>
              <a:t>Credit risk.  Cash and Gov. Bonds</a:t>
            </a:r>
            <a:r>
              <a:rPr lang="en-GB" sz="1800" dirty="0" smtClean="0"/>
              <a:t>.</a:t>
            </a:r>
          </a:p>
          <a:p>
            <a:pPr algn="just"/>
            <a:endParaRPr lang="en-GB" sz="1800" dirty="0"/>
          </a:p>
          <a:p>
            <a:pPr algn="just"/>
            <a:r>
              <a:rPr lang="en-GB" sz="1800" dirty="0" smtClean="0"/>
              <a:t>Taking investment risks is probably for mor</a:t>
            </a:r>
            <a:r>
              <a:rPr lang="en-GB" sz="1800" dirty="0" smtClean="0"/>
              <a:t>e mature companies.</a:t>
            </a:r>
            <a:endParaRPr lang="en-GB" sz="1800" dirty="0" smtClean="0"/>
          </a:p>
        </p:txBody>
      </p:sp>
      <p:sp>
        <p:nvSpPr>
          <p:cNvPr id="9" name="TextBox 8"/>
          <p:cNvSpPr txBox="1"/>
          <p:nvPr/>
        </p:nvSpPr>
        <p:spPr>
          <a:xfrm>
            <a:off x="572687" y="962025"/>
            <a:ext cx="7647388" cy="430887"/>
          </a:xfrm>
          <a:prstGeom prst="rect">
            <a:avLst/>
          </a:prstGeom>
          <a:noFill/>
        </p:spPr>
        <p:txBody>
          <a:bodyPr wrap="square" rtlCol="0">
            <a:spAutoFit/>
          </a:bodyPr>
          <a:lstStyle/>
          <a:p>
            <a:r>
              <a:rPr lang="en-GB" sz="2200" dirty="0" smtClean="0">
                <a:solidFill>
                  <a:schemeClr val="bg1"/>
                </a:solidFill>
                <a:latin typeface="Fedra Sans Pro Light"/>
              </a:rPr>
              <a:t>RISKS</a:t>
            </a:r>
            <a:endParaRPr lang="en-GB" sz="2200" dirty="0">
              <a:solidFill>
                <a:schemeClr val="bg1"/>
              </a:solidFill>
              <a:latin typeface="Fedra Sans Pro Light"/>
            </a:endParaRPr>
          </a:p>
        </p:txBody>
      </p:sp>
    </p:spTree>
    <p:extLst>
      <p:ext uri="{BB962C8B-B14F-4D97-AF65-F5344CB8AC3E}">
        <p14:creationId xmlns:p14="http://schemas.microsoft.com/office/powerpoint/2010/main" val="10323087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a:lstStyle/>
          <a:p>
            <a:pPr algn="ctr"/>
            <a:fld id="{41A05DED-6AFF-CE4F-8896-A402EF6EF976}" type="slidenum">
              <a:rPr lang="en-US" smtClean="0">
                <a:solidFill>
                  <a:srgbClr val="FFFFFF"/>
                </a:solidFill>
                <a:latin typeface="Fedra Sans Pro Light"/>
                <a:cs typeface="Fedra Sans Pro Light"/>
              </a:rPr>
              <a:pPr algn="ctr"/>
              <a:t>3</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0" name="TextBox 9"/>
          <p:cNvSpPr txBox="1"/>
          <p:nvPr/>
        </p:nvSpPr>
        <p:spPr>
          <a:xfrm>
            <a:off x="571227" y="908503"/>
            <a:ext cx="8146053" cy="423362"/>
          </a:xfrm>
          <a:prstGeom prst="rect">
            <a:avLst/>
          </a:prstGeom>
          <a:noFill/>
        </p:spPr>
        <p:txBody>
          <a:bodyPr wrap="square" lIns="83988" tIns="41994" rIns="83988" bIns="41994" rtlCol="0">
            <a:spAutoFit/>
          </a:bodyPr>
          <a:lstStyle/>
          <a:p>
            <a:r>
              <a:rPr lang="en-US" sz="2200" dirty="0" smtClean="0">
                <a:solidFill>
                  <a:srgbClr val="FFFFFF"/>
                </a:solidFill>
                <a:latin typeface="Fedra Sans Pro Light"/>
                <a:cs typeface="Fedra Sans Pro Light"/>
              </a:rPr>
              <a:t>RUAN VAN RENSBURG</a:t>
            </a:r>
            <a:endParaRPr lang="en-US" sz="2200" dirty="0">
              <a:solidFill>
                <a:srgbClr val="FFFFFF"/>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14" name="Content Placeholder 2"/>
          <p:cNvSpPr>
            <a:spLocks noGrp="1"/>
          </p:cNvSpPr>
          <p:nvPr>
            <p:ph idx="1"/>
          </p:nvPr>
        </p:nvSpPr>
        <p:spPr>
          <a:xfrm>
            <a:off x="495301" y="1600202"/>
            <a:ext cx="8915400" cy="4525963"/>
          </a:xfrm>
        </p:spPr>
        <p:txBody>
          <a:bodyPr>
            <a:normAutofit lnSpcReduction="10000"/>
          </a:bodyPr>
          <a:lstStyle/>
          <a:p>
            <a:pPr marL="0" indent="0" algn="just">
              <a:buNone/>
            </a:pPr>
            <a:r>
              <a:rPr lang="en-GB" sz="1800" dirty="0" smtClean="0"/>
              <a:t>Background and qualifications</a:t>
            </a:r>
          </a:p>
          <a:p>
            <a:pPr algn="just"/>
            <a:r>
              <a:rPr lang="en-GB" sz="1800" dirty="0" smtClean="0"/>
              <a:t>FIA in 2002</a:t>
            </a:r>
          </a:p>
          <a:p>
            <a:pPr algn="just"/>
            <a:r>
              <a:rPr lang="en-GB" sz="1800" dirty="0" smtClean="0"/>
              <a:t>Pensions 1993 to 2000</a:t>
            </a:r>
          </a:p>
          <a:p>
            <a:pPr algn="just"/>
            <a:r>
              <a:rPr lang="en-GB" sz="1800" dirty="0" smtClean="0"/>
              <a:t>General Insurance since 2000</a:t>
            </a:r>
          </a:p>
          <a:p>
            <a:pPr algn="just"/>
            <a:r>
              <a:rPr lang="en-GB" sz="1800" dirty="0" smtClean="0"/>
              <a:t>E&amp;Y London; Lloyd’s Syndicates , large insurance &amp; reinsurance companies</a:t>
            </a:r>
          </a:p>
          <a:p>
            <a:pPr algn="just"/>
            <a:r>
              <a:rPr lang="en-US" sz="1800" dirty="0" smtClean="0"/>
              <a:t>2006 Saudi Arabia</a:t>
            </a:r>
          </a:p>
          <a:p>
            <a:pPr algn="just"/>
            <a:r>
              <a:rPr lang="en-US" sz="1800" dirty="0" smtClean="0"/>
              <a:t>Reporting KSA and regionally since end 2008</a:t>
            </a:r>
          </a:p>
          <a:p>
            <a:pPr algn="just"/>
            <a:endParaRPr lang="en-US" sz="1800" dirty="0"/>
          </a:p>
          <a:p>
            <a:pPr algn="just"/>
            <a:r>
              <a:rPr lang="en-US" sz="1800" dirty="0" smtClean="0"/>
              <a:t>Then, an apology</a:t>
            </a:r>
          </a:p>
          <a:p>
            <a:pPr algn="just"/>
            <a:r>
              <a:rPr lang="en-US" sz="1800" dirty="0" smtClean="0"/>
              <a:t>Accepted this engagement we were less busy</a:t>
            </a:r>
          </a:p>
          <a:p>
            <a:pPr algn="just"/>
            <a:r>
              <a:rPr lang="en-US" sz="1800" dirty="0" smtClean="0"/>
              <a:t>Since then required to have 7 pricing exercises done, by end November and end </a:t>
            </a:r>
            <a:r>
              <a:rPr lang="en-US" sz="1800" dirty="0" smtClean="0"/>
              <a:t>December – in addition to the usual work</a:t>
            </a:r>
            <a:endParaRPr lang="en-US" sz="1800" dirty="0" smtClean="0"/>
          </a:p>
          <a:p>
            <a:pPr algn="just"/>
            <a:r>
              <a:rPr lang="en-US" sz="1800" dirty="0" smtClean="0"/>
              <a:t>We are busy!  Not paid as much attention to these slides as I should have.  Must make a living though.</a:t>
            </a:r>
            <a:endParaRPr lang="en-US" sz="1800" dirty="0"/>
          </a:p>
        </p:txBody>
      </p:sp>
    </p:spTree>
    <p:extLst>
      <p:ext uri="{BB962C8B-B14F-4D97-AF65-F5344CB8AC3E}">
        <p14:creationId xmlns:p14="http://schemas.microsoft.com/office/powerpoint/2010/main" val="9798651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a:lstStyle/>
          <a:p>
            <a:pPr algn="ctr"/>
            <a:fld id="{41A05DED-6AFF-CE4F-8896-A402EF6EF976}" type="slidenum">
              <a:rPr lang="en-US" smtClean="0">
                <a:solidFill>
                  <a:srgbClr val="FFFFFF"/>
                </a:solidFill>
                <a:latin typeface="Fedra Sans Pro Light"/>
                <a:cs typeface="Fedra Sans Pro Light"/>
              </a:rPr>
              <a:pPr algn="ctr"/>
              <a:t>4</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0" name="TextBox 9"/>
          <p:cNvSpPr txBox="1"/>
          <p:nvPr/>
        </p:nvSpPr>
        <p:spPr>
          <a:xfrm>
            <a:off x="571227" y="908503"/>
            <a:ext cx="8146053" cy="423362"/>
          </a:xfrm>
          <a:prstGeom prst="rect">
            <a:avLst/>
          </a:prstGeom>
          <a:noFill/>
        </p:spPr>
        <p:txBody>
          <a:bodyPr wrap="square" lIns="83988" tIns="41994" rIns="83988" bIns="41994" rtlCol="0">
            <a:spAutoFit/>
          </a:bodyPr>
          <a:lstStyle/>
          <a:p>
            <a:r>
              <a:rPr lang="en-US" sz="2200" dirty="0" smtClean="0">
                <a:solidFill>
                  <a:srgbClr val="FFFFFF"/>
                </a:solidFill>
                <a:latin typeface="Fedra Sans Pro Light"/>
                <a:cs typeface="Fedra Sans Pro Light"/>
              </a:rPr>
              <a:t>WHY SPEAKING ABOUT THIS ?	</a:t>
            </a:r>
            <a:endParaRPr lang="en-US" sz="2200" dirty="0">
              <a:solidFill>
                <a:srgbClr val="FFFFFF"/>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14" name="Content Placeholder 2"/>
          <p:cNvSpPr>
            <a:spLocks noGrp="1"/>
          </p:cNvSpPr>
          <p:nvPr>
            <p:ph idx="1"/>
          </p:nvPr>
        </p:nvSpPr>
        <p:spPr>
          <a:xfrm>
            <a:off x="495301" y="1600202"/>
            <a:ext cx="8915400" cy="4787821"/>
          </a:xfrm>
        </p:spPr>
        <p:txBody>
          <a:bodyPr>
            <a:noAutofit/>
          </a:bodyPr>
          <a:lstStyle/>
          <a:p>
            <a:pPr marL="0" indent="0" algn="just">
              <a:buNone/>
            </a:pPr>
            <a:r>
              <a:rPr lang="en-GB" sz="1800" dirty="0" smtClean="0"/>
              <a:t>Experienced Appointed Actuary</a:t>
            </a:r>
          </a:p>
          <a:p>
            <a:pPr algn="just"/>
            <a:r>
              <a:rPr lang="en-GB" sz="1800" dirty="0" smtClean="0"/>
              <a:t>3 – </a:t>
            </a:r>
            <a:r>
              <a:rPr lang="en-GB" sz="1800" dirty="0" smtClean="0"/>
              <a:t>KSA; full Financial Condition Report</a:t>
            </a:r>
            <a:endParaRPr lang="en-GB" sz="1800" dirty="0" smtClean="0"/>
          </a:p>
          <a:p>
            <a:pPr algn="just"/>
            <a:r>
              <a:rPr lang="en-GB" sz="1800" dirty="0" smtClean="0"/>
              <a:t>1 – </a:t>
            </a:r>
            <a:r>
              <a:rPr lang="en-GB" sz="1800" dirty="0" smtClean="0"/>
              <a:t>QATAR; full FCR</a:t>
            </a:r>
            <a:endParaRPr lang="en-GB" sz="1800" dirty="0" smtClean="0"/>
          </a:p>
          <a:p>
            <a:pPr algn="just"/>
            <a:r>
              <a:rPr lang="en-GB" sz="1800" dirty="0" smtClean="0"/>
              <a:t>3 – 4 BAHRAIN; liabilities/reserves only</a:t>
            </a:r>
            <a:endParaRPr lang="en-GB" sz="1800" dirty="0" smtClean="0"/>
          </a:p>
          <a:p>
            <a:pPr algn="just"/>
            <a:r>
              <a:rPr lang="en-GB" sz="1800" dirty="0" smtClean="0"/>
              <a:t>1 – </a:t>
            </a:r>
            <a:r>
              <a:rPr lang="en-GB" sz="1800" dirty="0" smtClean="0"/>
              <a:t>UAE; liabilities/reserves only</a:t>
            </a:r>
            <a:endParaRPr lang="en-GB" sz="1800" dirty="0" smtClean="0"/>
          </a:p>
          <a:p>
            <a:pPr algn="just"/>
            <a:endParaRPr lang="en-GB" sz="1800" dirty="0" smtClean="0"/>
          </a:p>
          <a:p>
            <a:pPr algn="just"/>
            <a:r>
              <a:rPr lang="en-GB" sz="1800" dirty="0" smtClean="0"/>
              <a:t>Not as onerous as India though and less prescriptive</a:t>
            </a:r>
          </a:p>
          <a:p>
            <a:pPr algn="just"/>
            <a:endParaRPr lang="en-GB" sz="1400" dirty="0"/>
          </a:p>
          <a:p>
            <a:endParaRPr lang="en-GB" sz="1400" dirty="0" smtClean="0"/>
          </a:p>
        </p:txBody>
      </p:sp>
    </p:spTree>
    <p:extLst>
      <p:ext uri="{BB962C8B-B14F-4D97-AF65-F5344CB8AC3E}">
        <p14:creationId xmlns:p14="http://schemas.microsoft.com/office/powerpoint/2010/main" val="9798651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a:lstStyle/>
          <a:p>
            <a:pPr algn="ctr"/>
            <a:fld id="{41A05DED-6AFF-CE4F-8896-A402EF6EF976}" type="slidenum">
              <a:rPr lang="en-US" smtClean="0">
                <a:solidFill>
                  <a:srgbClr val="FFFFFF"/>
                </a:solidFill>
                <a:latin typeface="Fedra Sans Pro Light"/>
                <a:cs typeface="Fedra Sans Pro Light"/>
              </a:rPr>
              <a:pPr algn="ctr"/>
              <a:t>5</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0" name="TextBox 9"/>
          <p:cNvSpPr txBox="1"/>
          <p:nvPr/>
        </p:nvSpPr>
        <p:spPr>
          <a:xfrm>
            <a:off x="571226" y="660853"/>
            <a:ext cx="8146053" cy="761917"/>
          </a:xfrm>
          <a:prstGeom prst="rect">
            <a:avLst/>
          </a:prstGeom>
          <a:noFill/>
        </p:spPr>
        <p:txBody>
          <a:bodyPr wrap="square" lIns="83988" tIns="41994" rIns="83988" bIns="41994" rtlCol="0">
            <a:spAutoFit/>
          </a:bodyPr>
          <a:lstStyle/>
          <a:p>
            <a:r>
              <a:rPr lang="en-US" sz="2200" dirty="0" smtClean="0">
                <a:solidFill>
                  <a:srgbClr val="FFFFFF"/>
                </a:solidFill>
                <a:latin typeface="Fedra Sans Pro Light"/>
                <a:cs typeface="Fedra Sans Pro Light"/>
              </a:rPr>
              <a:t>FRAMEWORK:  ASSESSING &amp; REPORTING CAPITAL ADEQUACY</a:t>
            </a: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4" name="Content Placeholder 3"/>
          <p:cNvSpPr>
            <a:spLocks noGrp="1"/>
          </p:cNvSpPr>
          <p:nvPr>
            <p:ph idx="1"/>
          </p:nvPr>
        </p:nvSpPr>
        <p:spPr>
          <a:xfrm>
            <a:off x="495301" y="1600202"/>
            <a:ext cx="8915400" cy="4787821"/>
          </a:xfrm>
        </p:spPr>
        <p:txBody>
          <a:bodyPr>
            <a:normAutofit/>
          </a:bodyPr>
          <a:lstStyle/>
          <a:p>
            <a:pPr>
              <a:buNone/>
            </a:pPr>
            <a:r>
              <a:rPr lang="en-US" sz="1800" dirty="0" smtClean="0"/>
              <a:t>Capital Adequacy – A measure of financial strength</a:t>
            </a:r>
          </a:p>
          <a:p>
            <a:pPr>
              <a:buNone/>
            </a:pPr>
            <a:r>
              <a:rPr lang="en-US" sz="1800" dirty="0" smtClean="0"/>
              <a:t>A nice wide </a:t>
            </a:r>
            <a:r>
              <a:rPr lang="en-US" sz="1800" dirty="0" smtClean="0"/>
              <a:t>topic.  Not just the Capital Adequac</a:t>
            </a:r>
            <a:r>
              <a:rPr lang="en-US" sz="1800" dirty="0" smtClean="0"/>
              <a:t>y, in my opinion.  Also the overall picture, including the FCR  </a:t>
            </a:r>
            <a:endParaRPr lang="en-US" sz="1800" dirty="0" smtClean="0"/>
          </a:p>
          <a:p>
            <a:endParaRPr lang="en-US" sz="1800" dirty="0" smtClean="0"/>
          </a:p>
          <a:p>
            <a:r>
              <a:rPr lang="en-US" sz="1800" dirty="0" smtClean="0"/>
              <a:t>Typical </a:t>
            </a:r>
            <a:r>
              <a:rPr lang="en-US" sz="1800" dirty="0" smtClean="0"/>
              <a:t>process to FCR, including the Capital Adequacy</a:t>
            </a:r>
            <a:endParaRPr lang="en-US" sz="1800" dirty="0" smtClean="0"/>
          </a:p>
          <a:p>
            <a:pPr lvl="1"/>
            <a:r>
              <a:rPr lang="en-US" sz="1400" dirty="0" smtClean="0"/>
              <a:t>Data!</a:t>
            </a:r>
          </a:p>
          <a:p>
            <a:pPr lvl="1"/>
            <a:r>
              <a:rPr lang="en-US" sz="1400" dirty="0" smtClean="0"/>
              <a:t>Solving data issues</a:t>
            </a:r>
          </a:p>
          <a:p>
            <a:pPr lvl="1"/>
            <a:r>
              <a:rPr lang="en-US" sz="1400" dirty="0" smtClean="0"/>
              <a:t>More Data!</a:t>
            </a:r>
          </a:p>
          <a:p>
            <a:pPr lvl="1"/>
            <a:r>
              <a:rPr lang="en-US" sz="1400" dirty="0" smtClean="0"/>
              <a:t>Then 6 weeks of the 8 gone</a:t>
            </a:r>
          </a:p>
          <a:p>
            <a:pPr lvl="1"/>
            <a:r>
              <a:rPr lang="en-US" sz="1400" dirty="0" smtClean="0"/>
              <a:t>Reserving, pricing adequacy, reinsurance </a:t>
            </a:r>
            <a:r>
              <a:rPr lang="en-US" sz="1400" dirty="0" smtClean="0"/>
              <a:t>program, </a:t>
            </a:r>
            <a:r>
              <a:rPr lang="en-US" sz="1400" dirty="0" smtClean="0"/>
              <a:t>asset matters</a:t>
            </a:r>
          </a:p>
          <a:p>
            <a:pPr lvl="1"/>
            <a:r>
              <a:rPr lang="en-US" sz="1400" dirty="0" smtClean="0"/>
              <a:t>Write report, </a:t>
            </a:r>
            <a:r>
              <a:rPr lang="en-US" sz="1400" dirty="0" smtClean="0"/>
              <a:t>discuss, peer review, submit</a:t>
            </a:r>
            <a:r>
              <a:rPr lang="en-US" sz="1400" dirty="0" smtClean="0"/>
              <a:t>, </a:t>
            </a:r>
            <a:r>
              <a:rPr lang="en-US" sz="1400" dirty="0" err="1" smtClean="0"/>
              <a:t>etc</a:t>
            </a:r>
            <a:endParaRPr lang="en-US" sz="1400" dirty="0" smtClean="0"/>
          </a:p>
          <a:p>
            <a:pPr lvl="1"/>
            <a:r>
              <a:rPr lang="en-US" sz="1400" dirty="0" smtClean="0"/>
              <a:t>All in 2 months</a:t>
            </a:r>
          </a:p>
          <a:p>
            <a:pPr lvl="1"/>
            <a:r>
              <a:rPr lang="en-US" sz="1400" dirty="0" smtClean="0"/>
              <a:t>A rush, easy to miss things, easy to make mistakes</a:t>
            </a:r>
          </a:p>
        </p:txBody>
      </p:sp>
    </p:spTree>
    <p:extLst>
      <p:ext uri="{BB962C8B-B14F-4D97-AF65-F5344CB8AC3E}">
        <p14:creationId xmlns:p14="http://schemas.microsoft.com/office/powerpoint/2010/main" val="97986510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a:lstStyle/>
          <a:p>
            <a:pPr algn="ctr"/>
            <a:fld id="{41A05DED-6AFF-CE4F-8896-A402EF6EF976}" type="slidenum">
              <a:rPr lang="en-US" smtClean="0">
                <a:solidFill>
                  <a:srgbClr val="FFFFFF"/>
                </a:solidFill>
                <a:latin typeface="Fedra Sans Pro Light"/>
                <a:cs typeface="Fedra Sans Pro Light"/>
              </a:rPr>
              <a:pPr algn="ctr"/>
              <a:t>6</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9" name="Content Placeholder 8"/>
          <p:cNvSpPr>
            <a:spLocks noGrp="1"/>
          </p:cNvSpPr>
          <p:nvPr>
            <p:ph idx="1"/>
          </p:nvPr>
        </p:nvSpPr>
        <p:spPr/>
        <p:txBody>
          <a:bodyPr>
            <a:normAutofit/>
          </a:bodyPr>
          <a:lstStyle/>
          <a:p>
            <a:r>
              <a:rPr lang="en-GB" sz="1800" dirty="0" smtClean="0"/>
              <a:t>Regulator.   Protecting the public, shareholders, industry, common good.</a:t>
            </a:r>
          </a:p>
          <a:p>
            <a:pPr lvl="1"/>
            <a:r>
              <a:rPr lang="en-GB" sz="1400" dirty="0" smtClean="0"/>
              <a:t>Will be considering various measures</a:t>
            </a:r>
          </a:p>
          <a:p>
            <a:pPr lvl="1"/>
            <a:r>
              <a:rPr lang="en-GB" sz="1400" dirty="0" smtClean="0"/>
              <a:t>Compare different companies  </a:t>
            </a:r>
          </a:p>
          <a:p>
            <a:endParaRPr lang="en-GB" sz="1800" dirty="0" smtClean="0"/>
          </a:p>
          <a:p>
            <a:r>
              <a:rPr lang="en-GB" sz="1800" dirty="0" smtClean="0"/>
              <a:t>By interested parties:  </a:t>
            </a:r>
          </a:p>
          <a:p>
            <a:pPr lvl="1"/>
            <a:r>
              <a:rPr lang="en-GB" sz="1400" dirty="0" smtClean="0"/>
              <a:t>Credit Rating </a:t>
            </a:r>
            <a:r>
              <a:rPr lang="en-GB" sz="1400" dirty="0" smtClean="0"/>
              <a:t>Agencies</a:t>
            </a:r>
          </a:p>
          <a:p>
            <a:pPr lvl="1"/>
            <a:r>
              <a:rPr lang="en-GB" sz="1400" dirty="0" smtClean="0"/>
              <a:t>Government?</a:t>
            </a:r>
          </a:p>
          <a:p>
            <a:pPr lvl="1"/>
            <a:r>
              <a:rPr lang="en-GB" sz="1400" dirty="0" smtClean="0"/>
              <a:t>Industry?</a:t>
            </a:r>
            <a:endParaRPr lang="en-GB" sz="1400" dirty="0" smtClean="0"/>
          </a:p>
          <a:p>
            <a:endParaRPr lang="en-GB" sz="1800" dirty="0" smtClean="0"/>
          </a:p>
          <a:p>
            <a:r>
              <a:rPr lang="en-GB" sz="1800" dirty="0" smtClean="0"/>
              <a:t>Companies:  	</a:t>
            </a:r>
          </a:p>
          <a:p>
            <a:pPr lvl="1"/>
            <a:r>
              <a:rPr lang="en-GB" sz="1400" dirty="0" smtClean="0"/>
              <a:t>Shareholders </a:t>
            </a:r>
            <a:r>
              <a:rPr lang="en-GB" sz="1400" dirty="0" err="1" smtClean="0"/>
              <a:t>vs</a:t>
            </a:r>
            <a:r>
              <a:rPr lang="en-GB" sz="1400" dirty="0" smtClean="0"/>
              <a:t> Management</a:t>
            </a:r>
          </a:p>
          <a:p>
            <a:pPr lvl="1"/>
            <a:endParaRPr lang="en-GB" sz="1100" dirty="0" smtClean="0"/>
          </a:p>
          <a:p>
            <a:pPr lvl="1"/>
            <a:endParaRPr lang="en-GB" sz="1100" dirty="0" smtClean="0"/>
          </a:p>
          <a:p>
            <a:r>
              <a:rPr lang="en-GB" sz="1800" dirty="0" smtClean="0"/>
              <a:t>Policyholders</a:t>
            </a:r>
            <a:endParaRPr lang="en-GB" sz="1800" dirty="0" smtClean="0"/>
          </a:p>
        </p:txBody>
      </p:sp>
      <p:sp>
        <p:nvSpPr>
          <p:cNvPr id="11" name="Rectangle 10"/>
          <p:cNvSpPr/>
          <p:nvPr/>
        </p:nvSpPr>
        <p:spPr>
          <a:xfrm>
            <a:off x="572687" y="847725"/>
            <a:ext cx="8018863" cy="430887"/>
          </a:xfrm>
          <a:prstGeom prst="rect">
            <a:avLst/>
          </a:prstGeom>
        </p:spPr>
        <p:txBody>
          <a:bodyPr wrap="square">
            <a:spAutoFit/>
          </a:bodyPr>
          <a:lstStyle/>
          <a:p>
            <a:r>
              <a:rPr lang="en-GB" sz="2200" dirty="0" smtClean="0">
                <a:solidFill>
                  <a:schemeClr val="bg1"/>
                </a:solidFill>
                <a:latin typeface="Fedra Sans Pro Light"/>
              </a:rPr>
              <a:t>WHO MIGHT BE INTERESTED IN FINANCIAL </a:t>
            </a:r>
            <a:r>
              <a:rPr lang="en-GB" sz="2200" dirty="0" smtClean="0">
                <a:solidFill>
                  <a:schemeClr val="bg1"/>
                </a:solidFill>
                <a:latin typeface="Fedra Sans Pro Light"/>
              </a:rPr>
              <a:t>STRENGTH?</a:t>
            </a:r>
            <a:endParaRPr lang="en-GB" sz="2200" dirty="0">
              <a:solidFill>
                <a:schemeClr val="bg1"/>
              </a:solidFill>
              <a:latin typeface="Fedra Sans Pro Light"/>
            </a:endParaRPr>
          </a:p>
        </p:txBody>
      </p:sp>
    </p:spTree>
    <p:extLst>
      <p:ext uri="{BB962C8B-B14F-4D97-AF65-F5344CB8AC3E}">
        <p14:creationId xmlns:p14="http://schemas.microsoft.com/office/powerpoint/2010/main" val="1877023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wrap="none"/>
          <a:lstStyle/>
          <a:p>
            <a:pPr algn="ctr"/>
            <a:fld id="{41A05DED-6AFF-CE4F-8896-A402EF6EF976}" type="slidenum">
              <a:rPr lang="en-US" smtClean="0">
                <a:solidFill>
                  <a:srgbClr val="FFFFFF"/>
                </a:solidFill>
                <a:latin typeface="Fedra Sans Pro Light"/>
                <a:cs typeface="Fedra Sans Pro Light"/>
              </a:rPr>
              <a:pPr algn="ctr"/>
              <a:t>7</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14" name="Content Placeholder 2"/>
          <p:cNvSpPr>
            <a:spLocks noGrp="1"/>
          </p:cNvSpPr>
          <p:nvPr>
            <p:ph idx="1"/>
          </p:nvPr>
        </p:nvSpPr>
        <p:spPr/>
        <p:txBody>
          <a:bodyPr>
            <a:normAutofit/>
          </a:bodyPr>
          <a:lstStyle/>
          <a:p>
            <a:pPr lvl="1" algn="just"/>
            <a:endParaRPr lang="en-GB" sz="1000" dirty="0" smtClean="0"/>
          </a:p>
          <a:p>
            <a:pPr marL="0" indent="0" algn="just">
              <a:buNone/>
            </a:pPr>
            <a:r>
              <a:rPr lang="en-GB" sz="1800" dirty="0" smtClean="0"/>
              <a:t>What are they interested in, in terms of financial strength?</a:t>
            </a:r>
          </a:p>
          <a:p>
            <a:pPr algn="just"/>
            <a:r>
              <a:rPr lang="en-GB" sz="1800" dirty="0" smtClean="0"/>
              <a:t>They would like to be paid when they suffer a loss</a:t>
            </a:r>
          </a:p>
          <a:p>
            <a:pPr algn="just"/>
            <a:endParaRPr lang="en-GB" sz="1800" dirty="0" smtClean="0"/>
          </a:p>
          <a:p>
            <a:pPr marL="0" indent="0" algn="just">
              <a:buNone/>
            </a:pPr>
            <a:r>
              <a:rPr lang="en-GB" sz="1800" dirty="0" smtClean="0"/>
              <a:t>What types of Measure would they be interested in?</a:t>
            </a:r>
            <a:r>
              <a:rPr lang="en-GB" sz="1400" dirty="0" smtClean="0"/>
              <a:t>	</a:t>
            </a:r>
          </a:p>
          <a:p>
            <a:pPr algn="just"/>
            <a:r>
              <a:rPr lang="en-GB" sz="1800" dirty="0" smtClean="0"/>
              <a:t>Is there enough money to pay existing or future claims?</a:t>
            </a:r>
          </a:p>
          <a:p>
            <a:pPr algn="just"/>
            <a:r>
              <a:rPr lang="en-GB" sz="1800" dirty="0" smtClean="0"/>
              <a:t>OS and /IBNR Reserves, if existing claims</a:t>
            </a:r>
          </a:p>
          <a:p>
            <a:pPr algn="just"/>
            <a:r>
              <a:rPr lang="en-GB" sz="1800" dirty="0" smtClean="0"/>
              <a:t>UPR for future exposure</a:t>
            </a:r>
          </a:p>
          <a:p>
            <a:pPr algn="just"/>
            <a:r>
              <a:rPr lang="en-GB" sz="1800" dirty="0" smtClean="0"/>
              <a:t>And assets to match these liabilities</a:t>
            </a:r>
          </a:p>
          <a:p>
            <a:pPr algn="just"/>
            <a:r>
              <a:rPr lang="en-GB" sz="1800" dirty="0" smtClean="0"/>
              <a:t>Reinsurance strong enough and adequate</a:t>
            </a:r>
          </a:p>
          <a:p>
            <a:pPr lvl="1" algn="just"/>
            <a:endParaRPr lang="en-GB" sz="1050" dirty="0" smtClean="0"/>
          </a:p>
          <a:p>
            <a:pPr lvl="1" algn="just"/>
            <a:endParaRPr lang="en-GB" sz="300" dirty="0" smtClean="0"/>
          </a:p>
          <a:p>
            <a:pPr marL="0" indent="0">
              <a:buNone/>
            </a:pPr>
            <a:r>
              <a:rPr lang="en-GB" sz="1800" dirty="0" smtClean="0"/>
              <a:t>Brokers too, anyone who represents policyholders’ interests</a:t>
            </a:r>
            <a:r>
              <a:rPr lang="en-GB" sz="1400" dirty="0" smtClean="0"/>
              <a:t>.</a:t>
            </a:r>
          </a:p>
          <a:p>
            <a:endParaRPr lang="en-GB" sz="1800" dirty="0"/>
          </a:p>
          <a:p>
            <a:pPr marL="0" indent="0">
              <a:buNone/>
            </a:pPr>
            <a:r>
              <a:rPr lang="en-GB" sz="1800" dirty="0" smtClean="0"/>
              <a:t>But usually not able to assess these figures</a:t>
            </a:r>
          </a:p>
        </p:txBody>
      </p:sp>
      <p:sp>
        <p:nvSpPr>
          <p:cNvPr id="9" name="TextBox 8"/>
          <p:cNvSpPr txBox="1"/>
          <p:nvPr/>
        </p:nvSpPr>
        <p:spPr>
          <a:xfrm>
            <a:off x="352426" y="942973"/>
            <a:ext cx="7670833" cy="430887"/>
          </a:xfrm>
          <a:prstGeom prst="rect">
            <a:avLst/>
          </a:prstGeom>
          <a:noFill/>
        </p:spPr>
        <p:txBody>
          <a:bodyPr wrap="square" rtlCol="0">
            <a:spAutoFit/>
          </a:bodyPr>
          <a:lstStyle/>
          <a:p>
            <a:r>
              <a:rPr lang="en-GB" sz="2200" dirty="0" smtClean="0">
                <a:solidFill>
                  <a:schemeClr val="bg1"/>
                </a:solidFill>
                <a:latin typeface="Fedra Sans Pro Light"/>
              </a:rPr>
              <a:t>POLICYHOLDERS</a:t>
            </a:r>
            <a:endParaRPr lang="en-GB" sz="2200" dirty="0">
              <a:solidFill>
                <a:schemeClr val="bg1"/>
              </a:solidFill>
              <a:latin typeface="Fedra Sans Pro Light"/>
            </a:endParaRPr>
          </a:p>
        </p:txBody>
      </p:sp>
    </p:spTree>
    <p:extLst>
      <p:ext uri="{BB962C8B-B14F-4D97-AF65-F5344CB8AC3E}">
        <p14:creationId xmlns:p14="http://schemas.microsoft.com/office/powerpoint/2010/main" val="9798651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wrap="none"/>
          <a:lstStyle/>
          <a:p>
            <a:pPr algn="ctr"/>
            <a:fld id="{41A05DED-6AFF-CE4F-8896-A402EF6EF976}" type="slidenum">
              <a:rPr lang="en-US" smtClean="0">
                <a:solidFill>
                  <a:srgbClr val="FFFFFF"/>
                </a:solidFill>
                <a:latin typeface="Fedra Sans Pro Light"/>
                <a:cs typeface="Fedra Sans Pro Light"/>
              </a:rPr>
              <a:pPr algn="ctr"/>
              <a:t>8</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14" name="Content Placeholder 2"/>
          <p:cNvSpPr>
            <a:spLocks noGrp="1"/>
          </p:cNvSpPr>
          <p:nvPr>
            <p:ph idx="1"/>
          </p:nvPr>
        </p:nvSpPr>
        <p:spPr/>
        <p:txBody>
          <a:bodyPr>
            <a:normAutofit/>
          </a:bodyPr>
          <a:lstStyle/>
          <a:p>
            <a:pPr lvl="1" algn="just"/>
            <a:endParaRPr lang="en-GB" sz="1000" dirty="0" smtClean="0"/>
          </a:p>
          <a:p>
            <a:pPr algn="just"/>
            <a:endParaRPr lang="en-GB" sz="1800" dirty="0" smtClean="0"/>
          </a:p>
          <a:p>
            <a:endParaRPr lang="en-GB" sz="1400" dirty="0" smtClean="0"/>
          </a:p>
        </p:txBody>
      </p:sp>
      <p:sp>
        <p:nvSpPr>
          <p:cNvPr id="11" name="TextBox 10"/>
          <p:cNvSpPr txBox="1"/>
          <p:nvPr/>
        </p:nvSpPr>
        <p:spPr>
          <a:xfrm>
            <a:off x="362950" y="981075"/>
            <a:ext cx="7590238" cy="430887"/>
          </a:xfrm>
          <a:prstGeom prst="rect">
            <a:avLst/>
          </a:prstGeom>
          <a:noFill/>
        </p:spPr>
        <p:txBody>
          <a:bodyPr wrap="square" rtlCol="0">
            <a:spAutoFit/>
          </a:bodyPr>
          <a:lstStyle/>
          <a:p>
            <a:r>
              <a:rPr lang="en-GB" sz="2200" dirty="0" smtClean="0">
                <a:solidFill>
                  <a:schemeClr val="bg1"/>
                </a:solidFill>
                <a:latin typeface="Fedra Sans Pro Light"/>
              </a:rPr>
              <a:t>MANAGEMENT</a:t>
            </a:r>
            <a:endParaRPr lang="en-GB" sz="2200" dirty="0">
              <a:solidFill>
                <a:schemeClr val="bg1"/>
              </a:solidFill>
              <a:latin typeface="Fedra Sans Pro Light"/>
            </a:endParaRPr>
          </a:p>
        </p:txBody>
      </p:sp>
      <p:sp>
        <p:nvSpPr>
          <p:cNvPr id="13" name="TextBox 12"/>
          <p:cNvSpPr txBox="1"/>
          <p:nvPr/>
        </p:nvSpPr>
        <p:spPr>
          <a:xfrm>
            <a:off x="495301" y="1664627"/>
            <a:ext cx="8553449" cy="3970318"/>
          </a:xfrm>
          <a:prstGeom prst="rect">
            <a:avLst/>
          </a:prstGeom>
          <a:noFill/>
        </p:spPr>
        <p:txBody>
          <a:bodyPr wrap="square" rtlCol="0">
            <a:spAutoFit/>
          </a:bodyPr>
          <a:lstStyle/>
          <a:p>
            <a:r>
              <a:rPr lang="en-GB" dirty="0" smtClean="0"/>
              <a:t>What interests do Management look after?</a:t>
            </a:r>
          </a:p>
          <a:p>
            <a:r>
              <a:rPr lang="en-GB" dirty="0"/>
              <a:t>It’s Human to look after your own interests – </a:t>
            </a:r>
            <a:r>
              <a:rPr lang="en-GB" dirty="0" smtClean="0"/>
              <a:t>or am I being Cynical?</a:t>
            </a:r>
          </a:p>
          <a:p>
            <a:endParaRPr lang="en-GB" dirty="0" smtClean="0"/>
          </a:p>
          <a:p>
            <a:pPr marL="457200" indent="-457200">
              <a:buFont typeface="Arial" pitchFamily="34" charset="0"/>
              <a:buChar char="•"/>
            </a:pPr>
            <a:r>
              <a:rPr lang="en-GB" dirty="0" smtClean="0"/>
              <a:t>Next pay-check</a:t>
            </a:r>
          </a:p>
          <a:p>
            <a:pPr marL="457200" indent="-457200">
              <a:buFont typeface="Arial" pitchFamily="34" charset="0"/>
              <a:buChar char="•"/>
            </a:pPr>
            <a:r>
              <a:rPr lang="en-GB" dirty="0" smtClean="0"/>
              <a:t>Benefits and Bonuses</a:t>
            </a:r>
          </a:p>
          <a:p>
            <a:pPr marL="457200" indent="-457200">
              <a:buFont typeface="Arial" pitchFamily="34" charset="0"/>
              <a:buChar char="•"/>
            </a:pPr>
            <a:r>
              <a:rPr lang="en-GB" dirty="0" smtClean="0"/>
              <a:t>Growth; satisfy ego</a:t>
            </a:r>
          </a:p>
          <a:p>
            <a:pPr marL="457200" indent="-457200">
              <a:buFont typeface="Arial" pitchFamily="34" charset="0"/>
              <a:buChar char="•"/>
            </a:pPr>
            <a:r>
              <a:rPr lang="en-GB" dirty="0" smtClean="0"/>
              <a:t>Satisfy shareholders/mahout</a:t>
            </a:r>
          </a:p>
          <a:p>
            <a:pPr marL="457200" indent="-457200">
              <a:buFont typeface="Arial" pitchFamily="34" charset="0"/>
              <a:buChar char="•"/>
            </a:pPr>
            <a:r>
              <a:rPr lang="en-GB" dirty="0" smtClean="0"/>
              <a:t>Satisfy Regulator</a:t>
            </a:r>
          </a:p>
          <a:p>
            <a:pPr>
              <a:buFont typeface="Arial" pitchFamily="34" charset="0"/>
              <a:buChar char="•"/>
            </a:pPr>
            <a:endParaRPr lang="en-GB" dirty="0" smtClean="0"/>
          </a:p>
          <a:p>
            <a:pPr>
              <a:buFont typeface="Arial" pitchFamily="34" charset="0"/>
              <a:buChar char="•"/>
            </a:pPr>
            <a:endParaRPr lang="en-GB" dirty="0" smtClean="0"/>
          </a:p>
          <a:p>
            <a:pPr>
              <a:buFont typeface="Arial" pitchFamily="34" charset="0"/>
              <a:buChar char="•"/>
            </a:pPr>
            <a:r>
              <a:rPr lang="en-GB" dirty="0" smtClean="0"/>
              <a:t>Measure ?    Cash flow?    Profit?    Growth ?</a:t>
            </a:r>
          </a:p>
          <a:p>
            <a:pPr>
              <a:buFont typeface="Arial" pitchFamily="34" charset="0"/>
              <a:buChar char="•"/>
            </a:pPr>
            <a:endParaRPr lang="en-GB" dirty="0" smtClean="0"/>
          </a:p>
          <a:p>
            <a:pPr>
              <a:buFont typeface="Arial" pitchFamily="34" charset="0"/>
              <a:buChar char="•"/>
            </a:pPr>
            <a:r>
              <a:rPr lang="en-GB" dirty="0" smtClean="0"/>
              <a:t>Middle Eastern Examples.  Saudi its all listed companies, so all financial statements are public</a:t>
            </a:r>
            <a:endParaRPr lang="en-GB" dirty="0"/>
          </a:p>
        </p:txBody>
      </p:sp>
    </p:spTree>
    <p:extLst>
      <p:ext uri="{BB962C8B-B14F-4D97-AF65-F5344CB8AC3E}">
        <p14:creationId xmlns:p14="http://schemas.microsoft.com/office/powerpoint/2010/main" val="19850582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417741" y="6526904"/>
            <a:ext cx="353638" cy="280945"/>
          </a:xfrm>
        </p:spPr>
        <p:txBody>
          <a:bodyPr wrap="none"/>
          <a:lstStyle/>
          <a:p>
            <a:pPr algn="ctr"/>
            <a:fld id="{41A05DED-6AFF-CE4F-8896-A402EF6EF976}" type="slidenum">
              <a:rPr lang="en-US" smtClean="0">
                <a:solidFill>
                  <a:srgbClr val="FFFFFF"/>
                </a:solidFill>
                <a:latin typeface="Fedra Sans Pro Light"/>
                <a:cs typeface="Fedra Sans Pro Light"/>
              </a:rPr>
              <a:pPr algn="ctr"/>
              <a:t>9</a:t>
            </a:fld>
            <a:endParaRPr lang="en-US" dirty="0">
              <a:solidFill>
                <a:srgbClr val="FFFFFF"/>
              </a:solidFill>
              <a:latin typeface="Fedra Sans Pro Light"/>
              <a:cs typeface="Fedra Sans Pro Light"/>
            </a:endParaRPr>
          </a:p>
        </p:txBody>
      </p:sp>
      <p:sp>
        <p:nvSpPr>
          <p:cNvPr id="6" name="Footer Placeholder 5"/>
          <p:cNvSpPr>
            <a:spLocks noGrp="1"/>
          </p:cNvSpPr>
          <p:nvPr>
            <p:ph type="ftr" sz="quarter" idx="11"/>
          </p:nvPr>
        </p:nvSpPr>
        <p:spPr>
          <a:xfrm>
            <a:off x="572687" y="6388023"/>
            <a:ext cx="2845055" cy="419828"/>
          </a:xfrm>
        </p:spPr>
        <p:txBody>
          <a:bodyPr/>
          <a:lstStyle/>
          <a:p>
            <a:r>
              <a:rPr lang="en-US" sz="1000" dirty="0"/>
              <a:t>Lux Actuaries – Institute of Actuaries of </a:t>
            </a:r>
            <a:r>
              <a:rPr lang="en-US" sz="1000" dirty="0" smtClean="0"/>
              <a:t>India</a:t>
            </a:r>
            <a:endParaRPr lang="en-US" sz="1000" dirty="0"/>
          </a:p>
        </p:txBody>
      </p:sp>
      <p:sp>
        <p:nvSpPr>
          <p:cNvPr id="8" name="Footer Placeholder 5"/>
          <p:cNvSpPr txBox="1">
            <a:spLocks/>
          </p:cNvSpPr>
          <p:nvPr/>
        </p:nvSpPr>
        <p:spPr>
          <a:xfrm>
            <a:off x="3948519" y="6388023"/>
            <a:ext cx="5622809" cy="419828"/>
          </a:xfrm>
          <a:prstGeom prst="rect">
            <a:avLst/>
          </a:prstGeom>
        </p:spPr>
        <p:txBody>
          <a:bodyPr vert="horz" lIns="91438" tIns="45718" rIns="91438" bIns="45718" rtlCol="0" anchor="ctr"/>
          <a:lstStyle>
            <a:defPPr>
              <a:defRPr lang="en-US"/>
            </a:defPPr>
            <a:lvl1pPr marL="0" algn="ctr" defTabSz="497754" rtl="0" eaLnBrk="1" latinLnBrk="0" hangingPunct="1">
              <a:defRPr sz="1300" kern="1200">
                <a:solidFill>
                  <a:schemeClr val="tx1">
                    <a:tint val="75000"/>
                  </a:schemeClr>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a:lstStyle>
          <a:p>
            <a:pPr algn="l">
              <a:lnSpc>
                <a:spcPct val="130000"/>
              </a:lnSpc>
            </a:pPr>
            <a:r>
              <a:rPr lang="en-ZA" sz="1000" dirty="0" smtClean="0"/>
              <a:t>Frameworks</a:t>
            </a:r>
            <a:endParaRPr lang="en-US" sz="1000" dirty="0">
              <a:solidFill>
                <a:srgbClr val="444547"/>
              </a:solidFill>
              <a:latin typeface="Fedra Sans Pro Light"/>
              <a:cs typeface="Fedra Sans Pro Light"/>
            </a:endParaRPr>
          </a:p>
        </p:txBody>
      </p:sp>
      <p:sp>
        <p:nvSpPr>
          <p:cNvPr id="12" name="TextBox 11"/>
          <p:cNvSpPr txBox="1"/>
          <p:nvPr/>
        </p:nvSpPr>
        <p:spPr>
          <a:xfrm>
            <a:off x="663542" y="1664627"/>
            <a:ext cx="4444441" cy="260071"/>
          </a:xfrm>
          <a:prstGeom prst="rect">
            <a:avLst/>
          </a:prstGeom>
          <a:noFill/>
        </p:spPr>
        <p:txBody>
          <a:bodyPr wrap="square" lIns="0" tIns="0" rIns="0" bIns="0" numCol="1" spcCol="330660" rtlCol="0">
            <a:spAutoFit/>
          </a:bodyPr>
          <a:lstStyle/>
          <a:p>
            <a:pPr>
              <a:lnSpc>
                <a:spcPct val="130000"/>
              </a:lnSpc>
            </a:pPr>
            <a:endParaRPr lang="en-US" sz="1300" dirty="0">
              <a:solidFill>
                <a:srgbClr val="444547"/>
              </a:solidFill>
              <a:latin typeface="Fedra Sans Pro Light"/>
              <a:cs typeface="Fedra Sans Pro Light"/>
            </a:endParaRPr>
          </a:p>
        </p:txBody>
      </p:sp>
      <p:sp>
        <p:nvSpPr>
          <p:cNvPr id="14" name="Content Placeholder 2"/>
          <p:cNvSpPr>
            <a:spLocks noGrp="1"/>
          </p:cNvSpPr>
          <p:nvPr>
            <p:ph idx="1"/>
          </p:nvPr>
        </p:nvSpPr>
        <p:spPr>
          <a:xfrm>
            <a:off x="495301" y="1600202"/>
            <a:ext cx="8915400" cy="4787821"/>
          </a:xfrm>
        </p:spPr>
        <p:txBody>
          <a:bodyPr>
            <a:normAutofit/>
          </a:bodyPr>
          <a:lstStyle/>
          <a:p>
            <a:pPr marL="0" indent="0">
              <a:buNone/>
            </a:pPr>
            <a:r>
              <a:rPr lang="en-GB" sz="1800" dirty="0" smtClean="0"/>
              <a:t>What are shareholders interested in ?  Profit of course!!</a:t>
            </a:r>
          </a:p>
          <a:p>
            <a:endParaRPr lang="en-GB" sz="1800" dirty="0" smtClean="0"/>
          </a:p>
          <a:p>
            <a:r>
              <a:rPr lang="en-GB" sz="1800" dirty="0" smtClean="0"/>
              <a:t>Measure?   </a:t>
            </a:r>
            <a:r>
              <a:rPr lang="en-GB" sz="1800" dirty="0" err="1" smtClean="0"/>
              <a:t>RoC</a:t>
            </a:r>
            <a:r>
              <a:rPr lang="en-GB" sz="1800" dirty="0" smtClean="0"/>
              <a:t>/E.  The higher the return on (ideally less) capital, the better.  Now !! Not later.</a:t>
            </a:r>
          </a:p>
          <a:p>
            <a:endParaRPr lang="en-GB" sz="1800" dirty="0" smtClean="0"/>
          </a:p>
          <a:p>
            <a:r>
              <a:rPr lang="en-GB" sz="1800" dirty="0" smtClean="0"/>
              <a:t>Hence the immense pressure to minimise capital and to maximise return.</a:t>
            </a:r>
          </a:p>
          <a:p>
            <a:endParaRPr lang="en-GB" sz="1800" dirty="0" smtClean="0"/>
          </a:p>
          <a:p>
            <a:r>
              <a:rPr lang="en-GB" sz="1800" dirty="0" smtClean="0"/>
              <a:t>Just enough to survive.  That’s adequate – not so?  Why on earth do you need more, this is just like a company manufacturing plastic plates, right?</a:t>
            </a:r>
          </a:p>
          <a:p>
            <a:endParaRPr lang="en-GB" sz="1800" dirty="0" smtClean="0"/>
          </a:p>
          <a:p>
            <a:r>
              <a:rPr lang="en-GB" sz="1800" dirty="0" smtClean="0"/>
              <a:t>Sometimes though, </a:t>
            </a:r>
            <a:r>
              <a:rPr lang="en-GB" sz="1800" dirty="0" smtClean="0"/>
              <a:t>shareholders can be gentle </a:t>
            </a:r>
            <a:r>
              <a:rPr lang="en-GB" sz="1800" dirty="0" smtClean="0"/>
              <a:t>with Management’s </a:t>
            </a:r>
            <a:r>
              <a:rPr lang="en-GB" sz="1800" dirty="0" smtClean="0"/>
              <a:t>ego.  I saw a Saudi Company blow more than $10 million because they would rather not offend a long-time CEO.  </a:t>
            </a:r>
            <a:r>
              <a:rPr lang="en-GB" sz="1800" dirty="0" smtClean="0"/>
              <a:t>His feelings were more important than the money.</a:t>
            </a:r>
            <a:endParaRPr lang="en-GB" sz="1800" dirty="0" smtClean="0"/>
          </a:p>
        </p:txBody>
      </p:sp>
      <p:sp>
        <p:nvSpPr>
          <p:cNvPr id="7" name="TextBox 6"/>
          <p:cNvSpPr txBox="1"/>
          <p:nvPr/>
        </p:nvSpPr>
        <p:spPr>
          <a:xfrm>
            <a:off x="6759924" y="4857750"/>
            <a:ext cx="2726976" cy="369332"/>
          </a:xfrm>
          <a:prstGeom prst="rect">
            <a:avLst/>
          </a:prstGeom>
          <a:noFill/>
        </p:spPr>
        <p:txBody>
          <a:bodyPr wrap="square" rtlCol="0">
            <a:spAutoFit/>
          </a:bodyPr>
          <a:lstStyle/>
          <a:p>
            <a:r>
              <a:rPr lang="en-US" dirty="0" smtClean="0"/>
              <a:t> </a:t>
            </a:r>
            <a:endParaRPr lang="en-US" dirty="0"/>
          </a:p>
        </p:txBody>
      </p:sp>
      <p:sp>
        <p:nvSpPr>
          <p:cNvPr id="15" name="TextBox 14"/>
          <p:cNvSpPr txBox="1"/>
          <p:nvPr/>
        </p:nvSpPr>
        <p:spPr>
          <a:xfrm>
            <a:off x="495301" y="933450"/>
            <a:ext cx="5734049" cy="430887"/>
          </a:xfrm>
          <a:prstGeom prst="rect">
            <a:avLst/>
          </a:prstGeom>
          <a:noFill/>
        </p:spPr>
        <p:txBody>
          <a:bodyPr wrap="square" rtlCol="0">
            <a:spAutoFit/>
          </a:bodyPr>
          <a:lstStyle/>
          <a:p>
            <a:r>
              <a:rPr lang="en-GB" sz="2200" dirty="0" smtClean="0">
                <a:solidFill>
                  <a:schemeClr val="bg1"/>
                </a:solidFill>
                <a:latin typeface="Fedra Sans Pro Light"/>
              </a:rPr>
              <a:t>SHAREHOLDERS</a:t>
            </a:r>
            <a:endParaRPr lang="en-GB" sz="2200" dirty="0">
              <a:solidFill>
                <a:schemeClr val="bg1"/>
              </a:solidFill>
              <a:latin typeface="Fedra Sans Pro Light"/>
            </a:endParaRPr>
          </a:p>
        </p:txBody>
      </p:sp>
    </p:spTree>
    <p:extLst>
      <p:ext uri="{BB962C8B-B14F-4D97-AF65-F5344CB8AC3E}">
        <p14:creationId xmlns:p14="http://schemas.microsoft.com/office/powerpoint/2010/main" val="1274987140"/>
      </p:ext>
    </p:extLst>
  </p:cSld>
  <p:clrMapOvr>
    <a:masterClrMapping/>
  </p:clrMapOvr>
  <p:timing>
    <p:tnLst>
      <p:par>
        <p:cTn id="1" dur="indefinite" restart="never" nodeType="tmRoot"/>
      </p:par>
    </p:tnLst>
  </p:timing>
</p:sld>
</file>

<file path=ppt/theme/theme1.xml><?xml version="1.0" encoding="utf-8"?>
<a:theme xmlns:a="http://schemas.openxmlformats.org/drawingml/2006/main" name="2011mm.01D Lux Co XYZ DD Propos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2011mm.01D Lux Co XYZ DD Proposal</Template>
  <TotalTime>3266</TotalTime>
  <Words>2272</Words>
  <Application>Microsoft Office PowerPoint</Application>
  <PresentationFormat>A4 Paper (210x297 mm)</PresentationFormat>
  <Paragraphs>355</Paragraphs>
  <Slides>25</Slides>
  <Notes>25</Notes>
  <HiddenSlides>0</HiddenSlides>
  <MMClips>0</MMClips>
  <ScaleCrop>false</ScaleCrop>
  <HeadingPairs>
    <vt:vector size="6" baseType="variant">
      <vt:variant>
        <vt:lpstr>Theme</vt:lpstr>
      </vt:variant>
      <vt:variant>
        <vt:i4>1</vt:i4>
      </vt:variant>
      <vt:variant>
        <vt:lpstr>Slide Titles</vt:lpstr>
      </vt:variant>
      <vt:variant>
        <vt:i4>25</vt:i4>
      </vt:variant>
      <vt:variant>
        <vt:lpstr>Custom Shows</vt:lpstr>
      </vt:variant>
      <vt:variant>
        <vt:i4>1</vt:i4>
      </vt:variant>
    </vt:vector>
  </HeadingPairs>
  <TitlesOfParts>
    <vt:vector size="27" baseType="lpstr">
      <vt:lpstr>2011mm.01D Lux Co XYZ DD Proposal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Custom Show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dc:creator>
  <cp:lastModifiedBy>rvanrensburg</cp:lastModifiedBy>
  <cp:revision>184</cp:revision>
  <dcterms:created xsi:type="dcterms:W3CDTF">2011-10-05T09:57:02Z</dcterms:created>
  <dcterms:modified xsi:type="dcterms:W3CDTF">2012-11-17T08:53:38Z</dcterms:modified>
</cp:coreProperties>
</file>